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1" r:id="rId6"/>
    <p:sldId id="260" r:id="rId7"/>
    <p:sldId id="262" r:id="rId8"/>
    <p:sldId id="263" r:id="rId9"/>
    <p:sldId id="264" r:id="rId10"/>
    <p:sldId id="265" r:id="rId11"/>
    <p:sldId id="266"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12/22/2015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12/22/2015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12/22/2015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12/22/2015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12/22/2015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b="1" dirty="0"/>
              <a:t>Wicksell and Pareto </a:t>
            </a:r>
            <a:r>
              <a:rPr lang="en-US" sz="4400" b="1" dirty="0" smtClean="0"/>
              <a:t/>
            </a:r>
            <a:br>
              <a:rPr lang="en-US" sz="4400" b="1" dirty="0" smtClean="0"/>
            </a:br>
            <a:r>
              <a:rPr lang="en-US" sz="4400" b="1" dirty="0" smtClean="0"/>
              <a:t>in </a:t>
            </a:r>
            <a:r>
              <a:rPr lang="en-US" sz="4400" b="1" dirty="0"/>
              <a:t>Public Choice</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Marianne Johnson</a:t>
            </a:r>
          </a:p>
          <a:p>
            <a:r>
              <a:rPr lang="en-US" dirty="0" smtClean="0"/>
              <a:t>University of Wisconsin Oshkosh</a:t>
            </a:r>
            <a:endParaRPr lang="en-US" dirty="0"/>
          </a:p>
        </p:txBody>
      </p:sp>
      <p:sp>
        <p:nvSpPr>
          <p:cNvPr id="4" name="TextBox 3"/>
          <p:cNvSpPr txBox="1"/>
          <p:nvPr/>
        </p:nvSpPr>
        <p:spPr>
          <a:xfrm>
            <a:off x="781538" y="5861538"/>
            <a:ext cx="6822831" cy="646331"/>
          </a:xfrm>
          <a:prstGeom prst="rect">
            <a:avLst/>
          </a:prstGeom>
          <a:noFill/>
        </p:spPr>
        <p:txBody>
          <a:bodyPr wrap="square" rtlCol="0">
            <a:spAutoFit/>
          </a:bodyPr>
          <a:lstStyle/>
          <a:p>
            <a:r>
              <a:rPr lang="en-US" dirty="0" smtClean="0"/>
              <a:t>Prepared for a History of Economics Society session at the Allied Social Science Association Meetings, January 2016</a:t>
            </a:r>
            <a:endParaRPr lang="en-US" dirty="0"/>
          </a:p>
        </p:txBody>
      </p:sp>
    </p:spTree>
    <p:extLst>
      <p:ext uri="{BB962C8B-B14F-4D97-AF65-F5344CB8AC3E}">
        <p14:creationId xmlns:p14="http://schemas.microsoft.com/office/powerpoint/2010/main" val="2919411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Choice in the 1960s</a:t>
            </a:r>
            <a:endParaRPr lang="en-US" dirty="0"/>
          </a:p>
        </p:txBody>
      </p:sp>
      <p:sp>
        <p:nvSpPr>
          <p:cNvPr id="3" name="Content Placeholder 2"/>
          <p:cNvSpPr>
            <a:spLocks noGrp="1"/>
          </p:cNvSpPr>
          <p:nvPr>
            <p:ph idx="1"/>
          </p:nvPr>
        </p:nvSpPr>
        <p:spPr>
          <a:xfrm>
            <a:off x="1371599" y="1844431"/>
            <a:ext cx="10304585" cy="4022969"/>
          </a:xfrm>
        </p:spPr>
        <p:txBody>
          <a:bodyPr>
            <a:normAutofit/>
          </a:bodyPr>
          <a:lstStyle/>
          <a:p>
            <a:r>
              <a:rPr lang="en-US" sz="2800" dirty="0" smtClean="0"/>
              <a:t>Suspect that the equivalence claim is being floated around at conferences and in working papers by Buchanan sufficiently before 1960s to get some attention</a:t>
            </a:r>
          </a:p>
          <a:p>
            <a:r>
              <a:rPr lang="en-US" sz="2800" dirty="0" smtClean="0"/>
              <a:t>Certainly by the mid 1960s, Buchanan is really putting the concept to use, outlining a research program for public choice.</a:t>
            </a:r>
          </a:p>
          <a:p>
            <a:r>
              <a:rPr lang="en-US" sz="2800" dirty="0" smtClean="0"/>
              <a:t>And we could probably speculate all day about why Wicksell was so attractive to Buchanan, but the main point is that by this point in the literature, </a:t>
            </a:r>
            <a:r>
              <a:rPr lang="en-US" sz="2800" dirty="0" err="1" smtClean="0"/>
              <a:t>Wicksellian</a:t>
            </a:r>
            <a:r>
              <a:rPr lang="en-US" sz="2800" dirty="0" smtClean="0"/>
              <a:t> unanimity and Pareto efficiency are viewed as equivalent.</a:t>
            </a:r>
          </a:p>
          <a:p>
            <a:endParaRPr lang="en-US" sz="2800" dirty="0" smtClean="0"/>
          </a:p>
          <a:p>
            <a:pPr marL="0" indent="0">
              <a:buNone/>
            </a:pPr>
            <a:endParaRPr lang="en-US" sz="2800" dirty="0"/>
          </a:p>
        </p:txBody>
      </p:sp>
    </p:spTree>
    <p:extLst>
      <p:ext uri="{BB962C8B-B14F-4D97-AF65-F5344CB8AC3E}">
        <p14:creationId xmlns:p14="http://schemas.microsoft.com/office/powerpoint/2010/main" val="309342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Comments or Questions?</a:t>
            </a:r>
            <a:endParaRPr lang="en-US" dirty="0"/>
          </a:p>
        </p:txBody>
      </p:sp>
    </p:spTree>
    <p:extLst>
      <p:ext uri="{BB962C8B-B14F-4D97-AF65-F5344CB8AC3E}">
        <p14:creationId xmlns:p14="http://schemas.microsoft.com/office/powerpoint/2010/main" val="317640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You can’t </a:t>
            </a:r>
            <a:r>
              <a:rPr lang="en-US" sz="3200" dirty="0"/>
              <a:t>a</a:t>
            </a:r>
            <a:r>
              <a:rPr lang="en-US" sz="3200" dirty="0" smtClean="0"/>
              <a:t>rgue </a:t>
            </a:r>
            <a:r>
              <a:rPr lang="en-US" sz="3200" dirty="0"/>
              <a:t>w</a:t>
            </a:r>
            <a:r>
              <a:rPr lang="en-US" sz="3200" dirty="0" smtClean="0"/>
              <a:t>hen </a:t>
            </a:r>
            <a:r>
              <a:rPr lang="en-US" sz="3200" dirty="0"/>
              <a:t>y</a:t>
            </a:r>
            <a:r>
              <a:rPr lang="en-US" sz="3200" dirty="0" smtClean="0"/>
              <a:t>ou’re </a:t>
            </a:r>
            <a:r>
              <a:rPr lang="en-US" sz="3200" dirty="0"/>
              <a:t>d</a:t>
            </a:r>
            <a:r>
              <a:rPr lang="en-US" sz="3200" dirty="0" smtClean="0"/>
              <a:t>ead </a:t>
            </a:r>
            <a:r>
              <a:rPr lang="en-US" sz="3200" dirty="0"/>
              <a:t>o</a:t>
            </a:r>
            <a:r>
              <a:rPr lang="en-US" sz="3200" dirty="0" smtClean="0"/>
              <a:t>r how Wicksell’s unanimity rule </a:t>
            </a:r>
            <a:r>
              <a:rPr lang="en-US" sz="3200" dirty="0"/>
              <a:t>b</a:t>
            </a:r>
            <a:r>
              <a:rPr lang="en-US" sz="3200" dirty="0" smtClean="0"/>
              <a:t>ecame </a:t>
            </a:r>
            <a:r>
              <a:rPr lang="en-US" sz="3200" dirty="0"/>
              <a:t>e</a:t>
            </a:r>
            <a:r>
              <a:rPr lang="en-US" sz="3200" dirty="0" smtClean="0"/>
              <a:t>quivalent to Pareto Efficiency in Public Choice</a:t>
            </a:r>
            <a:endParaRPr lang="en-US" sz="3200" dirty="0"/>
          </a:p>
        </p:txBody>
      </p:sp>
      <p:sp>
        <p:nvSpPr>
          <p:cNvPr id="3" name="Content Placeholder 2"/>
          <p:cNvSpPr>
            <a:spLocks noGrp="1"/>
          </p:cNvSpPr>
          <p:nvPr>
            <p:ph idx="1"/>
          </p:nvPr>
        </p:nvSpPr>
        <p:spPr>
          <a:xfrm>
            <a:off x="1371600" y="2606431"/>
            <a:ext cx="9601200" cy="3581400"/>
          </a:xfrm>
        </p:spPr>
        <p:txBody>
          <a:bodyPr/>
          <a:lstStyle/>
          <a:p>
            <a:pPr marL="0" indent="0">
              <a:buNone/>
            </a:pPr>
            <a:r>
              <a:rPr lang="en-US" sz="3200" dirty="0" smtClean="0"/>
              <a:t>Case </a:t>
            </a:r>
            <a:r>
              <a:rPr lang="en-US" sz="3200" dirty="0"/>
              <a:t>s</a:t>
            </a:r>
            <a:r>
              <a:rPr lang="en-US" sz="3200" dirty="0" smtClean="0"/>
              <a:t>tudy in the survival and evolution of ideas</a:t>
            </a:r>
          </a:p>
          <a:p>
            <a:pPr marL="0" indent="0">
              <a:buNone/>
            </a:pPr>
            <a:endParaRPr lang="en-US" sz="900" dirty="0" smtClean="0"/>
          </a:p>
          <a:p>
            <a:pPr lvl="1"/>
            <a:r>
              <a:rPr lang="en-US" sz="2400" i="0" dirty="0" smtClean="0"/>
              <a:t>Transmission  </a:t>
            </a:r>
          </a:p>
          <a:p>
            <a:pPr lvl="1"/>
            <a:r>
              <a:rPr lang="en-US" sz="2400" i="0" dirty="0" smtClean="0"/>
              <a:t>Dissemination  </a:t>
            </a:r>
          </a:p>
          <a:p>
            <a:pPr lvl="1"/>
            <a:r>
              <a:rPr lang="en-US" sz="2400" i="0" dirty="0" smtClean="0"/>
              <a:t>Why some ideas are picked up and used and others are not</a:t>
            </a:r>
          </a:p>
          <a:p>
            <a:pPr lvl="1"/>
            <a:r>
              <a:rPr lang="en-US" sz="2400" i="0" dirty="0" smtClean="0"/>
              <a:t>Does context matter? </a:t>
            </a:r>
          </a:p>
          <a:p>
            <a:pPr lvl="1"/>
            <a:r>
              <a:rPr lang="en-US" sz="2400" i="0" dirty="0" smtClean="0"/>
              <a:t>Does what an economist ‘really meant’ matter?</a:t>
            </a:r>
          </a:p>
          <a:p>
            <a:pPr lvl="1"/>
            <a:endParaRPr lang="en-US" sz="3200" dirty="0" smtClean="0"/>
          </a:p>
          <a:p>
            <a:pPr marL="0" indent="0">
              <a:buNone/>
            </a:pPr>
            <a:endParaRPr lang="en-US" dirty="0"/>
          </a:p>
        </p:txBody>
      </p:sp>
    </p:spTree>
    <p:extLst>
      <p:ext uri="{BB962C8B-B14F-4D97-AF65-F5344CB8AC3E}">
        <p14:creationId xmlns:p14="http://schemas.microsoft.com/office/powerpoint/2010/main" val="2385219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Wicksell’s Unanimity Rule (1896)</a:t>
            </a:r>
            <a:endParaRPr lang="en-US" dirty="0"/>
          </a:p>
        </p:txBody>
      </p:sp>
      <p:sp>
        <p:nvSpPr>
          <p:cNvPr id="3" name="Content Placeholder 2"/>
          <p:cNvSpPr>
            <a:spLocks noGrp="1"/>
          </p:cNvSpPr>
          <p:nvPr>
            <p:ph idx="1"/>
          </p:nvPr>
        </p:nvSpPr>
        <p:spPr>
          <a:xfrm>
            <a:off x="1371600" y="1652953"/>
            <a:ext cx="10156092" cy="3581400"/>
          </a:xfrm>
        </p:spPr>
        <p:txBody>
          <a:bodyPr/>
          <a:lstStyle/>
          <a:p>
            <a:r>
              <a:rPr lang="en-US" dirty="0"/>
              <a:t>A unanimity-voting rule would guarantee that all individuals receive benefits commensurate to their tax cost and thus be consistent with “modern tax administration, specifically the parliamentary approval of taxes” </a:t>
            </a:r>
            <a:r>
              <a:rPr lang="en-US" dirty="0" smtClean="0"/>
              <a:t>(Wicksell 1967a</a:t>
            </a:r>
            <a:r>
              <a:rPr lang="en-US" dirty="0"/>
              <a:t>, 72</a:t>
            </a:r>
            <a:r>
              <a:rPr lang="en-US" dirty="0" smtClean="0"/>
              <a:t>).</a:t>
            </a:r>
          </a:p>
          <a:p>
            <a:pPr marL="0" indent="0">
              <a:buNone/>
            </a:pPr>
            <a:endParaRPr lang="en-US" sz="900" dirty="0" smtClean="0"/>
          </a:p>
          <a:p>
            <a:r>
              <a:rPr lang="en-US" dirty="0"/>
              <a:t>“In my earlier writings I have attempted to show that there are no theoretical limits to the extent that this must be possible [application of the unanimity rule], as long as the issues of taxes and appropriations are treated as a connected whole…I do not see why it should not be possible in practice” </a:t>
            </a:r>
            <a:r>
              <a:rPr lang="en-US" dirty="0" smtClean="0"/>
              <a:t>(Wicksell 1997d</a:t>
            </a:r>
            <a:r>
              <a:rPr lang="en-US" dirty="0"/>
              <a:t>, 242).  </a:t>
            </a:r>
          </a:p>
          <a:p>
            <a:pPr marL="0" indent="0">
              <a:buNone/>
            </a:pPr>
            <a:endParaRPr lang="en-US" sz="900" dirty="0"/>
          </a:p>
          <a:p>
            <a:r>
              <a:rPr lang="en-US" i="0" dirty="0" smtClean="0"/>
              <a:t>“The </a:t>
            </a:r>
            <a:r>
              <a:rPr lang="en-US" i="0" dirty="0"/>
              <a:t>advantage [is] that one does not at all have to compare the subjective valuations of different persons, but only those of one and the same person” (Wicksell 1967a, 164). For “no one can complain if he secures a benefit which he himself considers to be (greater or at least) as great as the price he has to pay” (Wicksell 1967a, 79)</a:t>
            </a:r>
          </a:p>
        </p:txBody>
      </p:sp>
    </p:spTree>
    <p:extLst>
      <p:ext uri="{BB962C8B-B14F-4D97-AF65-F5344CB8AC3E}">
        <p14:creationId xmlns:p14="http://schemas.microsoft.com/office/powerpoint/2010/main" val="354825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Two guys who have a lot in common…</a:t>
            </a:r>
            <a:endParaRPr lang="en-US" dirty="0"/>
          </a:p>
        </p:txBody>
      </p:sp>
      <p:sp>
        <p:nvSpPr>
          <p:cNvPr id="7" name="Text Placeholder 6"/>
          <p:cNvSpPr>
            <a:spLocks noGrp="1"/>
          </p:cNvSpPr>
          <p:nvPr>
            <p:ph type="body" idx="1"/>
          </p:nvPr>
        </p:nvSpPr>
        <p:spPr>
          <a:xfrm>
            <a:off x="1309077" y="1928908"/>
            <a:ext cx="4443984" cy="823912"/>
          </a:xfrm>
        </p:spPr>
        <p:txBody>
          <a:bodyPr/>
          <a:lstStyle/>
          <a:p>
            <a:r>
              <a:rPr lang="en-US" sz="2400" dirty="0" smtClean="0"/>
              <a:t>Knut Wicksell (1851 – 1926)</a:t>
            </a:r>
            <a:endParaRPr lang="en-US" sz="2400" dirty="0"/>
          </a:p>
        </p:txBody>
      </p:sp>
      <p:sp>
        <p:nvSpPr>
          <p:cNvPr id="8" name="Content Placeholder 7"/>
          <p:cNvSpPr>
            <a:spLocks noGrp="1"/>
          </p:cNvSpPr>
          <p:nvPr>
            <p:ph sz="half" idx="2"/>
          </p:nvPr>
        </p:nvSpPr>
        <p:spPr>
          <a:xfrm>
            <a:off x="1371599" y="3305207"/>
            <a:ext cx="4841631" cy="2562193"/>
          </a:xfrm>
        </p:spPr>
        <p:txBody>
          <a:bodyPr/>
          <a:lstStyle/>
          <a:p>
            <a:r>
              <a:rPr lang="en-US" dirty="0" smtClean="0"/>
              <a:t>Began studies in mathematics</a:t>
            </a:r>
          </a:p>
          <a:p>
            <a:r>
              <a:rPr lang="en-US" dirty="0"/>
              <a:t>Difficulty securing an academic </a:t>
            </a:r>
            <a:r>
              <a:rPr lang="en-US" dirty="0" smtClean="0"/>
              <a:t>position</a:t>
            </a:r>
          </a:p>
          <a:p>
            <a:r>
              <a:rPr lang="en-US" dirty="0" smtClean="0"/>
              <a:t>Supported himself with public lecturing and pamphlet writing/newspaper editorials</a:t>
            </a:r>
          </a:p>
          <a:p>
            <a:r>
              <a:rPr lang="en-US" dirty="0" smtClean="0"/>
              <a:t>Nontraditional family life</a:t>
            </a:r>
          </a:p>
          <a:p>
            <a:r>
              <a:rPr lang="en-US" dirty="0" smtClean="0"/>
              <a:t>Political views held up academic chances</a:t>
            </a:r>
          </a:p>
          <a:p>
            <a:pPr marL="0" indent="0">
              <a:buNone/>
            </a:pPr>
            <a:endParaRPr lang="en-US" dirty="0"/>
          </a:p>
        </p:txBody>
      </p:sp>
      <p:sp>
        <p:nvSpPr>
          <p:cNvPr id="9" name="Text Placeholder 8"/>
          <p:cNvSpPr>
            <a:spLocks noGrp="1"/>
          </p:cNvSpPr>
          <p:nvPr>
            <p:ph type="body" sz="quarter" idx="3"/>
          </p:nvPr>
        </p:nvSpPr>
        <p:spPr>
          <a:xfrm>
            <a:off x="6525014" y="1928908"/>
            <a:ext cx="4443984" cy="823912"/>
          </a:xfrm>
        </p:spPr>
        <p:txBody>
          <a:bodyPr/>
          <a:lstStyle/>
          <a:p>
            <a:r>
              <a:rPr lang="en-US" sz="2400" dirty="0" smtClean="0"/>
              <a:t>Vilfredo Pareto (1848 – 1923)</a:t>
            </a:r>
            <a:endParaRPr lang="en-US" sz="2400" dirty="0"/>
          </a:p>
        </p:txBody>
      </p:sp>
      <p:sp>
        <p:nvSpPr>
          <p:cNvPr id="10" name="Content Placeholder 9"/>
          <p:cNvSpPr>
            <a:spLocks noGrp="1"/>
          </p:cNvSpPr>
          <p:nvPr>
            <p:ph sz="quarter" idx="4"/>
          </p:nvPr>
        </p:nvSpPr>
        <p:spPr>
          <a:xfrm>
            <a:off x="6525014" y="3305207"/>
            <a:ext cx="5026124" cy="2562193"/>
          </a:xfrm>
        </p:spPr>
        <p:txBody>
          <a:bodyPr/>
          <a:lstStyle/>
          <a:p>
            <a:r>
              <a:rPr lang="en-US" dirty="0" smtClean="0"/>
              <a:t>Began studies in mathematics and engineering</a:t>
            </a:r>
          </a:p>
          <a:p>
            <a:r>
              <a:rPr lang="en-US" dirty="0" smtClean="0"/>
              <a:t>Difficulty securing an academic position</a:t>
            </a:r>
          </a:p>
          <a:p>
            <a:r>
              <a:rPr lang="en-US" dirty="0" smtClean="0"/>
              <a:t>Worked for a railway company</a:t>
            </a:r>
          </a:p>
          <a:p>
            <a:r>
              <a:rPr lang="en-US" dirty="0"/>
              <a:t>Political views held up academic </a:t>
            </a:r>
            <a:r>
              <a:rPr lang="en-US" dirty="0" smtClean="0"/>
              <a:t>chances</a:t>
            </a:r>
          </a:p>
          <a:p>
            <a:r>
              <a:rPr lang="en-US" dirty="0" smtClean="0"/>
              <a:t>Nontraditional family life</a:t>
            </a:r>
          </a:p>
          <a:p>
            <a:r>
              <a:rPr lang="en-US" dirty="0" smtClean="0"/>
              <a:t>Wrote a monthly column for a newspaper</a:t>
            </a:r>
            <a:endParaRPr lang="en-US" dirty="0"/>
          </a:p>
          <a:p>
            <a:pPr marL="0" indent="0">
              <a:buNone/>
            </a:pPr>
            <a:endParaRPr lang="en-US" dirty="0"/>
          </a:p>
        </p:txBody>
      </p:sp>
    </p:spTree>
    <p:extLst>
      <p:ext uri="{BB962C8B-B14F-4D97-AF65-F5344CB8AC3E}">
        <p14:creationId xmlns:p14="http://schemas.microsoft.com/office/powerpoint/2010/main" val="158632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Wicksell’s Conclusions About Pareto</a:t>
            </a:r>
            <a:endParaRPr lang="en-US" dirty="0"/>
          </a:p>
        </p:txBody>
      </p:sp>
      <p:sp>
        <p:nvSpPr>
          <p:cNvPr id="3" name="Content Placeholder 2"/>
          <p:cNvSpPr>
            <a:spLocks noGrp="1"/>
          </p:cNvSpPr>
          <p:nvPr>
            <p:ph idx="1"/>
          </p:nvPr>
        </p:nvSpPr>
        <p:spPr>
          <a:xfrm>
            <a:off x="1371600" y="1770185"/>
            <a:ext cx="10312400" cy="3581400"/>
          </a:xfrm>
        </p:spPr>
        <p:txBody>
          <a:bodyPr>
            <a:normAutofit/>
          </a:bodyPr>
          <a:lstStyle/>
          <a:p>
            <a:r>
              <a:rPr lang="en-US" sz="2400" dirty="0" smtClean="0"/>
              <a:t>Interpersonal utility comparisons shouldn’t be completely ruled out.</a:t>
            </a:r>
          </a:p>
          <a:p>
            <a:r>
              <a:rPr lang="en-US" sz="2400" dirty="0" smtClean="0"/>
              <a:t>The First Welfare Theorem is nonsense: there are no truly competitive markets leading to </a:t>
            </a:r>
            <a:r>
              <a:rPr lang="en-US" sz="2400" dirty="0"/>
              <a:t>“Pareto’s erroneous conception of the economic significance of free competition” (1958c, 152). </a:t>
            </a:r>
            <a:endParaRPr lang="en-US" sz="2400" dirty="0" smtClean="0"/>
          </a:p>
          <a:p>
            <a:r>
              <a:rPr lang="en-US" sz="2400" dirty="0" smtClean="0"/>
              <a:t>Distribution is an important part of economics and needs to be included.</a:t>
            </a:r>
          </a:p>
          <a:p>
            <a:pPr marL="0" indent="0">
              <a:buNone/>
            </a:pPr>
            <a:endParaRPr lang="en-US" sz="900" dirty="0"/>
          </a:p>
          <a:p>
            <a:pPr marL="0" indent="0">
              <a:buNone/>
            </a:pPr>
            <a:r>
              <a:rPr lang="en-US" sz="2400" dirty="0"/>
              <a:t>	</a:t>
            </a:r>
            <a:r>
              <a:rPr lang="en-US" dirty="0" smtClean="0"/>
              <a:t>“</a:t>
            </a:r>
            <a:r>
              <a:rPr lang="en-US" dirty="0"/>
              <a:t>If I am not greatly mistaken, the whole proposition rests on a </a:t>
            </a:r>
            <a:r>
              <a:rPr lang="en-US" i="1" dirty="0" smtClean="0"/>
              <a:t>self-delusion</a:t>
            </a:r>
            <a:r>
              <a:rPr lang="en-US" dirty="0"/>
              <a:t>” (Wicksell </a:t>
            </a:r>
            <a:r>
              <a:rPr lang="en-US" dirty="0" smtClean="0"/>
              <a:t>	1958b</a:t>
            </a:r>
            <a:r>
              <a:rPr lang="en-US" dirty="0"/>
              <a:t>, 157). Rather, it was an effort to “conceal or </a:t>
            </a:r>
            <a:r>
              <a:rPr lang="en-US" dirty="0" smtClean="0"/>
              <a:t>pervert </a:t>
            </a:r>
            <a:r>
              <a:rPr lang="en-US" dirty="0"/>
              <a:t>the truth, that is to say, in </a:t>
            </a:r>
            <a:r>
              <a:rPr lang="en-US" dirty="0" smtClean="0"/>
              <a:t>	this </a:t>
            </a:r>
            <a:r>
              <a:rPr lang="en-US" dirty="0"/>
              <a:t>case to represent the position as </a:t>
            </a:r>
            <a:r>
              <a:rPr lang="en-US" dirty="0" smtClean="0"/>
              <a:t>if </a:t>
            </a:r>
            <a:r>
              <a:rPr lang="en-US" dirty="0"/>
              <a:t>[the working] classes had already </a:t>
            </a:r>
            <a:r>
              <a:rPr lang="en-US" dirty="0" smtClean="0"/>
              <a:t>received </a:t>
            </a:r>
            <a:r>
              <a:rPr lang="en-US" dirty="0"/>
              <a:t>all </a:t>
            </a:r>
            <a:r>
              <a:rPr lang="en-US" dirty="0" smtClean="0"/>
              <a:t>	they </a:t>
            </a:r>
            <a:r>
              <a:rPr lang="en-US" dirty="0"/>
              <a:t>could reasonably </a:t>
            </a:r>
            <a:r>
              <a:rPr lang="en-US" dirty="0" smtClean="0"/>
              <a:t>wish </a:t>
            </a:r>
            <a:r>
              <a:rPr lang="en-US" dirty="0"/>
              <a:t>or expect, or to rely upon unfounded, </a:t>
            </a:r>
            <a:r>
              <a:rPr lang="en-US" dirty="0" smtClean="0"/>
              <a:t>optimistic </a:t>
            </a:r>
            <a:r>
              <a:rPr lang="en-US" dirty="0"/>
              <a:t>beliefs </a:t>
            </a:r>
            <a:r>
              <a:rPr lang="en-US" dirty="0" smtClean="0"/>
              <a:t>	that economic </a:t>
            </a:r>
            <a:r>
              <a:rPr lang="en-US" dirty="0"/>
              <a:t>developments in themselves tend to the greatest </a:t>
            </a:r>
            <a:r>
              <a:rPr lang="en-US" dirty="0" smtClean="0"/>
              <a:t>possible 	satisfaction </a:t>
            </a:r>
            <a:r>
              <a:rPr lang="en-US" dirty="0"/>
              <a:t>of all” (Wicksell 1967a, 4). </a:t>
            </a:r>
          </a:p>
          <a:p>
            <a:pPr marL="0" indent="0">
              <a:buNone/>
            </a:pPr>
            <a:endParaRPr lang="en-US" sz="2400" dirty="0"/>
          </a:p>
        </p:txBody>
      </p:sp>
    </p:spTree>
    <p:extLst>
      <p:ext uri="{BB962C8B-B14F-4D97-AF65-F5344CB8AC3E}">
        <p14:creationId xmlns:p14="http://schemas.microsoft.com/office/powerpoint/2010/main" val="31822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Wicksell on Pareto</a:t>
            </a:r>
            <a:endParaRPr lang="en-US" dirty="0"/>
          </a:p>
        </p:txBody>
      </p:sp>
      <p:sp>
        <p:nvSpPr>
          <p:cNvPr id="3" name="Content Placeholder 2"/>
          <p:cNvSpPr>
            <a:spLocks noGrp="1"/>
          </p:cNvSpPr>
          <p:nvPr>
            <p:ph idx="1"/>
          </p:nvPr>
        </p:nvSpPr>
        <p:spPr>
          <a:xfrm>
            <a:off x="1141046" y="1602154"/>
            <a:ext cx="10668000" cy="4265246"/>
          </a:xfrm>
        </p:spPr>
        <p:txBody>
          <a:bodyPr/>
          <a:lstStyle/>
          <a:p>
            <a:r>
              <a:rPr lang="en-US" dirty="0" smtClean="0"/>
              <a:t>“Pareto </a:t>
            </a:r>
            <a:r>
              <a:rPr lang="en-US" dirty="0"/>
              <a:t>maintains that the utilities of different persons are ‘</a:t>
            </a:r>
            <a:r>
              <a:rPr lang="en-US" i="1" dirty="0"/>
              <a:t>heterogeneous quantities’</a:t>
            </a:r>
            <a:r>
              <a:rPr lang="en-US" dirty="0"/>
              <a:t> which cannot possibly be compared with one another…But is this correct? Are we human beings so made that we are unable to form some adequate picture of the joys and cares of our fellows, or to compare in any way the intensities of their feelings with our own? If not, what material basis can there really be for the idea of </a:t>
            </a:r>
            <a:r>
              <a:rPr lang="en-US" i="1" dirty="0"/>
              <a:t>justice</a:t>
            </a:r>
            <a:r>
              <a:rPr lang="en-US" dirty="0"/>
              <a:t>, whether in government or in social distribution</a:t>
            </a:r>
            <a:r>
              <a:rPr lang="en-US" dirty="0" smtClean="0"/>
              <a:t>?” </a:t>
            </a:r>
            <a:r>
              <a:rPr lang="en-US" dirty="0"/>
              <a:t>(Wicksell 1958c, 169; italics in original)</a:t>
            </a:r>
          </a:p>
          <a:p>
            <a:r>
              <a:rPr lang="en-US" dirty="0" smtClean="0"/>
              <a:t>“Pareto </a:t>
            </a:r>
            <a:r>
              <a:rPr lang="en-US" dirty="0"/>
              <a:t>takes as established – and considers that he himself has proved it strictly mathematically – that free competition implies the greatest possible total of satisfaction or </a:t>
            </a:r>
            <a:r>
              <a:rPr lang="en-US" dirty="0" err="1"/>
              <a:t>ophélimité</a:t>
            </a:r>
            <a:r>
              <a:rPr lang="en-US" dirty="0"/>
              <a:t> conformable with the actual distribution of property, not only to the society as a whole, but to each class of it, and even to each member of each class</a:t>
            </a:r>
            <a:r>
              <a:rPr lang="en-US" dirty="0" smtClean="0"/>
              <a:t>.” </a:t>
            </a:r>
            <a:r>
              <a:rPr lang="en-US" dirty="0"/>
              <a:t>(Wicksell 1958b, 152) </a:t>
            </a:r>
          </a:p>
          <a:p>
            <a:r>
              <a:rPr lang="en-US" dirty="0" smtClean="0"/>
              <a:t>“I </a:t>
            </a:r>
            <a:r>
              <a:rPr lang="en-US" dirty="0"/>
              <a:t>consider, however, that we must reject the claim which has repeatedly been made by Pareto himself and his Italian admirers, that he has accomplished no less than a revolution in our science. One might rather say with regard to such claims, that most of the truths stated by this gifted scientist are not new, or are at most in a new form, while what is really new is, unfortunately, to a great extent, not </a:t>
            </a:r>
            <a:r>
              <a:rPr lang="en-US" dirty="0" smtClean="0"/>
              <a:t>true.” </a:t>
            </a:r>
            <a:r>
              <a:rPr lang="en-US" dirty="0"/>
              <a:t>(Wicksell 1958c, 175</a:t>
            </a:r>
            <a:r>
              <a:rPr lang="en-US" dirty="0" smtClean="0"/>
              <a:t>)</a:t>
            </a:r>
            <a:endParaRPr lang="en-US" dirty="0"/>
          </a:p>
          <a:p>
            <a:endParaRPr lang="en-US" dirty="0"/>
          </a:p>
        </p:txBody>
      </p:sp>
    </p:spTree>
    <p:extLst>
      <p:ext uri="{BB962C8B-B14F-4D97-AF65-F5344CB8AC3E}">
        <p14:creationId xmlns:p14="http://schemas.microsoft.com/office/powerpoint/2010/main" val="349661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Failure to Communicate</a:t>
            </a:r>
            <a:endParaRPr lang="en-US" dirty="0"/>
          </a:p>
        </p:txBody>
      </p:sp>
      <p:sp>
        <p:nvSpPr>
          <p:cNvPr id="3" name="Content Placeholder 2"/>
          <p:cNvSpPr>
            <a:spLocks noGrp="1"/>
          </p:cNvSpPr>
          <p:nvPr>
            <p:ph idx="1"/>
          </p:nvPr>
        </p:nvSpPr>
        <p:spPr>
          <a:xfrm>
            <a:off x="1371600" y="1680308"/>
            <a:ext cx="9601200" cy="4187092"/>
          </a:xfrm>
        </p:spPr>
        <p:txBody>
          <a:bodyPr>
            <a:normAutofit/>
          </a:bodyPr>
          <a:lstStyle/>
          <a:p>
            <a:r>
              <a:rPr lang="en-US" sz="2400" dirty="0" smtClean="0"/>
              <a:t>“It </a:t>
            </a:r>
            <a:r>
              <a:rPr lang="en-US" sz="2400" dirty="0"/>
              <a:t>appears that these reviews have not come to the notice of Pareto, or he would surely have paid attention in his new publication to at least a few of the many comments I made” (Wicksell 1958c, 159</a:t>
            </a:r>
            <a:r>
              <a:rPr lang="en-US" sz="2400" dirty="0" smtClean="0"/>
              <a:t>)</a:t>
            </a:r>
          </a:p>
          <a:p>
            <a:pPr lvl="1"/>
            <a:r>
              <a:rPr lang="en-US" i="0" dirty="0" smtClean="0"/>
              <a:t>Language issues</a:t>
            </a:r>
          </a:p>
          <a:p>
            <a:pPr lvl="1"/>
            <a:r>
              <a:rPr lang="en-US" i="0" dirty="0" smtClean="0"/>
              <a:t>Poorly defined terminology</a:t>
            </a:r>
          </a:p>
          <a:p>
            <a:pPr marL="0" indent="0">
              <a:buNone/>
            </a:pPr>
            <a:endParaRPr lang="en-US" sz="900" dirty="0"/>
          </a:p>
          <a:p>
            <a:r>
              <a:rPr lang="en-US" sz="2400" dirty="0" smtClean="0"/>
              <a:t>More generally</a:t>
            </a:r>
          </a:p>
          <a:p>
            <a:pPr lvl="1"/>
            <a:r>
              <a:rPr lang="en-US" i="0" dirty="0" smtClean="0"/>
              <a:t>Wicksell got lots of credit for monetary theory, microeconomic theory</a:t>
            </a:r>
          </a:p>
          <a:p>
            <a:pPr lvl="1"/>
            <a:r>
              <a:rPr lang="en-US" i="0" dirty="0" smtClean="0"/>
              <a:t>But all of Wicksell’s contemporaries thought the unanimity rule was impractical and harebrained</a:t>
            </a:r>
          </a:p>
          <a:p>
            <a:pPr lvl="1"/>
            <a:r>
              <a:rPr lang="en-US" i="0" dirty="0" smtClean="0"/>
              <a:t>Only </a:t>
            </a:r>
            <a:r>
              <a:rPr lang="en-US" i="0" dirty="0" err="1" smtClean="0"/>
              <a:t>Lindahl</a:t>
            </a:r>
            <a:r>
              <a:rPr lang="en-US" i="0" dirty="0" smtClean="0"/>
              <a:t> (1919) picked up the idea of the unanimity rule and put it to use </a:t>
            </a:r>
          </a:p>
          <a:p>
            <a:pPr lvl="1"/>
            <a:r>
              <a:rPr lang="en-US" i="0" dirty="0" smtClean="0"/>
              <a:t>Basically no discussion in English prior to Musgrave (1939)</a:t>
            </a:r>
            <a:endParaRPr lang="en-US" i="0" dirty="0"/>
          </a:p>
        </p:txBody>
      </p:sp>
    </p:spTree>
    <p:extLst>
      <p:ext uri="{BB962C8B-B14F-4D97-AF65-F5344CB8AC3E}">
        <p14:creationId xmlns:p14="http://schemas.microsoft.com/office/powerpoint/2010/main" val="4042346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261" y="513862"/>
            <a:ext cx="9601200" cy="1485900"/>
          </a:xfrm>
        </p:spPr>
        <p:txBody>
          <a:bodyPr/>
          <a:lstStyle/>
          <a:p>
            <a:r>
              <a:rPr lang="en-US" dirty="0" smtClean="0"/>
              <a:t>Convergence in Public Choice</a:t>
            </a:r>
            <a:endParaRPr lang="en-US" dirty="0"/>
          </a:p>
        </p:txBody>
      </p:sp>
      <p:sp>
        <p:nvSpPr>
          <p:cNvPr id="3" name="Content Placeholder 2"/>
          <p:cNvSpPr>
            <a:spLocks noGrp="1"/>
          </p:cNvSpPr>
          <p:nvPr>
            <p:ph idx="1"/>
          </p:nvPr>
        </p:nvSpPr>
        <p:spPr>
          <a:xfrm>
            <a:off x="906584" y="1789724"/>
            <a:ext cx="10925907" cy="4181230"/>
          </a:xfrm>
        </p:spPr>
        <p:txBody>
          <a:bodyPr/>
          <a:lstStyle/>
          <a:p>
            <a:r>
              <a:rPr lang="en-US" sz="2400" dirty="0" smtClean="0"/>
              <a:t>The point of this article “is </a:t>
            </a:r>
            <a:r>
              <a:rPr lang="en-US" sz="2400" dirty="0"/>
              <a:t>to point out that Wicksell, as early as 1896, presented an extremely clear and concise statement of the marginal cost pricing rule for decreasing cost public enterprises…In effect, this note should indicate that Wicksell’s discussion anticipated the current ‘controversy’; and in addition, that his specific proposal satisfies the welfare criteria of Pareto and the ‘new’ economics of </a:t>
            </a:r>
            <a:r>
              <a:rPr lang="en-US" sz="2400" dirty="0" smtClean="0"/>
              <a:t>welfare” (Buchanan 1951</a:t>
            </a:r>
            <a:r>
              <a:rPr lang="en-US" sz="2400" dirty="0"/>
              <a:t>, 173</a:t>
            </a:r>
            <a:r>
              <a:rPr lang="en-US" sz="2400" dirty="0" smtClean="0"/>
              <a:t>).</a:t>
            </a:r>
          </a:p>
          <a:p>
            <a:pPr marL="0" indent="0">
              <a:buNone/>
            </a:pPr>
            <a:endParaRPr lang="en-US" sz="800" dirty="0" smtClean="0"/>
          </a:p>
          <a:p>
            <a:r>
              <a:rPr lang="en-US" sz="2400" dirty="0"/>
              <a:t>Buchanan concluded that Wicksell’s “special theory of taxation in accordance with the principle of unanimity can be interpreted in terms of the </a:t>
            </a:r>
            <a:r>
              <a:rPr lang="en-US" sz="2400" dirty="0" err="1"/>
              <a:t>Paretian</a:t>
            </a:r>
            <a:r>
              <a:rPr lang="en-US" sz="2400" dirty="0"/>
              <a:t> conditions for optimum welfare. Obviously, no one is worse off if some allocation of the required tax can be found which is acceptable to everyone” (1951, 177).</a:t>
            </a:r>
          </a:p>
          <a:p>
            <a:pPr marL="0" indent="0">
              <a:buNone/>
            </a:pPr>
            <a:endParaRPr lang="en-US" dirty="0" smtClean="0"/>
          </a:p>
        </p:txBody>
      </p:sp>
    </p:spTree>
    <p:extLst>
      <p:ext uri="{BB962C8B-B14F-4D97-AF65-F5344CB8AC3E}">
        <p14:creationId xmlns:p14="http://schemas.microsoft.com/office/powerpoint/2010/main" val="132508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It Doesn’t Really Take Off</a:t>
            </a:r>
            <a:endParaRPr lang="en-US" dirty="0"/>
          </a:p>
        </p:txBody>
      </p:sp>
      <p:sp>
        <p:nvSpPr>
          <p:cNvPr id="3" name="Content Placeholder 2"/>
          <p:cNvSpPr>
            <a:spLocks noGrp="1"/>
          </p:cNvSpPr>
          <p:nvPr>
            <p:ph idx="1"/>
          </p:nvPr>
        </p:nvSpPr>
        <p:spPr>
          <a:xfrm>
            <a:off x="1176215" y="1699846"/>
            <a:ext cx="10296769" cy="3581400"/>
          </a:xfrm>
        </p:spPr>
        <p:txBody>
          <a:bodyPr>
            <a:normAutofit/>
          </a:bodyPr>
          <a:lstStyle/>
          <a:p>
            <a:r>
              <a:rPr lang="en-US" sz="3200" dirty="0" smtClean="0"/>
              <a:t>Buchanan (1952) and Carl </a:t>
            </a:r>
            <a:r>
              <a:rPr lang="en-US" sz="3200" dirty="0" err="1" smtClean="0"/>
              <a:t>Uhr’s</a:t>
            </a:r>
            <a:r>
              <a:rPr lang="en-US" sz="3200" dirty="0" smtClean="0"/>
              <a:t> response (1953)</a:t>
            </a:r>
          </a:p>
          <a:p>
            <a:pPr marL="0" indent="0">
              <a:buNone/>
            </a:pPr>
            <a:endParaRPr lang="en-US" sz="900" dirty="0" smtClean="0"/>
          </a:p>
          <a:p>
            <a:r>
              <a:rPr lang="en-US" sz="3200" dirty="0" smtClean="0"/>
              <a:t>Then nothing…</a:t>
            </a:r>
          </a:p>
          <a:p>
            <a:pPr marL="0" indent="0">
              <a:buNone/>
            </a:pPr>
            <a:endParaRPr lang="en-US" sz="900" dirty="0" smtClean="0"/>
          </a:p>
          <a:p>
            <a:pPr lvl="1"/>
            <a:r>
              <a:rPr lang="en-US" i="0" dirty="0" smtClean="0"/>
              <a:t>Google Scholar finds only 3 contemporary citations to Buchanan (1951) and none to Buchanan (1952) or </a:t>
            </a:r>
            <a:r>
              <a:rPr lang="en-US" i="0" dirty="0" err="1" smtClean="0"/>
              <a:t>Uhr</a:t>
            </a:r>
            <a:r>
              <a:rPr lang="en-US" i="0" dirty="0" smtClean="0"/>
              <a:t> (1953)</a:t>
            </a:r>
          </a:p>
          <a:p>
            <a:pPr lvl="1"/>
            <a:r>
              <a:rPr lang="en-US" i="0" dirty="0" smtClean="0"/>
              <a:t>Only 36 articles in JSTOR reference both Wicksell and Pareto between 1952 and 1962 (mostly on money or welfare economics)</a:t>
            </a:r>
          </a:p>
          <a:p>
            <a:pPr lvl="1"/>
            <a:r>
              <a:rPr lang="en-US" i="0" dirty="0" smtClean="0"/>
              <a:t>Only 3 refer to unanimity and Pareto efficiency. All </a:t>
            </a:r>
            <a:r>
              <a:rPr lang="en-US" i="0" dirty="0"/>
              <a:t>3 are by Samuelson, who’s interested in a mathematical solution to public goods and not purported </a:t>
            </a:r>
            <a:r>
              <a:rPr lang="en-US" i="0" dirty="0" smtClean="0"/>
              <a:t>equivalence</a:t>
            </a:r>
          </a:p>
          <a:p>
            <a:pPr lvl="1"/>
            <a:r>
              <a:rPr lang="en-US" i="0" dirty="0" smtClean="0"/>
              <a:t>Musgrave (1959) first real serious discussion and disagreement with Buchanan’s claim</a:t>
            </a:r>
            <a:endParaRPr lang="en-US" i="0" dirty="0"/>
          </a:p>
          <a:p>
            <a:pPr marL="530352" lvl="1" indent="0">
              <a:buNone/>
            </a:pPr>
            <a:r>
              <a:rPr lang="en-US" i="0" dirty="0" smtClean="0"/>
              <a:t> </a:t>
            </a:r>
            <a:endParaRPr lang="en-US" i="0" dirty="0"/>
          </a:p>
        </p:txBody>
      </p:sp>
    </p:spTree>
    <p:extLst>
      <p:ext uri="{BB962C8B-B14F-4D97-AF65-F5344CB8AC3E}">
        <p14:creationId xmlns:p14="http://schemas.microsoft.com/office/powerpoint/2010/main" val="359738852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189</TotalTime>
  <Words>1124</Words>
  <Application>Microsoft Office PowerPoint</Application>
  <PresentationFormat>Widescreen</PresentationFormat>
  <Paragraphs>71</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Franklin Gothic Book</vt:lpstr>
      <vt:lpstr>Crop</vt:lpstr>
      <vt:lpstr>Wicksell and Pareto  in Public Choice </vt:lpstr>
      <vt:lpstr>You can’t argue when you’re dead or how Wicksell’s unanimity rule became equivalent to Pareto Efficiency in Public Choice</vt:lpstr>
      <vt:lpstr>Wicksell’s Unanimity Rule (1896)</vt:lpstr>
      <vt:lpstr>Two guys who have a lot in common…</vt:lpstr>
      <vt:lpstr>Wicksell’s Conclusions About Pareto</vt:lpstr>
      <vt:lpstr>Wicksell on Pareto</vt:lpstr>
      <vt:lpstr>A Failure to Communicate</vt:lpstr>
      <vt:lpstr>Convergence in Public Choice</vt:lpstr>
      <vt:lpstr>But It Doesn’t Really Take Off</vt:lpstr>
      <vt:lpstr>Public Choice in the 1960s</vt:lpstr>
      <vt:lpstr>Comments or Questions?</vt:lpstr>
    </vt:vector>
  </TitlesOfParts>
  <Company>UW Oshkosh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Wicksell and Pareto  in Public Choice</dc:title>
  <dc:creator>Johnson, Marianne F</dc:creator>
  <cp:lastModifiedBy>Johnson, Marianne F</cp:lastModifiedBy>
  <cp:revision>54</cp:revision>
  <cp:lastPrinted>2015-12-22T17:56:41Z</cp:lastPrinted>
  <dcterms:created xsi:type="dcterms:W3CDTF">2015-12-17T15:49:58Z</dcterms:created>
  <dcterms:modified xsi:type="dcterms:W3CDTF">2015-12-22T17:56:43Z</dcterms:modified>
</cp:coreProperties>
</file>