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7" r:id="rId2"/>
    <p:sldId id="260" r:id="rId3"/>
    <p:sldId id="297" r:id="rId4"/>
    <p:sldId id="261" r:id="rId5"/>
    <p:sldId id="262" r:id="rId6"/>
    <p:sldId id="295" r:id="rId7"/>
    <p:sldId id="292" r:id="rId8"/>
    <p:sldId id="265" r:id="rId9"/>
    <p:sldId id="287" r:id="rId10"/>
    <p:sldId id="288" r:id="rId11"/>
    <p:sldId id="277" r:id="rId12"/>
    <p:sldId id="296" r:id="rId13"/>
    <p:sldId id="279" r:id="rId14"/>
    <p:sldId id="280" r:id="rId15"/>
    <p:sldId id="275" r:id="rId16"/>
    <p:sldId id="283" r:id="rId17"/>
    <p:sldId id="289" r:id="rId18"/>
    <p:sldId id="290" r:id="rId19"/>
    <p:sldId id="291" r:id="rId20"/>
    <p:sldId id="294" r:id="rId21"/>
    <p:sldId id="282"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76" y="-3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F:\FarmerSuicides\SMR_EPW_Feb201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F:\FarmerSuicides\Figure_SMR.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FarmerSuicides\Figure_SMR.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FarmerSuicides\Figure_SMR.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FarmerSuicides\Figure_SMR.xls" TargetMode="Externa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lang val="en-IN"/>
  <c:clrMapOvr bg1="lt1" tx1="dk1" bg2="lt2" tx2="dk2" accent1="accent1" accent2="accent2" accent3="accent3" accent4="accent4" accent5="accent5" accent6="accent6" hlink="hlink" folHlink="folHlink"/>
  <c:chart>
    <c:plotArea>
      <c:layout/>
      <c:lineChart>
        <c:grouping val="standard"/>
        <c:ser>
          <c:idx val="1"/>
          <c:order val="0"/>
          <c:tx>
            <c:strRef>
              <c:f>LSE_figs!$K$244</c:f>
              <c:strCache>
                <c:ptCount val="1"/>
                <c:pt idx="0">
                  <c:v>Females</c:v>
                </c:pt>
              </c:strCache>
            </c:strRef>
          </c:tx>
          <c:cat>
            <c:numRef>
              <c:f>LSE_figs!$J$245:$J$262</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LSE_figs!$K$245:$K$262</c:f>
              <c:numCache>
                <c:formatCode>General</c:formatCode>
                <c:ptCount val="18"/>
                <c:pt idx="0">
                  <c:v>-3.6526767200960988</c:v>
                </c:pt>
                <c:pt idx="1">
                  <c:v>-3.0192183809697468</c:v>
                </c:pt>
                <c:pt idx="2">
                  <c:v>-4.5786159866403864</c:v>
                </c:pt>
                <c:pt idx="3">
                  <c:v>-3.5533447352499379</c:v>
                </c:pt>
                <c:pt idx="4">
                  <c:v>-4.3985242867578087</c:v>
                </c:pt>
                <c:pt idx="5">
                  <c:v>-2.680481857355435</c:v>
                </c:pt>
                <c:pt idx="6">
                  <c:v>-3.7000531158166385</c:v>
                </c:pt>
                <c:pt idx="7">
                  <c:v>-2.9162227468718562</c:v>
                </c:pt>
                <c:pt idx="8">
                  <c:v>-3.0191711684855456</c:v>
                </c:pt>
                <c:pt idx="9">
                  <c:v>-3.2667228347647557</c:v>
                </c:pt>
                <c:pt idx="10">
                  <c:v>-3.3992265982474081</c:v>
                </c:pt>
                <c:pt idx="11">
                  <c:v>-2.7760833410320154</c:v>
                </c:pt>
                <c:pt idx="12">
                  <c:v>-3.468753159598319</c:v>
                </c:pt>
                <c:pt idx="13">
                  <c:v>-3.6418739353444587</c:v>
                </c:pt>
                <c:pt idx="14">
                  <c:v>-2.5574156725318034</c:v>
                </c:pt>
                <c:pt idx="15">
                  <c:v>-2.756924456053488</c:v>
                </c:pt>
                <c:pt idx="16">
                  <c:v>-3.7699647184786103</c:v>
                </c:pt>
                <c:pt idx="17">
                  <c:v>-4.5032181844526988</c:v>
                </c:pt>
              </c:numCache>
            </c:numRef>
          </c:val>
        </c:ser>
        <c:ser>
          <c:idx val="2"/>
          <c:order val="1"/>
          <c:tx>
            <c:strRef>
              <c:f>LSE_figs!$L$244</c:f>
              <c:strCache>
                <c:ptCount val="1"/>
                <c:pt idx="0">
                  <c:v>Males</c:v>
                </c:pt>
              </c:strCache>
            </c:strRef>
          </c:tx>
          <c:spPr>
            <a:ln>
              <a:solidFill>
                <a:srgbClr val="00B050"/>
              </a:solidFill>
            </a:ln>
          </c:spPr>
          <c:marker>
            <c:spPr>
              <a:solidFill>
                <a:srgbClr val="00B050"/>
              </a:solidFill>
            </c:spPr>
          </c:marker>
          <c:cat>
            <c:numRef>
              <c:f>LSE_figs!$J$245:$J$262</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LSE_figs!$L$245:$L$262</c:f>
              <c:numCache>
                <c:formatCode>General</c:formatCode>
                <c:ptCount val="18"/>
                <c:pt idx="0">
                  <c:v>-2.955073400714729</c:v>
                </c:pt>
                <c:pt idx="1">
                  <c:v>0.3671556610901982</c:v>
                </c:pt>
                <c:pt idx="2">
                  <c:v>-0.20106603543024634</c:v>
                </c:pt>
                <c:pt idx="3">
                  <c:v>1.2363949953213016</c:v>
                </c:pt>
                <c:pt idx="4">
                  <c:v>1.1113525409092821</c:v>
                </c:pt>
                <c:pt idx="5">
                  <c:v>1.8018676146986152</c:v>
                </c:pt>
                <c:pt idx="6">
                  <c:v>2.7166398670529914</c:v>
                </c:pt>
                <c:pt idx="7">
                  <c:v>4.3974187942306973</c:v>
                </c:pt>
                <c:pt idx="8">
                  <c:v>3.8063358508943081</c:v>
                </c:pt>
                <c:pt idx="9">
                  <c:v>5.1565688487392745</c:v>
                </c:pt>
                <c:pt idx="10">
                  <c:v>4.0838636488707634</c:v>
                </c:pt>
                <c:pt idx="11">
                  <c:v>3.3478726535949286</c:v>
                </c:pt>
                <c:pt idx="12">
                  <c:v>2.6707061383785184</c:v>
                </c:pt>
                <c:pt idx="13">
                  <c:v>2.2443111627379473</c:v>
                </c:pt>
                <c:pt idx="14">
                  <c:v>3.5512196581568443</c:v>
                </c:pt>
                <c:pt idx="15">
                  <c:v>0.78089302846771269</c:v>
                </c:pt>
                <c:pt idx="16">
                  <c:v>-1.126793755656178</c:v>
                </c:pt>
                <c:pt idx="17">
                  <c:v>-1.5520080223220791</c:v>
                </c:pt>
              </c:numCache>
            </c:numRef>
          </c:val>
        </c:ser>
        <c:marker val="1"/>
        <c:axId val="89951616"/>
        <c:axId val="89970176"/>
      </c:lineChart>
      <c:catAx>
        <c:axId val="89951616"/>
        <c:scaling>
          <c:orientation val="minMax"/>
        </c:scaling>
        <c:axPos val="b"/>
        <c:numFmt formatCode="General" sourceLinked="1"/>
        <c:tickLblPos val="nextTo"/>
        <c:crossAx val="89970176"/>
        <c:crosses val="autoZero"/>
        <c:auto val="1"/>
        <c:lblAlgn val="ctr"/>
        <c:lblOffset val="100"/>
      </c:catAx>
      <c:valAx>
        <c:axId val="89970176"/>
        <c:scaling>
          <c:orientation val="minMax"/>
        </c:scaling>
        <c:axPos val="l"/>
        <c:majorGridlines/>
        <c:title>
          <c:tx>
            <c:rich>
              <a:bodyPr rot="-5400000" vert="horz"/>
              <a:lstStyle/>
              <a:p>
                <a:pPr>
                  <a:defRPr/>
                </a:pPr>
                <a:r>
                  <a:rPr lang="en-IN" b="0"/>
                  <a:t>Difference in suicide rates</a:t>
                </a:r>
                <a:r>
                  <a:rPr lang="en-IN" b="0" baseline="0"/>
                  <a:t> </a:t>
                </a:r>
              </a:p>
              <a:p>
                <a:pPr>
                  <a:defRPr/>
                </a:pPr>
                <a:r>
                  <a:rPr lang="en-IN" b="0" baseline="0"/>
                  <a:t>(farmers over non-farmers)</a:t>
                </a:r>
                <a:endParaRPr lang="en-IN" b="0"/>
              </a:p>
            </c:rich>
          </c:tx>
          <c:layout/>
        </c:title>
        <c:numFmt formatCode="General" sourceLinked="1"/>
        <c:tickLblPos val="nextTo"/>
        <c:crossAx val="89951616"/>
        <c:crosses val="autoZero"/>
        <c:crossBetween val="between"/>
      </c:valAx>
    </c:plotArea>
    <c:legend>
      <c:legendPos val="b"/>
      <c:layout/>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17510079111281554"/>
          <c:y val="1.8481315459667871E-2"/>
          <c:w val="0.81861484125167783"/>
          <c:h val="0.77873873025707219"/>
        </c:manualLayout>
      </c:layout>
      <c:lineChart>
        <c:grouping val="standard"/>
        <c:ser>
          <c:idx val="0"/>
          <c:order val="0"/>
          <c:tx>
            <c:strRef>
              <c:f>Sheet1!$K$2</c:f>
              <c:strCache>
                <c:ptCount val="1"/>
                <c:pt idx="0">
                  <c:v>Male Farmer</c:v>
                </c:pt>
              </c:strCache>
            </c:strRef>
          </c:tx>
          <c:cat>
            <c:numRef>
              <c:f>Sheet1!$J$3:$J$20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Sheet1!$K$3:$K$20</c:f>
              <c:numCache>
                <c:formatCode>General</c:formatCode>
                <c:ptCount val="18"/>
                <c:pt idx="0">
                  <c:v>13.576244802432326</c:v>
                </c:pt>
                <c:pt idx="1">
                  <c:v>24.350617917795585</c:v>
                </c:pt>
                <c:pt idx="2">
                  <c:v>17.494024780711552</c:v>
                </c:pt>
                <c:pt idx="3">
                  <c:v>28.796758807002607</c:v>
                </c:pt>
                <c:pt idx="4">
                  <c:v>30.032434065030102</c:v>
                </c:pt>
                <c:pt idx="5">
                  <c:v>22.759677845650927</c:v>
                </c:pt>
                <c:pt idx="6">
                  <c:v>25.588457625437272</c:v>
                </c:pt>
                <c:pt idx="7">
                  <c:v>31.845223370497429</c:v>
                </c:pt>
                <c:pt idx="8">
                  <c:v>28.671254241677154</c:v>
                </c:pt>
                <c:pt idx="9">
                  <c:v>44.864264095828567</c:v>
                </c:pt>
                <c:pt idx="10">
                  <c:v>41.514531722033304</c:v>
                </c:pt>
                <c:pt idx="11">
                  <c:v>41.896278687745195</c:v>
                </c:pt>
                <c:pt idx="12">
                  <c:v>32.158240963830096</c:v>
                </c:pt>
                <c:pt idx="13">
                  <c:v>37.93341431884734</c:v>
                </c:pt>
                <c:pt idx="14">
                  <c:v>44.580872384024012</c:v>
                </c:pt>
                <c:pt idx="15">
                  <c:v>47.979519527760026</c:v>
                </c:pt>
                <c:pt idx="16">
                  <c:v>41.814846978773957</c:v>
                </c:pt>
                <c:pt idx="17">
                  <c:v>49.11263393123388</c:v>
                </c:pt>
              </c:numCache>
            </c:numRef>
          </c:val>
        </c:ser>
        <c:ser>
          <c:idx val="1"/>
          <c:order val="1"/>
          <c:tx>
            <c:strRef>
              <c:f>Sheet1!$L$2</c:f>
              <c:strCache>
                <c:ptCount val="1"/>
                <c:pt idx="0">
                  <c:v>Male Non-farmer</c:v>
                </c:pt>
              </c:strCache>
            </c:strRef>
          </c:tx>
          <c:cat>
            <c:numRef>
              <c:f>Sheet1!$J$3:$J$20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Sheet1!$L$3:$L$20</c:f>
              <c:numCache>
                <c:formatCode>General</c:formatCode>
                <c:ptCount val="18"/>
                <c:pt idx="0">
                  <c:v>10.886851252330096</c:v>
                </c:pt>
                <c:pt idx="1">
                  <c:v>11.07932312665435</c:v>
                </c:pt>
                <c:pt idx="2">
                  <c:v>14.29780093658392</c:v>
                </c:pt>
                <c:pt idx="3">
                  <c:v>14.298951684673417</c:v>
                </c:pt>
                <c:pt idx="4">
                  <c:v>15.879772164525869</c:v>
                </c:pt>
                <c:pt idx="5">
                  <c:v>16.443676789880229</c:v>
                </c:pt>
                <c:pt idx="6">
                  <c:v>16.86960825447844</c:v>
                </c:pt>
                <c:pt idx="7">
                  <c:v>19.54523414429071</c:v>
                </c:pt>
                <c:pt idx="8">
                  <c:v>19.658531647046399</c:v>
                </c:pt>
                <c:pt idx="9">
                  <c:v>21.883155141539728</c:v>
                </c:pt>
                <c:pt idx="10">
                  <c:v>21.497927802955502</c:v>
                </c:pt>
                <c:pt idx="11">
                  <c:v>21.218004173109687</c:v>
                </c:pt>
                <c:pt idx="12">
                  <c:v>25.703882994072977</c:v>
                </c:pt>
                <c:pt idx="13">
                  <c:v>23.919444996453926</c:v>
                </c:pt>
                <c:pt idx="14">
                  <c:v>23.26106716119763</c:v>
                </c:pt>
                <c:pt idx="15">
                  <c:v>25.674342406069929</c:v>
                </c:pt>
                <c:pt idx="16">
                  <c:v>23.811330928000618</c:v>
                </c:pt>
                <c:pt idx="17">
                  <c:v>21.00426429489973</c:v>
                </c:pt>
              </c:numCache>
            </c:numRef>
          </c:val>
        </c:ser>
        <c:marker val="1"/>
        <c:axId val="89980288"/>
        <c:axId val="91456640"/>
      </c:lineChart>
      <c:catAx>
        <c:axId val="89980288"/>
        <c:scaling>
          <c:orientation val="minMax"/>
        </c:scaling>
        <c:axPos val="b"/>
        <c:numFmt formatCode="General" sourceLinked="1"/>
        <c:tickLblPos val="nextTo"/>
        <c:crossAx val="91456640"/>
        <c:crosses val="autoZero"/>
        <c:auto val="1"/>
        <c:lblAlgn val="ctr"/>
        <c:lblOffset val="100"/>
      </c:catAx>
      <c:valAx>
        <c:axId val="91456640"/>
        <c:scaling>
          <c:orientation val="minMax"/>
          <c:max val="60"/>
          <c:min val="10"/>
        </c:scaling>
        <c:axPos val="l"/>
        <c:majorGridlines/>
        <c:title>
          <c:tx>
            <c:rich>
              <a:bodyPr rot="-5400000" vert="horz"/>
              <a:lstStyle/>
              <a:p>
                <a:pPr>
                  <a:defRPr/>
                </a:pPr>
                <a:r>
                  <a:rPr lang="en-US"/>
                  <a:t>Suicide Mortality Rate</a:t>
                </a:r>
              </a:p>
            </c:rich>
          </c:tx>
          <c:layout/>
        </c:title>
        <c:numFmt formatCode="General" sourceLinked="1"/>
        <c:tickLblPos val="nextTo"/>
        <c:crossAx val="89980288"/>
        <c:crosses val="autoZero"/>
        <c:crossBetween val="between"/>
        <c:majorUnit val="10"/>
      </c:valAx>
    </c:plotArea>
    <c:legend>
      <c:legendPos val="b"/>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8.6833552055993024E-2"/>
          <c:y val="2.8252405949256338E-2"/>
          <c:w val="0.89745603674540686"/>
          <c:h val="0.78056623561734628"/>
        </c:manualLayout>
      </c:layout>
      <c:lineChart>
        <c:grouping val="standard"/>
        <c:ser>
          <c:idx val="0"/>
          <c:order val="0"/>
          <c:tx>
            <c:strRef>
              <c:f>Sheet1!$H$2</c:f>
              <c:strCache>
                <c:ptCount val="1"/>
                <c:pt idx="0">
                  <c:v>Male Farmer</c:v>
                </c:pt>
              </c:strCache>
            </c:strRef>
          </c:tx>
          <c:cat>
            <c:numRef>
              <c:f>Sheet1!$G$3:$G$20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Sheet1!$H$3:$H$20</c:f>
              <c:numCache>
                <c:formatCode>General</c:formatCode>
                <c:ptCount val="18"/>
                <c:pt idx="0">
                  <c:v>14.654423364737548</c:v>
                </c:pt>
                <c:pt idx="1">
                  <c:v>23.49031658293767</c:v>
                </c:pt>
                <c:pt idx="2">
                  <c:v>23.91545069925483</c:v>
                </c:pt>
                <c:pt idx="3">
                  <c:v>28.953619936785309</c:v>
                </c:pt>
                <c:pt idx="4">
                  <c:v>30.628590311195069</c:v>
                </c:pt>
                <c:pt idx="5">
                  <c:v>37.255683070187175</c:v>
                </c:pt>
                <c:pt idx="6">
                  <c:v>44.082233348142182</c:v>
                </c:pt>
                <c:pt idx="7">
                  <c:v>46.60383428664035</c:v>
                </c:pt>
                <c:pt idx="8">
                  <c:v>49.289932321283601</c:v>
                </c:pt>
                <c:pt idx="9">
                  <c:v>54.666219431270456</c:v>
                </c:pt>
                <c:pt idx="10">
                  <c:v>51.676637396266976</c:v>
                </c:pt>
                <c:pt idx="11">
                  <c:v>57.650773565600183</c:v>
                </c:pt>
                <c:pt idx="12">
                  <c:v>54.941303190833786</c:v>
                </c:pt>
                <c:pt idx="13">
                  <c:v>48.850913736121633</c:v>
                </c:pt>
                <c:pt idx="14">
                  <c:v>36.347045335559812</c:v>
                </c:pt>
                <c:pt idx="15">
                  <c:v>39.297944910615996</c:v>
                </c:pt>
                <c:pt idx="16">
                  <c:v>40.738573343854618</c:v>
                </c:pt>
                <c:pt idx="17">
                  <c:v>45.316400452142062</c:v>
                </c:pt>
              </c:numCache>
            </c:numRef>
          </c:val>
        </c:ser>
        <c:ser>
          <c:idx val="1"/>
          <c:order val="1"/>
          <c:tx>
            <c:strRef>
              <c:f>Sheet1!$I$2</c:f>
              <c:strCache>
                <c:ptCount val="1"/>
                <c:pt idx="0">
                  <c:v>Male Non-farmer</c:v>
                </c:pt>
              </c:strCache>
            </c:strRef>
          </c:tx>
          <c:cat>
            <c:numRef>
              <c:f>Sheet1!$G$3:$G$20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Sheet1!$I$3:$I$20</c:f>
              <c:numCache>
                <c:formatCode>General</c:formatCode>
                <c:ptCount val="18"/>
                <c:pt idx="0">
                  <c:v>17.982013417931306</c:v>
                </c:pt>
                <c:pt idx="1">
                  <c:v>14.572302363470788</c:v>
                </c:pt>
                <c:pt idx="2">
                  <c:v>16.520499547562284</c:v>
                </c:pt>
                <c:pt idx="3">
                  <c:v>17.032499733789724</c:v>
                </c:pt>
                <c:pt idx="4">
                  <c:v>16.283791846817689</c:v>
                </c:pt>
                <c:pt idx="5">
                  <c:v>16.487503916920783</c:v>
                </c:pt>
                <c:pt idx="6">
                  <c:v>16.504020870499939</c:v>
                </c:pt>
                <c:pt idx="7">
                  <c:v>15.975589369363124</c:v>
                </c:pt>
                <c:pt idx="8">
                  <c:v>16.054636078445792</c:v>
                </c:pt>
                <c:pt idx="9">
                  <c:v>14.992229064588789</c:v>
                </c:pt>
                <c:pt idx="10">
                  <c:v>14.409953681587089</c:v>
                </c:pt>
                <c:pt idx="11">
                  <c:v>15.20444369556707</c:v>
                </c:pt>
                <c:pt idx="12">
                  <c:v>15.07873576415054</c:v>
                </c:pt>
                <c:pt idx="13">
                  <c:v>14.518800039911705</c:v>
                </c:pt>
                <c:pt idx="14">
                  <c:v>16.037715207988811</c:v>
                </c:pt>
                <c:pt idx="15">
                  <c:v>17.594372401898571</c:v>
                </c:pt>
                <c:pt idx="16">
                  <c:v>17.05055798902649</c:v>
                </c:pt>
                <c:pt idx="17">
                  <c:v>16.829927159089188</c:v>
                </c:pt>
              </c:numCache>
            </c:numRef>
          </c:val>
        </c:ser>
        <c:marker val="1"/>
        <c:axId val="91694592"/>
        <c:axId val="91696128"/>
      </c:lineChart>
      <c:catAx>
        <c:axId val="91694592"/>
        <c:scaling>
          <c:orientation val="minMax"/>
        </c:scaling>
        <c:axPos val="b"/>
        <c:numFmt formatCode="General" sourceLinked="1"/>
        <c:tickLblPos val="nextTo"/>
        <c:crossAx val="91696128"/>
        <c:crosses val="autoZero"/>
        <c:auto val="1"/>
        <c:lblAlgn val="ctr"/>
        <c:lblOffset val="100"/>
      </c:catAx>
      <c:valAx>
        <c:axId val="91696128"/>
        <c:scaling>
          <c:orientation val="minMax"/>
          <c:max val="60"/>
          <c:min val="10"/>
        </c:scaling>
        <c:axPos val="l"/>
        <c:majorGridlines/>
        <c:title>
          <c:tx>
            <c:rich>
              <a:bodyPr rot="-5400000" vert="horz"/>
              <a:lstStyle/>
              <a:p>
                <a:pPr>
                  <a:defRPr/>
                </a:pPr>
                <a:r>
                  <a:rPr lang="en-US"/>
                  <a:t>Suicide Mortality Rate</a:t>
                </a:r>
              </a:p>
            </c:rich>
          </c:tx>
          <c:layout/>
        </c:title>
        <c:numFmt formatCode="General" sourceLinked="1"/>
        <c:tickLblPos val="nextTo"/>
        <c:crossAx val="91694592"/>
        <c:crosses val="autoZero"/>
        <c:crossBetween val="between"/>
        <c:majorUnit val="10"/>
      </c:valAx>
    </c:plotArea>
    <c:legend>
      <c:legendPos val="b"/>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plotArea>
      <c:layout/>
      <c:lineChart>
        <c:grouping val="standard"/>
        <c:ser>
          <c:idx val="0"/>
          <c:order val="0"/>
          <c:tx>
            <c:strRef>
              <c:f>Sheet1!$W$8</c:f>
              <c:strCache>
                <c:ptCount val="1"/>
                <c:pt idx="0">
                  <c:v>Male Farmer</c:v>
                </c:pt>
              </c:strCache>
            </c:strRef>
          </c:tx>
          <c:cat>
            <c:numRef>
              <c:f>Sheet1!$V$9:$V$20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Sheet1!$W$9:$W$20</c:f>
              <c:numCache>
                <c:formatCode>General</c:formatCode>
                <c:ptCount val="12"/>
                <c:pt idx="0">
                  <c:v>48.571302306893593</c:v>
                </c:pt>
                <c:pt idx="1">
                  <c:v>42.752158468083529</c:v>
                </c:pt>
                <c:pt idx="2">
                  <c:v>34.868499092134243</c:v>
                </c:pt>
                <c:pt idx="3">
                  <c:v>49.289035369330321</c:v>
                </c:pt>
                <c:pt idx="4">
                  <c:v>48.825371381207042</c:v>
                </c:pt>
                <c:pt idx="5">
                  <c:v>49.393026911829359</c:v>
                </c:pt>
                <c:pt idx="6">
                  <c:v>51.609690654566847</c:v>
                </c:pt>
                <c:pt idx="7">
                  <c:v>61.010408483286803</c:v>
                </c:pt>
                <c:pt idx="8">
                  <c:v>58.124290774689399</c:v>
                </c:pt>
                <c:pt idx="9">
                  <c:v>31.999766527828292</c:v>
                </c:pt>
                <c:pt idx="10">
                  <c:v>0</c:v>
                </c:pt>
                <c:pt idx="11">
                  <c:v>0.16555156624501613</c:v>
                </c:pt>
              </c:numCache>
            </c:numRef>
          </c:val>
        </c:ser>
        <c:ser>
          <c:idx val="1"/>
          <c:order val="1"/>
          <c:tx>
            <c:strRef>
              <c:f>Sheet1!$X$8</c:f>
              <c:strCache>
                <c:ptCount val="1"/>
                <c:pt idx="0">
                  <c:v>Male Non-farmer</c:v>
                </c:pt>
              </c:strCache>
            </c:strRef>
          </c:tx>
          <c:cat>
            <c:numRef>
              <c:f>Sheet1!$V$9:$V$20</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Sheet1!$X$9:$X$20</c:f>
              <c:numCache>
                <c:formatCode>General</c:formatCode>
                <c:ptCount val="12"/>
                <c:pt idx="0">
                  <c:v>21.312113838020529</c:v>
                </c:pt>
                <c:pt idx="1">
                  <c:v>22.572634124469879</c:v>
                </c:pt>
                <c:pt idx="2">
                  <c:v>24.089500384304486</c:v>
                </c:pt>
                <c:pt idx="3">
                  <c:v>23.908489262523098</c:v>
                </c:pt>
                <c:pt idx="4">
                  <c:v>27.542016279951568</c:v>
                </c:pt>
                <c:pt idx="5">
                  <c:v>23.465579227709735</c:v>
                </c:pt>
                <c:pt idx="6">
                  <c:v>24.552126634955503</c:v>
                </c:pt>
                <c:pt idx="7">
                  <c:v>21.024520060539089</c:v>
                </c:pt>
                <c:pt idx="8">
                  <c:v>29.478994669394996</c:v>
                </c:pt>
                <c:pt idx="9">
                  <c:v>42.511675458843072</c:v>
                </c:pt>
                <c:pt idx="10">
                  <c:v>49.627818765827307</c:v>
                </c:pt>
                <c:pt idx="11">
                  <c:v>42.711219864349495</c:v>
                </c:pt>
              </c:numCache>
            </c:numRef>
          </c:val>
        </c:ser>
        <c:marker val="1"/>
        <c:axId val="91747072"/>
        <c:axId val="91748608"/>
      </c:lineChart>
      <c:catAx>
        <c:axId val="91747072"/>
        <c:scaling>
          <c:orientation val="minMax"/>
        </c:scaling>
        <c:axPos val="b"/>
        <c:numFmt formatCode="General" sourceLinked="1"/>
        <c:tickLblPos val="nextTo"/>
        <c:crossAx val="91748608"/>
        <c:crosses val="autoZero"/>
        <c:auto val="1"/>
        <c:lblAlgn val="ctr"/>
        <c:lblOffset val="100"/>
      </c:catAx>
      <c:valAx>
        <c:axId val="91748608"/>
        <c:scaling>
          <c:orientation val="minMax"/>
          <c:max val="62"/>
          <c:min val="0"/>
        </c:scaling>
        <c:axPos val="l"/>
        <c:majorGridlines/>
        <c:title>
          <c:tx>
            <c:rich>
              <a:bodyPr rot="-5400000" vert="horz"/>
              <a:lstStyle/>
              <a:p>
                <a:pPr>
                  <a:defRPr/>
                </a:pPr>
                <a:r>
                  <a:rPr lang="en-US"/>
                  <a:t>Suicide Mortality Rate</a:t>
                </a:r>
              </a:p>
            </c:rich>
          </c:tx>
          <c:layout/>
        </c:title>
        <c:numFmt formatCode="General" sourceLinked="1"/>
        <c:tickLblPos val="nextTo"/>
        <c:crossAx val="91747072"/>
        <c:crosses val="autoZero"/>
        <c:crossBetween val="between"/>
        <c:majorUnit val="10"/>
      </c:valAx>
    </c:plotArea>
    <c:legend>
      <c:legendPos val="b"/>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plotArea>
      <c:layout/>
      <c:lineChart>
        <c:grouping val="standard"/>
        <c:ser>
          <c:idx val="0"/>
          <c:order val="0"/>
          <c:tx>
            <c:strRef>
              <c:f>Sheet1!$N$2</c:f>
              <c:strCache>
                <c:ptCount val="1"/>
                <c:pt idx="0">
                  <c:v>Male Farmer</c:v>
                </c:pt>
              </c:strCache>
            </c:strRef>
          </c:tx>
          <c:cat>
            <c:numRef>
              <c:f>Sheet1!$M$3:$M$20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Sheet1!$N$3:$N$20</c:f>
              <c:numCache>
                <c:formatCode>General</c:formatCode>
                <c:ptCount val="18"/>
                <c:pt idx="0">
                  <c:v>33.644392290775663</c:v>
                </c:pt>
                <c:pt idx="1">
                  <c:v>30.904807373760686</c:v>
                </c:pt>
                <c:pt idx="2">
                  <c:v>31.253102450978023</c:v>
                </c:pt>
                <c:pt idx="3">
                  <c:v>30.083850814343663</c:v>
                </c:pt>
                <c:pt idx="4">
                  <c:v>41.401042495821414</c:v>
                </c:pt>
                <c:pt idx="5">
                  <c:v>43.53152824747341</c:v>
                </c:pt>
                <c:pt idx="6">
                  <c:v>44.549374694796349</c:v>
                </c:pt>
                <c:pt idx="7">
                  <c:v>41.589147535358251</c:v>
                </c:pt>
                <c:pt idx="8">
                  <c:v>48.229527667547096</c:v>
                </c:pt>
                <c:pt idx="9">
                  <c:v>35.419043860201974</c:v>
                </c:pt>
                <c:pt idx="10">
                  <c:v>34.575728653094444</c:v>
                </c:pt>
                <c:pt idx="11">
                  <c:v>30.194956923713473</c:v>
                </c:pt>
                <c:pt idx="12">
                  <c:v>36.964321637638172</c:v>
                </c:pt>
                <c:pt idx="13">
                  <c:v>30.074400193378981</c:v>
                </c:pt>
                <c:pt idx="14">
                  <c:v>40.10383635072327</c:v>
                </c:pt>
                <c:pt idx="15">
                  <c:v>44.661446498309942</c:v>
                </c:pt>
                <c:pt idx="16">
                  <c:v>35.635339823144363</c:v>
                </c:pt>
                <c:pt idx="17">
                  <c:v>31.969409388857759</c:v>
                </c:pt>
              </c:numCache>
            </c:numRef>
          </c:val>
        </c:ser>
        <c:ser>
          <c:idx val="1"/>
          <c:order val="1"/>
          <c:tx>
            <c:strRef>
              <c:f>Sheet1!$O$2</c:f>
              <c:strCache>
                <c:ptCount val="1"/>
                <c:pt idx="0">
                  <c:v>Male Non-farmer</c:v>
                </c:pt>
              </c:strCache>
            </c:strRef>
          </c:tx>
          <c:cat>
            <c:numRef>
              <c:f>Sheet1!$M$3:$M$20</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Sheet1!$O$3:$O$20</c:f>
              <c:numCache>
                <c:formatCode>General</c:formatCode>
                <c:ptCount val="18"/>
                <c:pt idx="0">
                  <c:v>31.259137557446461</c:v>
                </c:pt>
                <c:pt idx="1">
                  <c:v>23.165398367983126</c:v>
                </c:pt>
                <c:pt idx="2">
                  <c:v>27.288324488433492</c:v>
                </c:pt>
                <c:pt idx="3">
                  <c:v>30.017283000896157</c:v>
                </c:pt>
                <c:pt idx="4">
                  <c:v>31.326544657893226</c:v>
                </c:pt>
                <c:pt idx="5">
                  <c:v>30.547057346997793</c:v>
                </c:pt>
                <c:pt idx="6">
                  <c:v>29.280129729716446</c:v>
                </c:pt>
                <c:pt idx="7">
                  <c:v>30.496918159268631</c:v>
                </c:pt>
                <c:pt idx="8">
                  <c:v>29.800967390892485</c:v>
                </c:pt>
                <c:pt idx="9">
                  <c:v>30.504486840010284</c:v>
                </c:pt>
                <c:pt idx="10">
                  <c:v>28.654881790055938</c:v>
                </c:pt>
                <c:pt idx="11">
                  <c:v>30.689617284775856</c:v>
                </c:pt>
                <c:pt idx="12">
                  <c:v>30.211325305850181</c:v>
                </c:pt>
                <c:pt idx="13">
                  <c:v>30.346567712716595</c:v>
                </c:pt>
                <c:pt idx="14">
                  <c:v>27.65583931643863</c:v>
                </c:pt>
                <c:pt idx="15">
                  <c:v>27.07486615341487</c:v>
                </c:pt>
                <c:pt idx="16">
                  <c:v>28.682753637447526</c:v>
                </c:pt>
                <c:pt idx="17">
                  <c:v>29.405168214113729</c:v>
                </c:pt>
              </c:numCache>
            </c:numRef>
          </c:val>
        </c:ser>
        <c:marker val="1"/>
        <c:axId val="90016384"/>
        <c:axId val="90018176"/>
      </c:lineChart>
      <c:catAx>
        <c:axId val="90016384"/>
        <c:scaling>
          <c:orientation val="minMax"/>
        </c:scaling>
        <c:axPos val="b"/>
        <c:numFmt formatCode="General" sourceLinked="1"/>
        <c:tickLblPos val="nextTo"/>
        <c:crossAx val="90018176"/>
        <c:crosses val="autoZero"/>
        <c:auto val="1"/>
        <c:lblAlgn val="ctr"/>
        <c:lblOffset val="100"/>
      </c:catAx>
      <c:valAx>
        <c:axId val="90018176"/>
        <c:scaling>
          <c:orientation val="minMax"/>
          <c:max val="50"/>
          <c:min val="20"/>
        </c:scaling>
        <c:axPos val="l"/>
        <c:majorGridlines/>
        <c:title>
          <c:tx>
            <c:rich>
              <a:bodyPr rot="-5400000" vert="horz"/>
              <a:lstStyle/>
              <a:p>
                <a:pPr>
                  <a:defRPr/>
                </a:pPr>
                <a:r>
                  <a:rPr lang="en-US"/>
                  <a:t>Suicide Mortality Rate</a:t>
                </a:r>
              </a:p>
            </c:rich>
          </c:tx>
          <c:layout/>
        </c:title>
        <c:numFmt formatCode="General" sourceLinked="1"/>
        <c:tickLblPos val="nextTo"/>
        <c:crossAx val="90016384"/>
        <c:crosses val="autoZero"/>
        <c:crossBetween val="between"/>
        <c:majorUnit val="10"/>
      </c:valAx>
    </c:plotArea>
    <c:legend>
      <c:legendPos val="b"/>
      <c:layout/>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clrMapOvr bg1="lt1" tx1="dk1" bg2="lt2" tx2="dk2" accent1="accent1" accent2="accent2" accent3="accent3" accent4="accent4" accent5="accent5" accent6="accent6" hlink="hlink" folHlink="folHlink"/>
  <c:chart>
    <c:plotArea>
      <c:layout/>
      <c:barChart>
        <c:barDir val="col"/>
        <c:grouping val="clustered"/>
        <c:ser>
          <c:idx val="0"/>
          <c:order val="0"/>
          <c:tx>
            <c:strRef>
              <c:f>Oth!$BW$48</c:f>
              <c:strCache>
                <c:ptCount val="1"/>
                <c:pt idx="0">
                  <c:v>Self-employed Others</c:v>
                </c:pt>
              </c:strCache>
            </c:strRef>
          </c:tx>
          <c:cat>
            <c:strRef>
              <c:f>Oth!$BV$49:$BV$54</c:f>
              <c:strCache>
                <c:ptCount val="6"/>
                <c:pt idx="0">
                  <c:v>1995-97</c:v>
                </c:pt>
                <c:pt idx="1">
                  <c:v>1998-00</c:v>
                </c:pt>
                <c:pt idx="2">
                  <c:v>2001-03</c:v>
                </c:pt>
                <c:pt idx="3">
                  <c:v>2004-06</c:v>
                </c:pt>
                <c:pt idx="4">
                  <c:v>2007-09</c:v>
                </c:pt>
                <c:pt idx="5">
                  <c:v>2010-12</c:v>
                </c:pt>
              </c:strCache>
            </c:strRef>
          </c:cat>
          <c:val>
            <c:numRef>
              <c:f>Oth!$BW$49:$BW$54</c:f>
              <c:numCache>
                <c:formatCode>0.0</c:formatCode>
                <c:ptCount val="6"/>
                <c:pt idx="0">
                  <c:v>20.920622631147729</c:v>
                </c:pt>
                <c:pt idx="1">
                  <c:v>16.608694354044133</c:v>
                </c:pt>
                <c:pt idx="2">
                  <c:v>16.749865225336237</c:v>
                </c:pt>
                <c:pt idx="3">
                  <c:v>21.559498041472388</c:v>
                </c:pt>
                <c:pt idx="4">
                  <c:v>19.839935012928777</c:v>
                </c:pt>
                <c:pt idx="5">
                  <c:v>21.264905587945957</c:v>
                </c:pt>
              </c:numCache>
            </c:numRef>
          </c:val>
        </c:ser>
        <c:ser>
          <c:idx val="1"/>
          <c:order val="1"/>
          <c:tx>
            <c:strRef>
              <c:f>Oth!$BX$48</c:f>
              <c:strCache>
                <c:ptCount val="1"/>
                <c:pt idx="0">
                  <c:v>Others</c:v>
                </c:pt>
              </c:strCache>
            </c:strRef>
          </c:tx>
          <c:cat>
            <c:strRef>
              <c:f>Oth!$BV$49:$BV$54</c:f>
              <c:strCache>
                <c:ptCount val="6"/>
                <c:pt idx="0">
                  <c:v>1995-97</c:v>
                </c:pt>
                <c:pt idx="1">
                  <c:v>1998-00</c:v>
                </c:pt>
                <c:pt idx="2">
                  <c:v>2001-03</c:v>
                </c:pt>
                <c:pt idx="3">
                  <c:v>2004-06</c:v>
                </c:pt>
                <c:pt idx="4">
                  <c:v>2007-09</c:v>
                </c:pt>
                <c:pt idx="5">
                  <c:v>2010-12</c:v>
                </c:pt>
              </c:strCache>
            </c:strRef>
          </c:cat>
          <c:val>
            <c:numRef>
              <c:f>Oth!$BX$49:$BX$54</c:f>
              <c:numCache>
                <c:formatCode>0.0</c:formatCode>
                <c:ptCount val="6"/>
                <c:pt idx="0">
                  <c:v>21.761201641130238</c:v>
                </c:pt>
                <c:pt idx="1">
                  <c:v>25.411721769279399</c:v>
                </c:pt>
                <c:pt idx="2">
                  <c:v>25.706713780918726</c:v>
                </c:pt>
                <c:pt idx="3">
                  <c:v>26.84245573496182</c:v>
                </c:pt>
                <c:pt idx="4">
                  <c:v>27.625502642826429</c:v>
                </c:pt>
                <c:pt idx="5">
                  <c:v>27.464601652365623</c:v>
                </c:pt>
              </c:numCache>
            </c:numRef>
          </c:val>
        </c:ser>
        <c:axId val="122644352"/>
        <c:axId val="122645888"/>
      </c:barChart>
      <c:catAx>
        <c:axId val="122644352"/>
        <c:scaling>
          <c:orientation val="minMax"/>
        </c:scaling>
        <c:axPos val="b"/>
        <c:tickLblPos val="nextTo"/>
        <c:crossAx val="122645888"/>
        <c:crosses val="autoZero"/>
        <c:auto val="1"/>
        <c:lblAlgn val="ctr"/>
        <c:lblOffset val="100"/>
      </c:catAx>
      <c:valAx>
        <c:axId val="122645888"/>
        <c:scaling>
          <c:orientation val="minMax"/>
        </c:scaling>
        <c:axPos val="l"/>
        <c:majorGridlines/>
        <c:numFmt formatCode="0.0" sourceLinked="1"/>
        <c:tickLblPos val="nextTo"/>
        <c:crossAx val="122644352"/>
        <c:crosses val="autoZero"/>
        <c:crossBetween val="between"/>
      </c:valAx>
    </c:plotArea>
    <c:legend>
      <c:legendPos val="b"/>
      <c:layout/>
    </c:legend>
    <c:plotVisOnly val="1"/>
    <c:dispBlanksAs val="gap"/>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8D0B8-3461-498C-A93B-FB19D5433B46}" type="datetimeFigureOut">
              <a:rPr lang="en-IN" smtClean="0"/>
              <a:pPr/>
              <a:t>29-12-2015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7EC73-7D6C-4494-83A4-A421DC4B4F4F}" type="slidenum">
              <a:rPr lang="en-IN" smtClean="0"/>
              <a:pPr/>
              <a:t>‹#›</a:t>
            </a:fld>
            <a:endParaRPr lang="en-IN"/>
          </a:p>
        </p:txBody>
      </p:sp>
    </p:spTree>
    <p:extLst>
      <p:ext uri="{BB962C8B-B14F-4D97-AF65-F5344CB8AC3E}">
        <p14:creationId xmlns:p14="http://schemas.microsoft.com/office/powerpoint/2010/main" xmlns="" val="158028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B57EC73-7D6C-4494-83A4-A421DC4B4F4F}" type="slidenum">
              <a:rPr lang="en-IN" smtClean="0"/>
              <a:pPr/>
              <a:t>14</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B39FBD9-5F90-4247-B99C-648A28D8142E}" type="slidenum">
              <a:rPr lang="en-US" altLang="en-US"/>
              <a:pPr eaLnBrk="1" hangingPunct="1"/>
              <a:t>15</a:t>
            </a:fld>
            <a:endParaRPr lang="en-US" altLang="en-US"/>
          </a:p>
        </p:txBody>
      </p:sp>
      <p:sp>
        <p:nvSpPr>
          <p:cNvPr id="25603" name="Text Box 2"/>
          <p:cNvSpPr txBox="1">
            <a:spLocks noChangeArrowheads="1"/>
          </p:cNvSpPr>
          <p:nvPr/>
        </p:nvSpPr>
        <p:spPr bwMode="auto">
          <a:xfrm>
            <a:off x="1154113" y="684213"/>
            <a:ext cx="4551362" cy="3429000"/>
          </a:xfrm>
          <a:prstGeom prst="rect">
            <a:avLst/>
          </a:prstGeom>
          <a:solidFill>
            <a:srgbClr val="FFFFFF"/>
          </a:solidFill>
          <a:ln w="9360">
            <a:solidFill>
              <a:srgbClr val="000000"/>
            </a:solidFill>
            <a:miter lim="800000"/>
            <a:headEnd/>
            <a:tailEnd/>
          </a:ln>
        </p:spPr>
        <p:txBody>
          <a:bodyPr wrap="none" lIns="86493" tIns="43247" rIns="86493" bIns="43247"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IN" altLang="en-US"/>
          </a:p>
        </p:txBody>
      </p:sp>
      <p:sp>
        <p:nvSpPr>
          <p:cNvPr id="25604" name="Text Box 3"/>
          <p:cNvSpPr>
            <a:spLocks noGrp="1" noChangeArrowheads="1"/>
          </p:cNvSpPr>
          <p:nvPr>
            <p:ph type="body"/>
          </p:nvPr>
        </p:nvSpPr>
        <p:spPr>
          <a:xfrm>
            <a:off x="914400" y="4341813"/>
            <a:ext cx="5027613" cy="2746375"/>
          </a:xfrm>
          <a:noFill/>
        </p:spPr>
        <p:txBody>
          <a:bodyPr lIns="89992" tIns="46796" rIns="89992" bIns="46796">
            <a:spAutoFit/>
          </a:bodyPr>
          <a:lstStyle/>
          <a:p>
            <a:pPr defTabSz="423863" eaLnBrk="1" hangingPunct="1">
              <a:spcBef>
                <a:spcPts val="425"/>
              </a:spcBef>
              <a:tabLst>
                <a:tab pos="0" algn="l"/>
                <a:tab pos="422275" algn="l"/>
                <a:tab pos="847725" algn="l"/>
                <a:tab pos="1273175" algn="l"/>
                <a:tab pos="1697038" algn="l"/>
                <a:tab pos="2122488" algn="l"/>
                <a:tab pos="2547938" algn="l"/>
                <a:tab pos="2971800" algn="l"/>
                <a:tab pos="3397250" algn="l"/>
                <a:tab pos="3822700" algn="l"/>
                <a:tab pos="4246563" algn="l"/>
                <a:tab pos="4672013" algn="l"/>
                <a:tab pos="5097463" algn="l"/>
                <a:tab pos="5522913" algn="l"/>
                <a:tab pos="5946775" algn="l"/>
                <a:tab pos="6372225" algn="l"/>
                <a:tab pos="6797675" algn="l"/>
                <a:tab pos="7221538" algn="l"/>
                <a:tab pos="7646988" algn="l"/>
                <a:tab pos="8072438" algn="l"/>
                <a:tab pos="8496300" algn="l"/>
              </a:tabLst>
            </a:pPr>
            <a:r>
              <a:rPr lang="en-GB" altLang="en-US" smtClean="0"/>
              <a:t>Suicide is complex and multidimensional. It is difficult to pinpoint that this or that factor can explain it.  </a:t>
            </a:r>
          </a:p>
          <a:p>
            <a:pPr defTabSz="423863" eaLnBrk="1" hangingPunct="1">
              <a:spcBef>
                <a:spcPts val="425"/>
              </a:spcBef>
              <a:tabLst>
                <a:tab pos="0" algn="l"/>
                <a:tab pos="422275" algn="l"/>
                <a:tab pos="847725" algn="l"/>
                <a:tab pos="1273175" algn="l"/>
                <a:tab pos="1697038" algn="l"/>
                <a:tab pos="2122488" algn="l"/>
                <a:tab pos="2547938" algn="l"/>
                <a:tab pos="2971800" algn="l"/>
                <a:tab pos="3397250" algn="l"/>
                <a:tab pos="3822700" algn="l"/>
                <a:tab pos="4246563" algn="l"/>
                <a:tab pos="4672013" algn="l"/>
                <a:tab pos="5097463" algn="l"/>
                <a:tab pos="5522913" algn="l"/>
                <a:tab pos="5946775" algn="l"/>
                <a:tab pos="6372225" algn="l"/>
                <a:tab pos="6797675" algn="l"/>
                <a:tab pos="7221538" algn="l"/>
                <a:tab pos="7646988" algn="l"/>
                <a:tab pos="8072438" algn="l"/>
                <a:tab pos="8496300" algn="l"/>
              </a:tabLst>
            </a:pPr>
            <a:r>
              <a:rPr lang="en-GB" altLang="en-US" smtClean="0"/>
              <a:t>Suicidology research focusing on the neurobiological aspects in Western countries point out that in 90% of the cases some mental disorder (depression and mood fluctuation among others) exists. These are predisposing factors. All those afflicted with mental disorder do not commit suicide. Existence of additional risk factors become essential. The additional risk factors are socio-economic in nature and are precipitating factors. The relationship between neurobiological and socio-economic factors will differ from case to case.</a:t>
            </a:r>
          </a:p>
          <a:p>
            <a:pPr defTabSz="423863" eaLnBrk="1" hangingPunct="1">
              <a:spcBef>
                <a:spcPts val="425"/>
              </a:spcBef>
              <a:tabLst>
                <a:tab pos="0" algn="l"/>
                <a:tab pos="422275" algn="l"/>
                <a:tab pos="847725" algn="l"/>
                <a:tab pos="1273175" algn="l"/>
                <a:tab pos="1697038" algn="l"/>
                <a:tab pos="2122488" algn="l"/>
                <a:tab pos="2547938" algn="l"/>
                <a:tab pos="2971800" algn="l"/>
                <a:tab pos="3397250" algn="l"/>
                <a:tab pos="3822700" algn="l"/>
                <a:tab pos="4246563" algn="l"/>
                <a:tab pos="4672013" algn="l"/>
                <a:tab pos="5097463" algn="l"/>
                <a:tab pos="5522913" algn="l"/>
                <a:tab pos="5946775" algn="l"/>
                <a:tab pos="6372225" algn="l"/>
                <a:tab pos="6797675" algn="l"/>
                <a:tab pos="7221538" algn="l"/>
                <a:tab pos="7646988" algn="l"/>
                <a:tab pos="8072438" algn="l"/>
                <a:tab pos="8496300" algn="l"/>
              </a:tabLst>
            </a:pPr>
            <a:r>
              <a:rPr lang="en-GB" altLang="en-US" smtClean="0"/>
              <a:t>Socio-economic risk factors can be categorized into two types – Systemic and Idiosyncratic</a:t>
            </a:r>
          </a:p>
          <a:p>
            <a:pPr defTabSz="423863" eaLnBrk="1" hangingPunct="1">
              <a:spcBef>
                <a:spcPts val="425"/>
              </a:spcBef>
              <a:tabLst>
                <a:tab pos="0" algn="l"/>
                <a:tab pos="422275" algn="l"/>
                <a:tab pos="847725" algn="l"/>
                <a:tab pos="1273175" algn="l"/>
                <a:tab pos="1697038" algn="l"/>
                <a:tab pos="2122488" algn="l"/>
                <a:tab pos="2547938" algn="l"/>
                <a:tab pos="2971800" algn="l"/>
                <a:tab pos="3397250" algn="l"/>
                <a:tab pos="3822700" algn="l"/>
                <a:tab pos="4246563" algn="l"/>
                <a:tab pos="4672013" algn="l"/>
                <a:tab pos="5097463" algn="l"/>
                <a:tab pos="5522913" algn="l"/>
                <a:tab pos="5946775" algn="l"/>
                <a:tab pos="6372225" algn="l"/>
                <a:tab pos="6797675" algn="l"/>
                <a:tab pos="7221538" algn="l"/>
                <a:tab pos="7646988" algn="l"/>
                <a:tab pos="8072438" algn="l"/>
                <a:tab pos="8496300" algn="l"/>
              </a:tabLst>
            </a:pPr>
            <a:r>
              <a:rPr lang="en-GB" altLang="en-US" smtClean="0"/>
              <a:t>Our subsequent discussions will try to identify some of these.</a:t>
            </a:r>
          </a:p>
          <a:p>
            <a:pPr defTabSz="423863" eaLnBrk="1" hangingPunct="1">
              <a:spcBef>
                <a:spcPts val="425"/>
              </a:spcBef>
              <a:tabLst>
                <a:tab pos="0" algn="l"/>
                <a:tab pos="422275" algn="l"/>
                <a:tab pos="847725" algn="l"/>
                <a:tab pos="1273175" algn="l"/>
                <a:tab pos="1697038" algn="l"/>
                <a:tab pos="2122488" algn="l"/>
                <a:tab pos="2547938" algn="l"/>
                <a:tab pos="2971800" algn="l"/>
                <a:tab pos="3397250" algn="l"/>
                <a:tab pos="3822700" algn="l"/>
                <a:tab pos="4246563" algn="l"/>
                <a:tab pos="4672013" algn="l"/>
                <a:tab pos="5097463" algn="l"/>
                <a:tab pos="5522913" algn="l"/>
                <a:tab pos="5946775" algn="l"/>
                <a:tab pos="6372225" algn="l"/>
                <a:tab pos="6797675" algn="l"/>
                <a:tab pos="7221538" algn="l"/>
                <a:tab pos="7646988" algn="l"/>
                <a:tab pos="8072438" algn="l"/>
                <a:tab pos="8496300" algn="l"/>
              </a:tabLst>
            </a:pPr>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2F9122-4B9B-4CCA-91DF-0AFF971B375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1136712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232976-2188-4951-ADBD-7B43AF3270E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288166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1F1E50B-293C-4D6B-9346-940D4361056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130889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EC6B9C-B4D3-429E-AED8-29F6BFC96C71}"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408700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90D68EB-3FE6-41EF-8592-EE3395E222E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402170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24EAC0-E243-441D-A127-3BD11735CCB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272414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E94AE3D-74C6-42AC-8CAA-43DBFA7A29BA}"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3081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93E9AE7-4BBF-484F-813C-ECB6F3B9C10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271419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FB0CF1D-3FE4-4D43-AE26-BFCD1399CB40}"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230171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7934660-137C-4C02-BBF9-8EABE52C4249}"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158559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4 Jan 2016</a:t>
            </a:r>
            <a:endParaRPr lang="en-GB"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smtClean="0">
                <a:solidFill>
                  <a:srgbClr val="000000"/>
                </a:solidFill>
              </a:rPr>
              <a:t>AIEFS Session, ASSA 2016</a:t>
            </a:r>
            <a:endParaRPr lang="en-GB"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6B60E8-5BB4-467B-A094-6D883A4AE4E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166474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r>
              <a:rPr lang="en-US" altLang="en-US" smtClean="0">
                <a:solidFill>
                  <a:srgbClr val="000000"/>
                </a:solidFill>
              </a:rPr>
              <a:t>4 Jan 2016</a:t>
            </a:r>
            <a:endParaRPr lang="en-GB"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r>
              <a:rPr lang="en-GB" altLang="en-US" smtClean="0">
                <a:solidFill>
                  <a:srgbClr val="000000"/>
                </a:solidFill>
              </a:rPr>
              <a:t>AIEFS Session, ASSA 2016</a:t>
            </a:r>
            <a:endParaRPr lang="en-GB"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19483935-1DE3-4BBD-9A2F-38AF258CDDFB}" type="slidenum">
              <a:rPr lang="en-GB" altLang="en-US">
                <a:solidFill>
                  <a:srgbClr val="000000"/>
                </a:solidFill>
              </a:rPr>
              <a:pPr fontAlgn="base">
                <a:spcBef>
                  <a:spcPct val="0"/>
                </a:spcBef>
                <a:spcAft>
                  <a:spcPct val="0"/>
                </a:spcAft>
                <a:defRPr/>
              </a:pPr>
              <a:t>‹#›</a:t>
            </a:fld>
            <a:endParaRPr lang="en-GB" altLang="en-US">
              <a:solidFill>
                <a:srgbClr val="000000"/>
              </a:solidFill>
            </a:endParaRPr>
          </a:p>
        </p:txBody>
      </p:sp>
    </p:spTree>
    <p:extLst>
      <p:ext uri="{BB962C8B-B14F-4D97-AF65-F5344CB8AC3E}">
        <p14:creationId xmlns:p14="http://schemas.microsoft.com/office/powerpoint/2010/main" xmlns="" val="2866685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rijit.ncds@gov.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7338" y="692150"/>
            <a:ext cx="8748712" cy="1512713"/>
          </a:xfrm>
        </p:spPr>
        <p:txBody>
          <a:bodyPr/>
          <a:lstStyle/>
          <a:p>
            <a:pPr eaLnBrk="1" hangingPunct="1"/>
            <a:r>
              <a:rPr lang="en-GB" altLang="en-US" sz="3600" dirty="0" smtClean="0">
                <a:solidFill>
                  <a:srgbClr val="F61504"/>
                </a:solidFill>
              </a:rPr>
              <a:t>Farmers’ Suicides in </a:t>
            </a:r>
            <a:r>
              <a:rPr lang="en-GB" altLang="en-US" sz="3600" dirty="0" smtClean="0">
                <a:solidFill>
                  <a:srgbClr val="F61504"/>
                </a:solidFill>
              </a:rPr>
              <a:t>India, 1995-2012: Measurement and Interpretation</a:t>
            </a:r>
            <a:endParaRPr lang="en-GB" altLang="en-US" sz="3600" dirty="0" smtClean="0">
              <a:solidFill>
                <a:srgbClr val="F61504"/>
              </a:solidFill>
            </a:endParaRPr>
          </a:p>
        </p:txBody>
      </p:sp>
      <p:sp>
        <p:nvSpPr>
          <p:cNvPr id="3075" name="Rectangle 3"/>
          <p:cNvSpPr>
            <a:spLocks noGrp="1" noChangeArrowheads="1"/>
          </p:cNvSpPr>
          <p:nvPr>
            <p:ph type="subTitle" idx="1"/>
          </p:nvPr>
        </p:nvSpPr>
        <p:spPr>
          <a:xfrm>
            <a:off x="684213" y="5229200"/>
            <a:ext cx="7704137" cy="576064"/>
          </a:xfrm>
        </p:spPr>
        <p:txBody>
          <a:bodyPr/>
          <a:lstStyle/>
          <a:p>
            <a:pPr eaLnBrk="1" hangingPunct="1">
              <a:lnSpc>
                <a:spcPct val="80000"/>
              </a:lnSpc>
            </a:pPr>
            <a:endParaRPr lang="en-IN" altLang="en-US" sz="1800" dirty="0" smtClean="0">
              <a:solidFill>
                <a:srgbClr val="0000CC"/>
              </a:solidFill>
            </a:endParaRPr>
          </a:p>
          <a:p>
            <a:pPr eaLnBrk="1" hangingPunct="1">
              <a:lnSpc>
                <a:spcPct val="80000"/>
              </a:lnSpc>
            </a:pPr>
            <a:r>
              <a:rPr lang="en-IN" altLang="en-US" sz="1800" dirty="0" smtClean="0">
                <a:solidFill>
                  <a:srgbClr val="0000CC"/>
                </a:solidFill>
              </a:rPr>
              <a:t>Allied Social Science Association (ASSA) 2016 Meeting, San Francisco</a:t>
            </a:r>
            <a:endParaRPr lang="en-IN" altLang="en-US" sz="1800" dirty="0" smtClean="0">
              <a:solidFill>
                <a:srgbClr val="0000CC"/>
              </a:solidFill>
            </a:endParaRPr>
          </a:p>
          <a:p>
            <a:pPr eaLnBrk="1" hangingPunct="1">
              <a:lnSpc>
                <a:spcPct val="80000"/>
              </a:lnSpc>
            </a:pPr>
            <a:r>
              <a:rPr lang="en-GB" altLang="en-US" sz="1800" dirty="0" smtClean="0"/>
              <a:t>4 January 2016</a:t>
            </a:r>
            <a:endParaRPr lang="en-GB" altLang="en-US" sz="1800" dirty="0" smtClean="0"/>
          </a:p>
        </p:txBody>
      </p:sp>
      <p:sp>
        <p:nvSpPr>
          <p:cNvPr id="3076" name="Rectangle 2"/>
          <p:cNvSpPr>
            <a:spLocks noChangeArrowheads="1"/>
          </p:cNvSpPr>
          <p:nvPr/>
        </p:nvSpPr>
        <p:spPr bwMode="auto">
          <a:xfrm>
            <a:off x="0" y="3068960"/>
            <a:ext cx="9143999" cy="504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lvl1pPr defTabSz="457200" eaLnBrk="0" hangingPunct="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chemeClr val="tx1"/>
                </a:solidFill>
                <a:latin typeface="Arial" charset="0"/>
                <a:cs typeface="Arial" charset="0"/>
              </a:defRPr>
            </a:lvl1pPr>
            <a:lvl2pPr marL="742950" indent="-285750" defTabSz="457200" eaLnBrk="0" hangingPunct="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chemeClr val="tx1"/>
                </a:solidFill>
                <a:latin typeface="Arial" charset="0"/>
                <a:cs typeface="Arial" charset="0"/>
              </a:defRPr>
            </a:lvl2pPr>
            <a:lvl3pPr marL="1143000" indent="-228600" defTabSz="457200" eaLnBrk="0" hangingPunct="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cs typeface="Arial" charset="0"/>
              </a:defRPr>
            </a:lvl3pPr>
            <a:lvl4pPr marL="1600200" indent="-228600" defTabSz="457200" eaLnBrk="0" hangingPunct="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4pPr>
            <a:lvl5pPr marL="2057400" indent="-228600" defTabSz="457200" eaLnBrk="0" hangingPunct="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5pPr>
            <a:lvl6pPr marL="2514600" indent="-228600" defTabSz="4572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6pPr>
            <a:lvl7pPr marL="2971800" indent="-228600" defTabSz="4572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7pPr>
            <a:lvl8pPr marL="3429000" indent="-228600" defTabSz="4572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8pPr>
            <a:lvl9pPr marL="3886200" indent="-228600" defTabSz="4572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Arial" charset="0"/>
                <a:cs typeface="Arial" charset="0"/>
              </a:defRPr>
            </a:lvl9pPr>
          </a:lstStyle>
          <a:p>
            <a:pPr algn="ctr" eaLnBrk="1" fontAlgn="base" hangingPunct="1">
              <a:spcAft>
                <a:spcPct val="0"/>
              </a:spcAft>
              <a:buFont typeface="Arial Narrow" pitchFamily="34" charset="0"/>
              <a:buNone/>
            </a:pPr>
            <a:r>
              <a:rPr lang="en-GB" altLang="en-US" sz="2400" b="1" dirty="0" err="1">
                <a:solidFill>
                  <a:srgbClr val="000000"/>
                </a:solidFill>
                <a:latin typeface="Arial Narrow" pitchFamily="34" charset="0"/>
              </a:rPr>
              <a:t>Srijit</a:t>
            </a:r>
            <a:r>
              <a:rPr lang="en-GB" altLang="en-US" sz="2400" b="1" dirty="0">
                <a:solidFill>
                  <a:srgbClr val="000000"/>
                </a:solidFill>
                <a:latin typeface="Arial Narrow" pitchFamily="34" charset="0"/>
              </a:rPr>
              <a:t> </a:t>
            </a:r>
            <a:r>
              <a:rPr lang="en-GB" altLang="en-US" sz="2400" b="1" dirty="0" err="1" smtClean="0">
                <a:solidFill>
                  <a:srgbClr val="000000"/>
                </a:solidFill>
                <a:latin typeface="Arial Narrow" pitchFamily="34" charset="0"/>
              </a:rPr>
              <a:t>Mishra</a:t>
            </a:r>
            <a:endParaRPr lang="en-GB" altLang="en-US" sz="2400" b="1" dirty="0" smtClean="0">
              <a:solidFill>
                <a:srgbClr val="000000"/>
              </a:solidFill>
              <a:latin typeface="Arial Narrow" pitchFamily="34" charset="0"/>
            </a:endParaRPr>
          </a:p>
          <a:p>
            <a:pPr algn="ctr" eaLnBrk="1" fontAlgn="base" hangingPunct="1">
              <a:spcAft>
                <a:spcPct val="0"/>
              </a:spcAft>
              <a:buFont typeface="Arial Narrow" pitchFamily="34" charset="0"/>
              <a:buNone/>
            </a:pPr>
            <a:r>
              <a:rPr lang="en-GB" altLang="en-US" sz="2400" dirty="0" err="1" smtClean="0">
                <a:solidFill>
                  <a:srgbClr val="000000"/>
                </a:solidFill>
                <a:latin typeface="Arial Narrow" pitchFamily="34" charset="0"/>
              </a:rPr>
              <a:t>Nabakrushna</a:t>
            </a:r>
            <a:r>
              <a:rPr lang="en-GB" altLang="en-US" sz="2400" dirty="0" smtClean="0">
                <a:solidFill>
                  <a:srgbClr val="000000"/>
                </a:solidFill>
                <a:latin typeface="Arial Narrow" pitchFamily="34" charset="0"/>
              </a:rPr>
              <a:t> </a:t>
            </a:r>
            <a:r>
              <a:rPr lang="en-GB" altLang="en-US" sz="2400" dirty="0" err="1" smtClean="0">
                <a:solidFill>
                  <a:srgbClr val="000000"/>
                </a:solidFill>
                <a:latin typeface="Arial Narrow" pitchFamily="34" charset="0"/>
              </a:rPr>
              <a:t>Choudhury</a:t>
            </a:r>
            <a:r>
              <a:rPr lang="en-GB" altLang="en-US" sz="2400" dirty="0" smtClean="0">
                <a:solidFill>
                  <a:srgbClr val="000000"/>
                </a:solidFill>
                <a:latin typeface="Arial Narrow" pitchFamily="34" charset="0"/>
              </a:rPr>
              <a:t> Centre for Development Studies (NCDS)</a:t>
            </a:r>
            <a:r>
              <a:rPr lang="en-GB" altLang="en-US" sz="2400" b="1" dirty="0" smtClean="0">
                <a:solidFill>
                  <a:srgbClr val="000000"/>
                </a:solidFill>
                <a:latin typeface="Arial Narrow" pitchFamily="34" charset="0"/>
              </a:rPr>
              <a:t> </a:t>
            </a:r>
            <a:endParaRPr lang="en-GB" altLang="en-US" sz="2400" b="1" dirty="0">
              <a:solidFill>
                <a:srgbClr val="000000"/>
              </a:solidFill>
              <a:latin typeface="Arial Narrow" pitchFamily="34" charset="0"/>
            </a:endParaRPr>
          </a:p>
        </p:txBody>
      </p:sp>
      <p:pic>
        <p:nvPicPr>
          <p:cNvPr id="2050" name="Picture 2" descr="http://www.ctara.iitb.ac.in/images/CTARA-logo-white.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3" y="46136"/>
            <a:ext cx="1071563" cy="395288"/>
          </a:xfrm>
          <a:prstGeom prst="rect">
            <a:avLst/>
          </a:prstGeom>
          <a:noFill/>
          <a:extLst>
            <a:ext uri="{909E8E84-426E-40DD-AFC4-6F175D3DCCD1}">
              <a14:hiddenFill xmlns:a14="http://schemas.microsoft.com/office/drawing/2010/main" xmlns="">
                <a:solidFill>
                  <a:srgbClr val="FFFFFF"/>
                </a:solidFill>
              </a14:hiddenFill>
            </a:ext>
          </a:extLst>
        </p:spPr>
      </p:pic>
      <p:sp>
        <p:nvSpPr>
          <p:cNvPr id="1028" name="AutoShape 4" descr="https://fbcdn-profile-a.akamaihd.net/hprofile-ak-xfa1/v/t1.0-1/c0.0.160.160/p160x160/10734143_335939883257017_6836154656682868489_n.jpg?oh=f57bac41093a2554f731254d1328c8c9&amp;oe=55C4533A&amp;__gda__=1443060690_f4ee5b87550080537b3f2fce32d9c92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xmlns="" val="1059986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Number Placeholder 5"/>
          <p:cNvSpPr>
            <a:spLocks noGrp="1"/>
          </p:cNvSpPr>
          <p:nvPr>
            <p:ph type="sldNum" sz="quarter" idx="12"/>
          </p:nvPr>
        </p:nvSpPr>
        <p:spPr>
          <a:noFill/>
        </p:spPr>
        <p:txBody>
          <a:bodyPr/>
          <a:lstStyle/>
          <a:p>
            <a:fld id="{6983E16F-178F-42D9-BF4B-96A12398B562}" type="slidenum">
              <a:rPr lang="en-GB" smtClean="0"/>
              <a:pPr/>
              <a:t>10</a:t>
            </a:fld>
            <a:endParaRPr lang="en-GB" smtClean="0"/>
          </a:p>
        </p:txBody>
      </p:sp>
      <p:sp>
        <p:nvSpPr>
          <p:cNvPr id="86018" name="Rectangle 2"/>
          <p:cNvSpPr>
            <a:spLocks noGrp="1" noChangeArrowheads="1"/>
          </p:cNvSpPr>
          <p:nvPr>
            <p:ph type="title"/>
          </p:nvPr>
        </p:nvSpPr>
        <p:spPr>
          <a:xfrm>
            <a:off x="0" y="274638"/>
            <a:ext cx="9144000" cy="1143000"/>
          </a:xfrm>
        </p:spPr>
        <p:txBody>
          <a:bodyPr/>
          <a:lstStyle/>
          <a:p>
            <a:pPr eaLnBrk="1" hangingPunct="1"/>
            <a:r>
              <a:rPr lang="en-GB" sz="3600" dirty="0" smtClean="0">
                <a:solidFill>
                  <a:srgbClr val="FF0000"/>
                </a:solidFill>
                <a:ea typeface="SimSun" pitchFamily="2" charset="-122"/>
              </a:rPr>
              <a:t>Suicide rates: Chhattisgarh </a:t>
            </a:r>
            <a:r>
              <a:rPr lang="en-GB" sz="3600" dirty="0" smtClean="0">
                <a:solidFill>
                  <a:srgbClr val="FF0000"/>
                </a:solidFill>
                <a:ea typeface="SimSun" pitchFamily="2" charset="-122"/>
              </a:rPr>
              <a:t>&amp; Karnataka</a:t>
            </a:r>
          </a:p>
        </p:txBody>
      </p:sp>
      <p:sp>
        <p:nvSpPr>
          <p:cNvPr id="10" name="Text Placeholder 5"/>
          <p:cNvSpPr txBox="1">
            <a:spLocks/>
          </p:cNvSpPr>
          <p:nvPr/>
        </p:nvSpPr>
        <p:spPr bwMode="auto">
          <a:xfrm>
            <a:off x="4572000" y="1535113"/>
            <a:ext cx="4040188" cy="639762"/>
          </a:xfrm>
          <a:prstGeom prst="rect">
            <a:avLst/>
          </a:prstGeom>
          <a:noFill/>
          <a:ln w="9525">
            <a:noFill/>
            <a:miter lim="800000"/>
            <a:headEnd/>
            <a:tailEnd/>
          </a:ln>
          <a:effectLst/>
        </p:spPr>
        <p:txBody>
          <a:bodyPr/>
          <a:lstStyle/>
          <a:p>
            <a:pPr marL="342900" indent="-342900" algn="ctr">
              <a:spcBef>
                <a:spcPct val="20000"/>
              </a:spcBef>
              <a:defRPr/>
            </a:pPr>
            <a:r>
              <a:rPr lang="en-IN" sz="2400" kern="0" dirty="0">
                <a:solidFill>
                  <a:srgbClr val="0000FF"/>
                </a:solidFill>
                <a:latin typeface="+mn-lt"/>
                <a:cs typeface="+mn-cs"/>
              </a:rPr>
              <a:t>Karnataka 1995-2012</a:t>
            </a:r>
          </a:p>
        </p:txBody>
      </p:sp>
      <p:sp>
        <p:nvSpPr>
          <p:cNvPr id="11" name="Text Placeholder 7"/>
          <p:cNvSpPr txBox="1">
            <a:spLocks/>
          </p:cNvSpPr>
          <p:nvPr/>
        </p:nvSpPr>
        <p:spPr>
          <a:xfrm>
            <a:off x="250825" y="1535113"/>
            <a:ext cx="4041775" cy="639762"/>
          </a:xfrm>
          <a:prstGeom prst="rect">
            <a:avLst/>
          </a:prstGeom>
        </p:spPr>
        <p:txBody>
          <a:bodyPr/>
          <a:lstStyle/>
          <a:p>
            <a:pPr marL="342900" indent="-342900" algn="ctr">
              <a:spcBef>
                <a:spcPct val="20000"/>
              </a:spcBef>
              <a:defRPr/>
            </a:pPr>
            <a:r>
              <a:rPr lang="en-IN" sz="2400" kern="0" dirty="0">
                <a:solidFill>
                  <a:srgbClr val="0000FF"/>
                </a:solidFill>
                <a:latin typeface="+mn-lt"/>
                <a:cs typeface="+mn-cs"/>
              </a:rPr>
              <a:t>Chhattisgarh 2001-2012</a:t>
            </a:r>
          </a:p>
        </p:txBody>
      </p:sp>
      <p:graphicFrame>
        <p:nvGraphicFramePr>
          <p:cNvPr id="14" name="Content Placeholder 18"/>
          <p:cNvGraphicFramePr>
            <a:graphicFrameLocks noGrp="1"/>
          </p:cNvGraphicFramePr>
          <p:nvPr>
            <p:ph sz="half" idx="4294967295"/>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22"/>
          <p:cNvGraphicFramePr>
            <a:graphicFrameLocks noGrp="1"/>
          </p:cNvGraphicFramePr>
          <p:nvPr>
            <p:ph sz="quarter" idx="4294967295"/>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2" name="Date Placeholder 1"/>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3" name="Footer Placeholder 12"/>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180820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Suicides data: grey areas</a:t>
            </a:r>
            <a:endParaRPr lang="en-IN" dirty="0">
              <a:solidFill>
                <a:srgbClr val="FF0000"/>
              </a:solidFill>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11</a:t>
            </a:fld>
            <a:endParaRPr lang="en-GB" altLang="en-US">
              <a:solidFill>
                <a:srgbClr val="000000"/>
              </a:solidFill>
            </a:endParaRPr>
          </a:p>
        </p:txBody>
      </p:sp>
      <p:sp>
        <p:nvSpPr>
          <p:cNvPr id="10" name="Date Placeholder 9"/>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415067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Some additional concerns</a:t>
            </a:r>
            <a:endParaRPr lang="en-IN" dirty="0">
              <a:solidFill>
                <a:srgbClr val="FF0000"/>
              </a:solidFill>
            </a:endParaRPr>
          </a:p>
        </p:txBody>
      </p:sp>
      <p:sp>
        <p:nvSpPr>
          <p:cNvPr id="3" name="Content Placeholder 2"/>
          <p:cNvSpPr>
            <a:spLocks noGrp="1"/>
          </p:cNvSpPr>
          <p:nvPr>
            <p:ph idx="1"/>
          </p:nvPr>
        </p:nvSpPr>
        <p:spPr>
          <a:xfrm>
            <a:off x="457200" y="1268760"/>
            <a:ext cx="8229600" cy="4857403"/>
          </a:xfrm>
        </p:spPr>
        <p:txBody>
          <a:bodyPr/>
          <a:lstStyle/>
          <a:p>
            <a:r>
              <a:rPr lang="en-IN" dirty="0" smtClean="0"/>
              <a:t>Comparison impossible from 2014 due to inappropriate classification used by NCRB in profession-wise suicides reporting.</a:t>
            </a:r>
          </a:p>
          <a:p>
            <a:pPr lvl="1"/>
            <a:r>
              <a:rPr lang="en-IN" dirty="0" smtClean="0"/>
              <a:t>Self-employed in farming (</a:t>
            </a:r>
            <a:r>
              <a:rPr lang="en-IN" dirty="0" err="1" smtClean="0"/>
              <a:t>agri</a:t>
            </a:r>
            <a:r>
              <a:rPr lang="en-IN" dirty="0" smtClean="0"/>
              <a:t> labourer).</a:t>
            </a:r>
          </a:p>
          <a:p>
            <a:r>
              <a:rPr lang="en-IN" dirty="0" smtClean="0"/>
              <a:t>Reporting of causes of suicides by NCRB should not be mutually exclusive.</a:t>
            </a:r>
          </a:p>
          <a:p>
            <a:r>
              <a:rPr lang="en-IN" dirty="0" smtClean="0"/>
              <a:t>Using NCRB causes to state that Debt is not an important factor is misleading.</a:t>
            </a:r>
          </a:p>
        </p:txBody>
      </p:sp>
      <p:sp>
        <p:nvSpPr>
          <p:cNvPr id="4" name="Date Placeholder 3"/>
          <p:cNvSpPr>
            <a:spLocks noGrp="1"/>
          </p:cNvSpPr>
          <p:nvPr>
            <p:ph type="dt" sz="half" idx="10"/>
          </p:nvPr>
        </p:nvSpPr>
        <p:spPr/>
        <p:txBody>
          <a:bodyPr/>
          <a:lstStyle/>
          <a:p>
            <a:pPr>
              <a:defRPr/>
            </a:pPr>
            <a:r>
              <a:rPr lang="en-US" altLang="en-US" dirty="0" smtClean="0">
                <a:solidFill>
                  <a:srgbClr val="000000"/>
                </a:solidFill>
              </a:rPr>
              <a:t>4 Jan 2016</a:t>
            </a:r>
            <a:endParaRPr lang="en-GB"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
        <p:nvSpPr>
          <p:cNvPr id="6" name="Slide Number Placeholder 5"/>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12</a:t>
            </a:fld>
            <a:endParaRPr lang="en-GB" altLang="en-US">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US" sz="3600" b="1" dirty="0" smtClean="0">
                <a:solidFill>
                  <a:srgbClr val="FF0000"/>
                </a:solidFill>
                <a:ea typeface="SimSun" pitchFamily="2" charset="-122"/>
              </a:rPr>
              <a:t>10+ </a:t>
            </a:r>
            <a:r>
              <a:rPr lang="en-GB" altLang="en-US" sz="3600" b="1" dirty="0">
                <a:solidFill>
                  <a:srgbClr val="FF0000"/>
                </a:solidFill>
                <a:ea typeface="SimSun" pitchFamily="2" charset="-122"/>
              </a:rPr>
              <a:t>Years of Bt Cotton in India</a:t>
            </a:r>
          </a:p>
        </p:txBody>
      </p:sp>
      <p:sp>
        <p:nvSpPr>
          <p:cNvPr id="4099" name="Rectangle 3"/>
          <p:cNvSpPr>
            <a:spLocks noGrp="1" noChangeArrowheads="1"/>
          </p:cNvSpPr>
          <p:nvPr>
            <p:ph type="body" idx="1"/>
          </p:nvPr>
        </p:nvSpPr>
        <p:spPr/>
        <p:txBody>
          <a:bodyPr/>
          <a:lstStyle/>
          <a:p>
            <a:pPr>
              <a:lnSpc>
                <a:spcPct val="90000"/>
              </a:lnSpc>
            </a:pPr>
            <a:r>
              <a:rPr lang="en-GB" altLang="en-US" dirty="0"/>
              <a:t>“False hype and failed promises … crisis continues with crop failure and suicides” </a:t>
            </a:r>
          </a:p>
          <a:p>
            <a:pPr lvl="1" algn="r">
              <a:lnSpc>
                <a:spcPct val="90000"/>
              </a:lnSpc>
            </a:pPr>
            <a:r>
              <a:rPr lang="en-GB" altLang="en-US" sz="2000" dirty="0">
                <a:solidFill>
                  <a:srgbClr val="7030A0"/>
                </a:solidFill>
              </a:rPr>
              <a:t>Coalition for a GM-Free India (2012)</a:t>
            </a:r>
          </a:p>
          <a:p>
            <a:pPr>
              <a:lnSpc>
                <a:spcPct val="90000"/>
              </a:lnSpc>
            </a:pPr>
            <a:r>
              <a:rPr lang="en-GB" altLang="en-US" dirty="0"/>
              <a:t>“…A success story for the environment and local welfare”</a:t>
            </a:r>
          </a:p>
          <a:p>
            <a:pPr lvl="1" algn="r">
              <a:lnSpc>
                <a:spcPct val="90000"/>
              </a:lnSpc>
            </a:pPr>
            <a:r>
              <a:rPr lang="en-GB" altLang="en-US" sz="2000" dirty="0">
                <a:solidFill>
                  <a:srgbClr val="7030A0"/>
                </a:solidFill>
              </a:rPr>
              <a:t>Finnish Institute of Biotechnology (VIB, 2012)</a:t>
            </a:r>
          </a:p>
          <a:p>
            <a:pPr>
              <a:lnSpc>
                <a:spcPct val="90000"/>
              </a:lnSpc>
            </a:pPr>
            <a:r>
              <a:rPr lang="en-GB" altLang="en-US" dirty="0"/>
              <a:t>“</a:t>
            </a:r>
            <a:r>
              <a:rPr lang="en-GB" altLang="en-US" dirty="0" err="1"/>
              <a:t>Bt</a:t>
            </a:r>
            <a:r>
              <a:rPr lang="en-GB" altLang="en-US" dirty="0"/>
              <a:t> cotton was expected to control only bollworms and it succeeded in doing just that”</a:t>
            </a:r>
          </a:p>
          <a:p>
            <a:pPr lvl="1" algn="r">
              <a:lnSpc>
                <a:spcPct val="90000"/>
              </a:lnSpc>
            </a:pPr>
            <a:r>
              <a:rPr lang="en-GB" altLang="en-US" sz="2000" dirty="0" err="1">
                <a:solidFill>
                  <a:srgbClr val="7030A0"/>
                </a:solidFill>
              </a:rPr>
              <a:t>Kranthi</a:t>
            </a:r>
            <a:r>
              <a:rPr lang="en-GB" altLang="en-US" sz="2000" dirty="0">
                <a:solidFill>
                  <a:srgbClr val="7030A0"/>
                </a:solidFill>
              </a:rPr>
              <a:t>, </a:t>
            </a:r>
            <a:r>
              <a:rPr lang="en-GB" altLang="en-US" sz="2000" i="1" dirty="0" err="1">
                <a:solidFill>
                  <a:srgbClr val="7030A0"/>
                </a:solidFill>
              </a:rPr>
              <a:t>Bt</a:t>
            </a:r>
            <a:r>
              <a:rPr lang="en-GB" altLang="en-US" sz="2000" i="1" dirty="0">
                <a:solidFill>
                  <a:srgbClr val="7030A0"/>
                </a:solidFill>
              </a:rPr>
              <a:t> Cotton Q&amp;A</a:t>
            </a:r>
            <a:r>
              <a:rPr lang="en-GB" altLang="en-US" sz="2000" dirty="0">
                <a:solidFill>
                  <a:srgbClr val="7030A0"/>
                </a:solidFill>
              </a:rPr>
              <a:t> (2012)</a:t>
            </a:r>
            <a:r>
              <a:rPr lang="en-GB" altLang="en-US" dirty="0">
                <a:solidFill>
                  <a:srgbClr val="7030A0"/>
                </a:solidFill>
              </a:rPr>
              <a:t> </a:t>
            </a:r>
          </a:p>
        </p:txBody>
      </p:sp>
      <p:sp>
        <p:nvSpPr>
          <p:cNvPr id="3" name="Slide Number Placeholder 2"/>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13</a:t>
            </a:fld>
            <a:endParaRPr lang="en-GB" altLang="en-US">
              <a:solidFill>
                <a:srgbClr val="000000"/>
              </a:solidFill>
            </a:endParaRPr>
          </a:p>
        </p:txBody>
      </p:sp>
      <p:sp>
        <p:nvSpPr>
          <p:cNvPr id="5" name="Date Placeholder 4"/>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8" name="Footer Placeholder 7"/>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595759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en-US" sz="3600" dirty="0">
                <a:solidFill>
                  <a:srgbClr val="FF0000"/>
                </a:solidFill>
                <a:ea typeface="SimSun" pitchFamily="2" charset="-122"/>
              </a:rPr>
              <a:t>Bt cotton &amp; suicides: an assessment</a:t>
            </a:r>
          </a:p>
        </p:txBody>
      </p:sp>
      <p:sp>
        <p:nvSpPr>
          <p:cNvPr id="5123" name="Rectangle 3"/>
          <p:cNvSpPr>
            <a:spLocks noGrp="1" noChangeArrowheads="1"/>
          </p:cNvSpPr>
          <p:nvPr>
            <p:ph type="body" idx="1"/>
          </p:nvPr>
        </p:nvSpPr>
        <p:spPr>
          <a:xfrm>
            <a:off x="457200" y="1628775"/>
            <a:ext cx="8229600" cy="4248150"/>
          </a:xfrm>
        </p:spPr>
        <p:txBody>
          <a:bodyPr/>
          <a:lstStyle/>
          <a:p>
            <a:r>
              <a:rPr lang="en-GB" altLang="en-US" sz="2800" dirty="0"/>
              <a:t>Farmer suicides is a long-term phenomena. There is no evidence of its resurgence.</a:t>
            </a:r>
          </a:p>
          <a:p>
            <a:r>
              <a:rPr lang="en-GB" altLang="en-US" sz="2800" dirty="0"/>
              <a:t>Bt cotton is neither necessary nor sufficient for farmer suicides. Other factors (not related to agriculture) have likely played prominent role.</a:t>
            </a:r>
          </a:p>
          <a:p>
            <a:r>
              <a:rPr lang="en-GB" altLang="en-US" sz="2800" dirty="0"/>
              <a:t>In specific cases, Bt cotton might have indirectly contributed to indebtedness leading to suicides. The failure was a result of the context or environment and not because of the technology.</a:t>
            </a:r>
          </a:p>
        </p:txBody>
      </p:sp>
      <p:sp>
        <p:nvSpPr>
          <p:cNvPr id="5124" name="Text Box 4"/>
          <p:cNvSpPr txBox="1">
            <a:spLocks noChangeArrowheads="1"/>
          </p:cNvSpPr>
          <p:nvPr/>
        </p:nvSpPr>
        <p:spPr bwMode="auto">
          <a:xfrm>
            <a:off x="5580063" y="1262063"/>
            <a:ext cx="31051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r>
              <a:rPr lang="en-GB" altLang="en-US">
                <a:solidFill>
                  <a:schemeClr val="accent2"/>
                </a:solidFill>
              </a:rPr>
              <a:t>Gruère and Sengupta (2011)</a:t>
            </a:r>
          </a:p>
        </p:txBody>
      </p:sp>
      <p:sp>
        <p:nvSpPr>
          <p:cNvPr id="5126" name="Rectangle 6"/>
          <p:cNvSpPr>
            <a:spLocks noChangeArrowheads="1"/>
          </p:cNvSpPr>
          <p:nvPr/>
        </p:nvSpPr>
        <p:spPr bwMode="auto">
          <a:xfrm>
            <a:off x="468313" y="5733256"/>
            <a:ext cx="8229600"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fontAlgn="base">
              <a:spcBef>
                <a:spcPct val="20000"/>
              </a:spcBef>
              <a:spcAft>
                <a:spcPct val="0"/>
              </a:spcAft>
              <a:buChar char="»"/>
              <a:defRPr sz="2000">
                <a:solidFill>
                  <a:schemeClr val="tx1"/>
                </a:solidFill>
                <a:latin typeface="Arial" charset="0"/>
                <a:cs typeface="Arial" charset="0"/>
              </a:defRPr>
            </a:lvl6pPr>
            <a:lvl7pPr marL="2971800" indent="-228600" fontAlgn="base">
              <a:spcBef>
                <a:spcPct val="20000"/>
              </a:spcBef>
              <a:spcAft>
                <a:spcPct val="0"/>
              </a:spcAft>
              <a:buChar char="»"/>
              <a:defRPr sz="2000">
                <a:solidFill>
                  <a:schemeClr val="tx1"/>
                </a:solidFill>
                <a:latin typeface="Arial" charset="0"/>
                <a:cs typeface="Arial" charset="0"/>
              </a:defRPr>
            </a:lvl7pPr>
            <a:lvl8pPr marL="3429000" indent="-228600" fontAlgn="base">
              <a:spcBef>
                <a:spcPct val="20000"/>
              </a:spcBef>
              <a:spcAft>
                <a:spcPct val="0"/>
              </a:spcAft>
              <a:buChar char="»"/>
              <a:defRPr sz="2000">
                <a:solidFill>
                  <a:schemeClr val="tx1"/>
                </a:solidFill>
                <a:latin typeface="Arial" charset="0"/>
                <a:cs typeface="Arial" charset="0"/>
              </a:defRPr>
            </a:lvl8pPr>
            <a:lvl9pPr marL="3886200" indent="-228600" fontAlgn="base">
              <a:spcBef>
                <a:spcPct val="20000"/>
              </a:spcBef>
              <a:spcAft>
                <a:spcPct val="0"/>
              </a:spcAft>
              <a:buChar char="»"/>
              <a:defRPr sz="2000">
                <a:solidFill>
                  <a:schemeClr val="tx1"/>
                </a:solidFill>
                <a:latin typeface="Arial" charset="0"/>
                <a:cs typeface="Arial" charset="0"/>
              </a:defRPr>
            </a:lvl9pPr>
          </a:lstStyle>
          <a:p>
            <a:r>
              <a:rPr lang="en-GB" altLang="en-US" dirty="0">
                <a:solidFill>
                  <a:srgbClr val="0000FF"/>
                </a:solidFill>
              </a:rPr>
              <a:t>Are these questions/answers appropriate?</a:t>
            </a:r>
          </a:p>
        </p:txBody>
      </p:sp>
      <p:sp>
        <p:nvSpPr>
          <p:cNvPr id="3" name="Slide Number Placeholder 2"/>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14</a:t>
            </a:fld>
            <a:endParaRPr lang="en-GB" altLang="en-US">
              <a:solidFill>
                <a:srgbClr val="000000"/>
              </a:solidFill>
            </a:endParaRPr>
          </a:p>
        </p:txBody>
      </p:sp>
      <p:sp>
        <p:nvSpPr>
          <p:cNvPr id="5" name="Date Placeholder 4"/>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0" name="Footer Placeholder 9"/>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047584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7950" y="722313"/>
            <a:ext cx="8928100" cy="647700"/>
          </a:xfrm>
        </p:spPr>
        <p:txBody>
          <a:bodyPr lIns="90000" tIns="46800" rIns="90000" bIns="46800">
            <a:spAutoFit/>
          </a:bodyPr>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3600" smtClean="0">
                <a:solidFill>
                  <a:srgbClr val="FF0000"/>
                </a:solidFill>
              </a:rPr>
              <a:t>Neurobiological vs Socio-economic</a:t>
            </a:r>
          </a:p>
        </p:txBody>
      </p:sp>
      <p:sp>
        <p:nvSpPr>
          <p:cNvPr id="9219" name="Rectangle 3"/>
          <p:cNvSpPr>
            <a:spLocks noGrp="1" noChangeArrowheads="1"/>
          </p:cNvSpPr>
          <p:nvPr>
            <p:ph type="body" idx="1"/>
          </p:nvPr>
        </p:nvSpPr>
        <p:spPr>
          <a:xfrm>
            <a:off x="457200" y="1219200"/>
            <a:ext cx="8229600" cy="5168211"/>
          </a:xfrm>
        </p:spPr>
        <p:txBody>
          <a:bodyPr lIns="90000" tIns="46800" rIns="90000" bIns="46800">
            <a:spAutoFit/>
          </a:bodyPr>
          <a:lstStyle/>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endParaRPr lang="en-GB" altLang="en-US" sz="2800" dirty="0" smtClean="0"/>
          </a:p>
          <a:p>
            <a:pPr marL="441325" indent="-441325" defTabSz="449263" eaLnBrk="1" hangingPunct="1">
              <a:lnSpc>
                <a:spcPct val="9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r>
              <a:rPr lang="en-GB" altLang="en-US" sz="2800" dirty="0" smtClean="0"/>
              <a:t>Suicide is multifaceted and complex</a:t>
            </a:r>
          </a:p>
          <a:p>
            <a:pPr marL="441325" indent="-441325" defTabSz="449263" eaLnBrk="1" hangingPunct="1">
              <a:lnSpc>
                <a:spcPct val="9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r>
              <a:rPr lang="en-GB" altLang="en-US" sz="2800" dirty="0" smtClean="0"/>
              <a:t>The </a:t>
            </a:r>
            <a:r>
              <a:rPr lang="en-GB" altLang="en-US" sz="2800" dirty="0" smtClean="0"/>
              <a:t>larger study on farmers' suicides focuses</a:t>
            </a:r>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r>
              <a:rPr lang="en-GB" altLang="en-US" sz="2800" dirty="0" smtClean="0"/>
              <a:t>	on examining </a:t>
            </a:r>
            <a:r>
              <a:rPr lang="en-GB" altLang="en-US" sz="2800" b="1" dirty="0" smtClean="0"/>
              <a:t>socio-economic</a:t>
            </a:r>
            <a:r>
              <a:rPr lang="en-GB" altLang="en-US" sz="2800" dirty="0" smtClean="0"/>
              <a:t> aspects that can be identified as important risk factors and</a:t>
            </a:r>
          </a:p>
          <a:p>
            <a:pPr marL="441325" indent="-441325" defTabSz="449263" eaLnBrk="1" hangingPunct="1">
              <a:lnSpc>
                <a:spcPct val="90000"/>
              </a:lnSpc>
              <a:spcBef>
                <a:spcPts val="700"/>
              </a:spcBef>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8088" algn="l"/>
                <a:tab pos="6735763" algn="l"/>
                <a:tab pos="7185025" algn="l"/>
                <a:tab pos="7634288" algn="l"/>
                <a:tab pos="8083550" algn="l"/>
                <a:tab pos="8532813" algn="l"/>
                <a:tab pos="8982075" algn="l"/>
              </a:tabLst>
            </a:pPr>
            <a:r>
              <a:rPr lang="en-GB" altLang="en-US" sz="2800" dirty="0" smtClean="0"/>
              <a:t>	in providing some </a:t>
            </a:r>
            <a:r>
              <a:rPr lang="en-GB" altLang="en-US" sz="2800" b="1" dirty="0" smtClean="0"/>
              <a:t>policy</a:t>
            </a:r>
            <a:r>
              <a:rPr lang="en-GB" altLang="en-US" sz="2800" dirty="0" smtClean="0"/>
              <a:t> </a:t>
            </a:r>
            <a:r>
              <a:rPr lang="en-GB" altLang="en-US" sz="2800" b="1" dirty="0" smtClean="0"/>
              <a:t>suggestions</a:t>
            </a:r>
            <a:r>
              <a:rPr lang="en-GB" altLang="en-US" sz="2800" dirty="0" smtClean="0"/>
              <a:t>.</a:t>
            </a:r>
          </a:p>
        </p:txBody>
      </p:sp>
      <p:grpSp>
        <p:nvGrpSpPr>
          <p:cNvPr id="9220" name="Group 4"/>
          <p:cNvGrpSpPr>
            <a:grpSpLocks/>
          </p:cNvGrpSpPr>
          <p:nvPr/>
        </p:nvGrpSpPr>
        <p:grpSpPr bwMode="auto">
          <a:xfrm>
            <a:off x="1905000" y="609600"/>
            <a:ext cx="5483225" cy="4492625"/>
            <a:chOff x="1200" y="384"/>
            <a:chExt cx="3454" cy="2830"/>
          </a:xfrm>
        </p:grpSpPr>
        <p:sp>
          <p:nvSpPr>
            <p:cNvPr id="9225" name="AutoShape 5"/>
            <p:cNvSpPr>
              <a:spLocks noChangeArrowheads="1"/>
            </p:cNvSpPr>
            <p:nvPr/>
          </p:nvSpPr>
          <p:spPr bwMode="auto">
            <a:xfrm>
              <a:off x="1200" y="384"/>
              <a:ext cx="3455" cy="2831"/>
            </a:xfrm>
            <a:prstGeom prst="roundRect">
              <a:avLst>
                <a:gd name="adj" fmla="val 32"/>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IN" altLang="en-US"/>
            </a:p>
          </p:txBody>
        </p:sp>
        <p:sp>
          <p:nvSpPr>
            <p:cNvPr id="9226" name="Oval 6"/>
            <p:cNvSpPr>
              <a:spLocks noChangeArrowheads="1"/>
            </p:cNvSpPr>
            <p:nvPr/>
          </p:nvSpPr>
          <p:spPr bwMode="auto">
            <a:xfrm>
              <a:off x="2798" y="1269"/>
              <a:ext cx="1080" cy="1062"/>
            </a:xfrm>
            <a:prstGeom prst="ellipse">
              <a:avLst/>
            </a:prstGeom>
            <a:solidFill>
              <a:srgbClr val="CCCC99">
                <a:alpha val="50195"/>
              </a:srgbClr>
            </a:solidFill>
            <a:ln w="4680">
              <a:solidFill>
                <a:srgbClr val="CCCC99"/>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IN" altLang="en-US"/>
            </a:p>
          </p:txBody>
        </p:sp>
        <p:sp>
          <p:nvSpPr>
            <p:cNvPr id="9227" name="Rectangle 7"/>
            <p:cNvSpPr>
              <a:spLocks noChangeArrowheads="1"/>
            </p:cNvSpPr>
            <p:nvPr/>
          </p:nvSpPr>
          <p:spPr bwMode="auto">
            <a:xfrm>
              <a:off x="3986" y="1666"/>
              <a:ext cx="561" cy="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nchor="ct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9pPr>
            </a:lstStyle>
            <a:p>
              <a:pPr algn="ctr" eaLnBrk="1" hangingPunct="1">
                <a:buClr>
                  <a:srgbClr val="292929"/>
                </a:buClr>
                <a:buSzPct val="100000"/>
                <a:buFont typeface="Arial" charset="0"/>
                <a:buNone/>
              </a:pPr>
              <a:r>
                <a:rPr lang="en-GB" altLang="en-US">
                  <a:solidFill>
                    <a:srgbClr val="292929"/>
                  </a:solidFill>
                </a:rPr>
                <a:t>SOCIO-ECONOMIC</a:t>
              </a:r>
            </a:p>
            <a:p>
              <a:pPr algn="ctr" eaLnBrk="1" hangingPunct="1">
                <a:buClr>
                  <a:srgbClr val="292929"/>
                </a:buClr>
                <a:buSzPct val="100000"/>
                <a:buFont typeface="Arial" charset="0"/>
                <a:buNone/>
              </a:pPr>
              <a:r>
                <a:rPr lang="en-GB" altLang="en-US">
                  <a:solidFill>
                    <a:srgbClr val="292929"/>
                  </a:solidFill>
                </a:rPr>
                <a:t>(Precipitating)</a:t>
              </a:r>
            </a:p>
          </p:txBody>
        </p:sp>
        <p:sp>
          <p:nvSpPr>
            <p:cNvPr id="9228" name="Oval 8"/>
            <p:cNvSpPr>
              <a:spLocks noChangeArrowheads="1"/>
            </p:cNvSpPr>
            <p:nvPr/>
          </p:nvSpPr>
          <p:spPr bwMode="auto">
            <a:xfrm>
              <a:off x="1976" y="1269"/>
              <a:ext cx="1080" cy="1062"/>
            </a:xfrm>
            <a:prstGeom prst="ellipse">
              <a:avLst/>
            </a:prstGeom>
            <a:solidFill>
              <a:srgbClr val="999933">
                <a:alpha val="50195"/>
              </a:srgbClr>
            </a:solidFill>
            <a:ln w="4680">
              <a:solidFill>
                <a:srgbClr val="999933"/>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IN" altLang="en-US"/>
            </a:p>
          </p:txBody>
        </p:sp>
        <p:sp>
          <p:nvSpPr>
            <p:cNvPr id="9229" name="Rectangle 9"/>
            <p:cNvSpPr>
              <a:spLocks noChangeArrowheads="1"/>
            </p:cNvSpPr>
            <p:nvPr/>
          </p:nvSpPr>
          <p:spPr bwMode="auto">
            <a:xfrm>
              <a:off x="1307" y="1666"/>
              <a:ext cx="561" cy="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000" tIns="46800" rIns="90000" bIns="46800" anchor="ct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cs typeface="Arial" charset="0"/>
                </a:defRPr>
              </a:lvl9pPr>
            </a:lstStyle>
            <a:p>
              <a:pPr algn="ctr" eaLnBrk="1" hangingPunct="1">
                <a:buClr>
                  <a:srgbClr val="292929"/>
                </a:buClr>
                <a:buSzPct val="100000"/>
                <a:buFont typeface="Arial" charset="0"/>
                <a:buNone/>
              </a:pPr>
              <a:r>
                <a:rPr lang="en-GB" altLang="en-US">
                  <a:solidFill>
                    <a:srgbClr val="292929"/>
                  </a:solidFill>
                </a:rPr>
                <a:t>NEUROBIOLOGICAL</a:t>
              </a:r>
            </a:p>
            <a:p>
              <a:pPr algn="ctr" eaLnBrk="1" hangingPunct="1">
                <a:buClr>
                  <a:srgbClr val="292929"/>
                </a:buClr>
                <a:buSzPct val="100000"/>
                <a:buFont typeface="Arial" charset="0"/>
                <a:buNone/>
              </a:pPr>
              <a:r>
                <a:rPr lang="en-GB" altLang="en-US">
                  <a:solidFill>
                    <a:srgbClr val="292929"/>
                  </a:solidFill>
                </a:rPr>
                <a:t>(Predisposing)</a:t>
              </a:r>
            </a:p>
          </p:txBody>
        </p:sp>
      </p:grpSp>
      <p:sp>
        <p:nvSpPr>
          <p:cNvPr id="2" name="Slide Number Placeholder 1"/>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15</a:t>
            </a:fld>
            <a:endParaRPr lang="en-GB" altLang="en-US">
              <a:solidFill>
                <a:srgbClr val="000000"/>
              </a:solidFill>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4" name="Footer Placeholder 13"/>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836821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Socio-economic concerns</a:t>
            </a:r>
            <a:endParaRPr lang="en-IN" dirty="0">
              <a:solidFill>
                <a:srgbClr val="FF0000"/>
              </a:solidFill>
            </a:endParaRPr>
          </a:p>
        </p:txBody>
      </p:sp>
      <p:sp>
        <p:nvSpPr>
          <p:cNvPr id="6" name="Content Placeholder 5"/>
          <p:cNvSpPr>
            <a:spLocks noGrp="1"/>
          </p:cNvSpPr>
          <p:nvPr>
            <p:ph sz="quarter" idx="4"/>
          </p:nvPr>
        </p:nvSpPr>
        <p:spPr>
          <a:xfrm>
            <a:off x="4427985" y="1628800"/>
            <a:ext cx="4464496" cy="4497363"/>
          </a:xfrm>
        </p:spPr>
        <p:txBody>
          <a:bodyPr/>
          <a:lstStyle/>
          <a:p>
            <a:r>
              <a:rPr lang="en-IN" dirty="0">
                <a:solidFill>
                  <a:srgbClr val="002060"/>
                </a:solidFill>
              </a:rPr>
              <a:t>FGD: Moneylenders, Cotton procurement, Health, Water, </a:t>
            </a:r>
            <a:r>
              <a:rPr lang="en-IN" dirty="0">
                <a:solidFill>
                  <a:srgbClr val="0000CC"/>
                </a:solidFill>
              </a:rPr>
              <a:t>Dowry</a:t>
            </a:r>
            <a:r>
              <a:rPr lang="en-IN" dirty="0">
                <a:solidFill>
                  <a:srgbClr val="002060"/>
                </a:solidFill>
              </a:rPr>
              <a:t>, Political </a:t>
            </a:r>
            <a:r>
              <a:rPr lang="en-IN" dirty="0" smtClean="0">
                <a:solidFill>
                  <a:srgbClr val="002060"/>
                </a:solidFill>
              </a:rPr>
              <a:t>apathy</a:t>
            </a:r>
            <a:endParaRPr lang="en-IN" dirty="0">
              <a:solidFill>
                <a:srgbClr val="002060"/>
              </a:solidFill>
            </a:endParaRPr>
          </a:p>
          <a:p>
            <a:r>
              <a:rPr lang="en-IN" dirty="0" smtClean="0">
                <a:solidFill>
                  <a:srgbClr val="002060"/>
                </a:solidFill>
              </a:rPr>
              <a:t>Risk Factors: </a:t>
            </a:r>
            <a:r>
              <a:rPr lang="en-IN" dirty="0">
                <a:solidFill>
                  <a:srgbClr val="002060"/>
                </a:solidFill>
              </a:rPr>
              <a:t>Debt, economic downfall, </a:t>
            </a:r>
            <a:r>
              <a:rPr lang="en-IN" dirty="0" smtClean="0">
                <a:solidFill>
                  <a:srgbClr val="002060"/>
                </a:solidFill>
              </a:rPr>
              <a:t>problem to self, </a:t>
            </a:r>
            <a:r>
              <a:rPr lang="en-IN" dirty="0">
                <a:solidFill>
                  <a:srgbClr val="002060"/>
                </a:solidFill>
              </a:rPr>
              <a:t>crop failure, </a:t>
            </a:r>
            <a:r>
              <a:rPr lang="en-IN" dirty="0" smtClean="0">
                <a:solidFill>
                  <a:srgbClr val="002060"/>
                </a:solidFill>
              </a:rPr>
              <a:t>fall in social status, </a:t>
            </a:r>
            <a:r>
              <a:rPr lang="en-IN" dirty="0" smtClean="0">
                <a:solidFill>
                  <a:srgbClr val="0000CC"/>
                </a:solidFill>
              </a:rPr>
              <a:t>daughter’s marriage</a:t>
            </a:r>
            <a:endParaRPr lang="en-IN" dirty="0">
              <a:solidFill>
                <a:srgbClr val="0000CC"/>
              </a:solidFill>
            </a:endParaRPr>
          </a:p>
          <a:p>
            <a:r>
              <a:rPr lang="en-IN" dirty="0">
                <a:solidFill>
                  <a:srgbClr val="002060"/>
                </a:solidFill>
              </a:rPr>
              <a:t>Case-control: Own bullocks, </a:t>
            </a:r>
            <a:r>
              <a:rPr lang="en-IN" dirty="0">
                <a:solidFill>
                  <a:srgbClr val="0000CC"/>
                </a:solidFill>
              </a:rPr>
              <a:t>family size</a:t>
            </a:r>
            <a:r>
              <a:rPr lang="en-IN" dirty="0">
                <a:solidFill>
                  <a:srgbClr val="002060"/>
                </a:solidFill>
              </a:rPr>
              <a:t>, </a:t>
            </a:r>
            <a:r>
              <a:rPr lang="en-IN" dirty="0" smtClean="0">
                <a:solidFill>
                  <a:srgbClr val="002060"/>
                </a:solidFill>
              </a:rPr>
              <a:t>Debt per acre, Value of produce</a:t>
            </a:r>
            <a:endParaRPr lang="en-IN" dirty="0"/>
          </a:p>
        </p:txBody>
      </p:sp>
      <p:pic>
        <p:nvPicPr>
          <p:cNvPr id="21506"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484784"/>
            <a:ext cx="3951288" cy="4641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a:defRPr/>
            </a:pPr>
            <a:fld id="{3E94AE3D-74C6-42AC-8CAA-43DBFA7A29BA}" type="slidenum">
              <a:rPr lang="en-GB" altLang="en-US" smtClean="0">
                <a:solidFill>
                  <a:srgbClr val="000000"/>
                </a:solidFill>
              </a:rPr>
              <a:pPr>
                <a:defRPr/>
              </a:pPr>
              <a:t>16</a:t>
            </a:fld>
            <a:endParaRPr lang="en-GB" altLang="en-US">
              <a:solidFill>
                <a:srgbClr val="000000"/>
              </a:solidFill>
            </a:endParaRPr>
          </a:p>
        </p:txBody>
      </p:sp>
      <p:sp>
        <p:nvSpPr>
          <p:cNvPr id="5" name="Date Placeholder 4"/>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007708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Number Placeholder 5"/>
          <p:cNvSpPr>
            <a:spLocks noGrp="1"/>
          </p:cNvSpPr>
          <p:nvPr>
            <p:ph type="sldNum" sz="quarter" idx="12"/>
          </p:nvPr>
        </p:nvSpPr>
        <p:spPr>
          <a:noFill/>
        </p:spPr>
        <p:txBody>
          <a:bodyPr/>
          <a:lstStyle/>
          <a:p>
            <a:fld id="{B4B53AB9-9391-41A5-9FAD-1C0064228BFE}" type="slidenum">
              <a:rPr lang="en-GB" smtClean="0"/>
              <a:pPr/>
              <a:t>17</a:t>
            </a:fld>
            <a:endParaRPr lang="en-GB" smtClean="0"/>
          </a:p>
        </p:txBody>
      </p:sp>
      <p:sp>
        <p:nvSpPr>
          <p:cNvPr id="87042" name="Rectangle 2"/>
          <p:cNvSpPr>
            <a:spLocks noGrp="1" noChangeArrowheads="1"/>
          </p:cNvSpPr>
          <p:nvPr>
            <p:ph type="title"/>
          </p:nvPr>
        </p:nvSpPr>
        <p:spPr/>
        <p:txBody>
          <a:bodyPr/>
          <a:lstStyle/>
          <a:p>
            <a:pPr eaLnBrk="1" hangingPunct="1"/>
            <a:r>
              <a:rPr lang="en-GB" sz="3600" b="1" smtClean="0">
                <a:solidFill>
                  <a:srgbClr val="FF0000"/>
                </a:solidFill>
                <a:ea typeface="SimSun" pitchFamily="2" charset="-122"/>
              </a:rPr>
              <a:t>Risk mitigation through the prism of choice of techniques</a:t>
            </a:r>
          </a:p>
        </p:txBody>
      </p:sp>
      <p:sp>
        <p:nvSpPr>
          <p:cNvPr id="13" name="Rectangle 3"/>
          <p:cNvSpPr txBox="1">
            <a:spLocks noChangeArrowheads="1"/>
          </p:cNvSpPr>
          <p:nvPr/>
        </p:nvSpPr>
        <p:spPr bwMode="auto">
          <a:xfrm>
            <a:off x="990600" y="1600200"/>
            <a:ext cx="7313613" cy="4495800"/>
          </a:xfrm>
          <a:prstGeom prst="rect">
            <a:avLst/>
          </a:prstGeom>
          <a:noFill/>
          <a:ln w="9525">
            <a:noFill/>
            <a:miter lim="800000"/>
            <a:headEnd/>
            <a:tailEnd/>
          </a:ln>
          <a:effectLst/>
        </p:spPr>
        <p:txBody>
          <a:bodyPr/>
          <a:lstStyle/>
          <a:p>
            <a:pPr marL="342900" indent="-342900">
              <a:lnSpc>
                <a:spcPct val="90000"/>
              </a:lnSpc>
              <a:spcBef>
                <a:spcPct val="20000"/>
              </a:spcBef>
              <a:defRPr/>
            </a:pPr>
            <a:r>
              <a:rPr lang="en-US" sz="3200" kern="0" dirty="0">
                <a:latin typeface="+mn-lt"/>
                <a:cs typeface="+mn-cs"/>
              </a:rPr>
              <a:t>T</a:t>
            </a:r>
            <a:r>
              <a:rPr lang="en-US" sz="3200" kern="0" baseline="-25000" dirty="0">
                <a:latin typeface="+mn-lt"/>
                <a:cs typeface="+mn-cs"/>
              </a:rPr>
              <a:t>i</a:t>
            </a:r>
            <a:r>
              <a:rPr lang="en-US" sz="3200" kern="0" dirty="0">
                <a:latin typeface="+mn-lt"/>
                <a:cs typeface="+mn-cs"/>
              </a:rPr>
              <a:t>: X</a:t>
            </a:r>
            <a:r>
              <a:rPr lang="en-US" sz="3200" kern="0" baseline="-25000" dirty="0">
                <a:latin typeface="+mn-lt"/>
                <a:cs typeface="+mn-cs"/>
              </a:rPr>
              <a:t>i</a:t>
            </a:r>
            <a:r>
              <a:rPr lang="en-US" sz="3200" kern="0" dirty="0">
                <a:latin typeface="+mn-lt"/>
                <a:cs typeface="+mn-cs"/>
              </a:rPr>
              <a:t> →Y</a:t>
            </a:r>
            <a:r>
              <a:rPr lang="en-US" sz="3200" kern="0" baseline="-25000" dirty="0">
                <a:latin typeface="+mn-lt"/>
                <a:cs typeface="+mn-cs"/>
              </a:rPr>
              <a:t>i</a:t>
            </a:r>
            <a:r>
              <a:rPr lang="en-US" sz="3200" kern="0" dirty="0">
                <a:latin typeface="+mn-lt"/>
                <a:cs typeface="+mn-cs"/>
              </a:rPr>
              <a:t>; </a:t>
            </a:r>
            <a:r>
              <a:rPr lang="en-US" sz="3200" kern="0" dirty="0" err="1">
                <a:latin typeface="+mn-lt"/>
                <a:cs typeface="+mn-cs"/>
              </a:rPr>
              <a:t>i</a:t>
            </a:r>
            <a:r>
              <a:rPr lang="en-US" sz="3200" kern="0" dirty="0">
                <a:latin typeface="+mn-lt"/>
                <a:cs typeface="+mn-cs"/>
              </a:rPr>
              <a:t>=0,1.</a:t>
            </a:r>
          </a:p>
          <a:p>
            <a:pPr marL="342900" indent="-342900">
              <a:lnSpc>
                <a:spcPct val="90000"/>
              </a:lnSpc>
              <a:spcBef>
                <a:spcPct val="20000"/>
              </a:spcBef>
              <a:defRPr/>
            </a:pPr>
            <a:r>
              <a:rPr lang="en-US" sz="3200" kern="0" dirty="0">
                <a:latin typeface="+mn-lt"/>
                <a:cs typeface="+mn-cs"/>
              </a:rPr>
              <a:t>T</a:t>
            </a:r>
            <a:r>
              <a:rPr lang="en-US" sz="3200" kern="0" baseline="-25000" dirty="0">
                <a:latin typeface="+mn-lt"/>
                <a:cs typeface="+mn-cs"/>
              </a:rPr>
              <a:t>1</a:t>
            </a:r>
            <a:r>
              <a:rPr lang="en-US" sz="3200" kern="0" dirty="0">
                <a:latin typeface="+mn-lt"/>
                <a:cs typeface="+mn-cs"/>
              </a:rPr>
              <a:t>&gt;T</a:t>
            </a:r>
            <a:r>
              <a:rPr lang="en-US" sz="3200" kern="0" baseline="-25000" dirty="0">
                <a:latin typeface="+mn-lt"/>
                <a:cs typeface="+mn-cs"/>
              </a:rPr>
              <a:t>0</a:t>
            </a:r>
            <a:r>
              <a:rPr lang="en-US" sz="3200" kern="0" dirty="0">
                <a:latin typeface="+mn-lt"/>
                <a:cs typeface="+mn-cs"/>
              </a:rPr>
              <a:t> if X</a:t>
            </a:r>
            <a:r>
              <a:rPr lang="en-US" sz="3200" kern="0" baseline="-25000" dirty="0">
                <a:latin typeface="+mn-lt"/>
                <a:cs typeface="+mn-cs"/>
              </a:rPr>
              <a:t>1</a:t>
            </a:r>
            <a:r>
              <a:rPr lang="en-US" sz="3200" kern="0" dirty="0">
                <a:latin typeface="+mn-lt"/>
                <a:cs typeface="+mn-cs"/>
              </a:rPr>
              <a:t>&lt;X</a:t>
            </a:r>
            <a:r>
              <a:rPr lang="en-US" sz="3200" kern="0" baseline="-25000" dirty="0">
                <a:latin typeface="+mn-lt"/>
                <a:cs typeface="+mn-cs"/>
              </a:rPr>
              <a:t>0</a:t>
            </a:r>
            <a:r>
              <a:rPr lang="en-US" sz="3200" kern="0" dirty="0">
                <a:latin typeface="+mn-lt"/>
                <a:cs typeface="+mn-cs"/>
              </a:rPr>
              <a:t> or Y</a:t>
            </a:r>
            <a:r>
              <a:rPr lang="en-US" sz="3200" kern="0" baseline="-25000" dirty="0">
                <a:latin typeface="+mn-lt"/>
                <a:cs typeface="+mn-cs"/>
              </a:rPr>
              <a:t>1</a:t>
            </a:r>
            <a:r>
              <a:rPr lang="en-US" sz="3200" kern="0" dirty="0">
                <a:latin typeface="+mn-lt"/>
                <a:cs typeface="+mn-cs"/>
              </a:rPr>
              <a:t>&gt;Y</a:t>
            </a:r>
            <a:r>
              <a:rPr lang="en-US" sz="3200" kern="0" baseline="-25000" dirty="0">
                <a:latin typeface="+mn-lt"/>
                <a:cs typeface="+mn-cs"/>
              </a:rPr>
              <a:t>0</a:t>
            </a:r>
            <a:endParaRPr lang="en-US" sz="3200" kern="0" dirty="0">
              <a:latin typeface="+mn-lt"/>
              <a:cs typeface="+mn-cs"/>
            </a:endParaRPr>
          </a:p>
          <a:p>
            <a:pPr marL="342900" indent="-342900">
              <a:lnSpc>
                <a:spcPct val="90000"/>
              </a:lnSpc>
              <a:spcBef>
                <a:spcPct val="20000"/>
              </a:spcBef>
              <a:defRPr/>
            </a:pPr>
            <a:r>
              <a:rPr lang="en-US" sz="2300" kern="0" dirty="0">
                <a:latin typeface="+mn-lt"/>
                <a:cs typeface="+mn-cs"/>
              </a:rPr>
              <a:t>(improvement if input-saving or output-enhancing</a:t>
            </a:r>
          </a:p>
          <a:p>
            <a:pPr marL="342900" indent="-342900">
              <a:lnSpc>
                <a:spcPct val="90000"/>
              </a:lnSpc>
              <a:spcBef>
                <a:spcPct val="20000"/>
              </a:spcBef>
              <a:defRPr/>
            </a:pPr>
            <a:r>
              <a:rPr lang="en-US" sz="3200" kern="0" dirty="0">
                <a:latin typeface="+mn-lt"/>
                <a:cs typeface="+mn-cs"/>
              </a:rPr>
              <a:t>Now, if Y</a:t>
            </a:r>
            <a:r>
              <a:rPr lang="en-US" sz="3200" kern="0" baseline="-25000" dirty="0">
                <a:latin typeface="+mn-lt"/>
                <a:cs typeface="+mn-cs"/>
              </a:rPr>
              <a:t>1</a:t>
            </a:r>
            <a:r>
              <a:rPr lang="en-US" sz="3200" kern="0" dirty="0">
                <a:latin typeface="+mn-lt"/>
                <a:cs typeface="+mn-cs"/>
              </a:rPr>
              <a:t>&gt;Y</a:t>
            </a:r>
            <a:r>
              <a:rPr lang="en-US" sz="3200" kern="0" baseline="-25000" dirty="0">
                <a:latin typeface="+mn-lt"/>
                <a:cs typeface="+mn-cs"/>
              </a:rPr>
              <a:t>0</a:t>
            </a:r>
            <a:r>
              <a:rPr lang="en-US" sz="3200" kern="0" dirty="0">
                <a:latin typeface="+mn-lt"/>
                <a:cs typeface="+mn-cs"/>
              </a:rPr>
              <a:t> and X</a:t>
            </a:r>
            <a:r>
              <a:rPr lang="en-US" sz="3200" kern="0" baseline="-25000" dirty="0">
                <a:latin typeface="+mn-lt"/>
                <a:cs typeface="+mn-cs"/>
              </a:rPr>
              <a:t>1</a:t>
            </a:r>
            <a:r>
              <a:rPr lang="en-US" sz="3200" kern="0" dirty="0">
                <a:latin typeface="+mn-lt"/>
                <a:cs typeface="+mn-cs"/>
              </a:rPr>
              <a:t>&gt;X</a:t>
            </a:r>
            <a:r>
              <a:rPr lang="en-US" sz="3200" kern="0" baseline="-25000" dirty="0">
                <a:latin typeface="+mn-lt"/>
                <a:cs typeface="+mn-cs"/>
              </a:rPr>
              <a:t>0</a:t>
            </a:r>
            <a:endParaRPr lang="en-US" sz="3200" kern="0" dirty="0">
              <a:latin typeface="+mn-lt"/>
              <a:cs typeface="+mn-cs"/>
            </a:endParaRPr>
          </a:p>
          <a:p>
            <a:pPr marL="342900" indent="-342900">
              <a:lnSpc>
                <a:spcPct val="90000"/>
              </a:lnSpc>
              <a:spcBef>
                <a:spcPct val="20000"/>
              </a:spcBef>
              <a:defRPr/>
            </a:pPr>
            <a:r>
              <a:rPr lang="en-US" sz="2300" kern="0" dirty="0">
                <a:latin typeface="+mn-lt"/>
                <a:cs typeface="+mn-cs"/>
              </a:rPr>
              <a:t>(output-enhancing and uses more resources; further there could be a change in composition of X)</a:t>
            </a:r>
          </a:p>
          <a:p>
            <a:pPr marL="342900" indent="-342900">
              <a:lnSpc>
                <a:spcPct val="90000"/>
              </a:lnSpc>
              <a:spcBef>
                <a:spcPct val="20000"/>
              </a:spcBef>
              <a:defRPr/>
            </a:pPr>
            <a:r>
              <a:rPr lang="en-US" sz="3200" kern="0" dirty="0">
                <a:latin typeface="+mn-lt"/>
                <a:cs typeface="+mn-cs"/>
              </a:rPr>
              <a:t>and (Y</a:t>
            </a:r>
            <a:r>
              <a:rPr lang="en-US" sz="3200" kern="0" baseline="-25000" dirty="0">
                <a:latin typeface="+mn-lt"/>
                <a:cs typeface="+mn-cs"/>
              </a:rPr>
              <a:t>1</a:t>
            </a:r>
            <a:r>
              <a:rPr lang="en-US" sz="3200" kern="0" dirty="0">
                <a:latin typeface="+mn-lt"/>
                <a:cs typeface="+mn-cs"/>
              </a:rPr>
              <a:t>-X</a:t>
            </a:r>
            <a:r>
              <a:rPr lang="en-US" sz="3200" kern="0" baseline="-25000" dirty="0">
                <a:latin typeface="+mn-lt"/>
                <a:cs typeface="+mn-cs"/>
              </a:rPr>
              <a:t>1</a:t>
            </a:r>
            <a:r>
              <a:rPr lang="en-US" sz="3200" kern="0" dirty="0">
                <a:latin typeface="+mn-lt"/>
                <a:cs typeface="+mn-cs"/>
              </a:rPr>
              <a:t>)&gt;(Y</a:t>
            </a:r>
            <a:r>
              <a:rPr lang="en-US" sz="3200" kern="0" baseline="-25000" dirty="0">
                <a:latin typeface="+mn-lt"/>
                <a:cs typeface="+mn-cs"/>
              </a:rPr>
              <a:t>0</a:t>
            </a:r>
            <a:r>
              <a:rPr lang="en-US" sz="3200" kern="0" dirty="0">
                <a:latin typeface="+mn-lt"/>
                <a:cs typeface="+mn-cs"/>
              </a:rPr>
              <a:t>-X</a:t>
            </a:r>
            <a:r>
              <a:rPr lang="en-US" sz="3200" kern="0" baseline="-25000" dirty="0">
                <a:latin typeface="+mn-lt"/>
                <a:cs typeface="+mn-cs"/>
              </a:rPr>
              <a:t>0</a:t>
            </a:r>
            <a:r>
              <a:rPr lang="en-US" sz="3200" kern="0" dirty="0">
                <a:latin typeface="+mn-lt"/>
                <a:cs typeface="+mn-cs"/>
              </a:rPr>
              <a:t>)</a:t>
            </a:r>
          </a:p>
          <a:p>
            <a:pPr marL="342900" indent="-342900">
              <a:lnSpc>
                <a:spcPct val="90000"/>
              </a:lnSpc>
              <a:spcBef>
                <a:spcPct val="20000"/>
              </a:spcBef>
              <a:defRPr/>
            </a:pPr>
            <a:r>
              <a:rPr lang="en-US" sz="2300" kern="0" dirty="0">
                <a:latin typeface="+mn-lt"/>
                <a:cs typeface="+mn-cs"/>
              </a:rPr>
              <a:t>(net returns are higher)</a:t>
            </a:r>
            <a:endParaRPr lang="en-US" sz="3200" kern="0" dirty="0">
              <a:latin typeface="+mn-lt"/>
              <a:cs typeface="+mn-cs"/>
            </a:endParaRPr>
          </a:p>
          <a:p>
            <a:pPr marL="342900" indent="-342900">
              <a:lnSpc>
                <a:spcPct val="90000"/>
              </a:lnSpc>
              <a:spcBef>
                <a:spcPct val="20000"/>
              </a:spcBef>
              <a:defRPr/>
            </a:pPr>
            <a:r>
              <a:rPr lang="en-US" sz="3200" kern="0" dirty="0">
                <a:latin typeface="+mn-lt"/>
                <a:cs typeface="+mn-cs"/>
              </a:rPr>
              <a:t>But, (Y</a:t>
            </a:r>
            <a:r>
              <a:rPr lang="en-US" sz="3200" kern="0" baseline="-25000" dirty="0">
                <a:latin typeface="+mn-lt"/>
                <a:cs typeface="+mn-cs"/>
              </a:rPr>
              <a:t>1</a:t>
            </a:r>
            <a:r>
              <a:rPr lang="en-US" sz="3200" kern="0" dirty="0">
                <a:latin typeface="+mn-lt"/>
                <a:cs typeface="+mn-cs"/>
              </a:rPr>
              <a:t>/Y</a:t>
            </a:r>
            <a:r>
              <a:rPr lang="en-US" sz="3200" kern="0" baseline="-25000" dirty="0">
                <a:latin typeface="+mn-lt"/>
                <a:cs typeface="+mn-cs"/>
              </a:rPr>
              <a:t>0</a:t>
            </a:r>
            <a:r>
              <a:rPr lang="en-US" sz="3200" kern="0" dirty="0">
                <a:latin typeface="+mn-lt"/>
                <a:cs typeface="+mn-cs"/>
              </a:rPr>
              <a:t>)&lt;(X</a:t>
            </a:r>
            <a:r>
              <a:rPr lang="en-US" sz="3200" kern="0" baseline="-25000" dirty="0">
                <a:latin typeface="+mn-lt"/>
                <a:cs typeface="+mn-cs"/>
              </a:rPr>
              <a:t>1</a:t>
            </a:r>
            <a:r>
              <a:rPr lang="en-US" sz="3200" kern="0" dirty="0">
                <a:latin typeface="+mn-lt"/>
                <a:cs typeface="+mn-cs"/>
              </a:rPr>
              <a:t>/X</a:t>
            </a:r>
            <a:r>
              <a:rPr lang="en-US" sz="3200" kern="0" baseline="-25000" dirty="0">
                <a:latin typeface="+mn-lt"/>
                <a:cs typeface="+mn-cs"/>
              </a:rPr>
              <a:t>0</a:t>
            </a:r>
            <a:r>
              <a:rPr lang="en-US" sz="3200" kern="0" dirty="0">
                <a:latin typeface="+mn-lt"/>
                <a:cs typeface="+mn-cs"/>
              </a:rPr>
              <a:t>)</a:t>
            </a:r>
            <a:r>
              <a:rPr lang="en-US" sz="2300" kern="0" dirty="0">
                <a:latin typeface="+mn-lt"/>
                <a:cs typeface="+mn-cs"/>
              </a:rPr>
              <a:t> </a:t>
            </a:r>
          </a:p>
          <a:p>
            <a:pPr marL="342900" indent="-342900">
              <a:lnSpc>
                <a:spcPct val="90000"/>
              </a:lnSpc>
              <a:spcBef>
                <a:spcPct val="20000"/>
              </a:spcBef>
              <a:defRPr/>
            </a:pPr>
            <a:r>
              <a:rPr lang="en-US" sz="2300" kern="0" dirty="0">
                <a:latin typeface="+mn-lt"/>
                <a:cs typeface="+mn-cs"/>
              </a:rPr>
              <a:t>(increase in output is lower – risk mitigation is difficult)</a:t>
            </a:r>
          </a:p>
        </p:txBody>
      </p:sp>
      <p:sp>
        <p:nvSpPr>
          <p:cNvPr id="87046" name="TextBox 10"/>
          <p:cNvSpPr txBox="1">
            <a:spLocks noChangeArrowheads="1"/>
          </p:cNvSpPr>
          <p:nvPr/>
        </p:nvSpPr>
        <p:spPr bwMode="auto">
          <a:xfrm>
            <a:off x="7308850" y="1628775"/>
            <a:ext cx="1366838" cy="369888"/>
          </a:xfrm>
          <a:prstGeom prst="rect">
            <a:avLst/>
          </a:prstGeom>
          <a:noFill/>
          <a:ln w="9525">
            <a:noFill/>
            <a:miter lim="800000"/>
            <a:headEnd/>
            <a:tailEnd/>
          </a:ln>
        </p:spPr>
        <p:txBody>
          <a:bodyPr>
            <a:spAutoFit/>
          </a:bodyPr>
          <a:lstStyle/>
          <a:p>
            <a:pPr algn="r"/>
            <a:r>
              <a:rPr lang="en-IN" dirty="0" err="1">
                <a:solidFill>
                  <a:schemeClr val="accent2"/>
                </a:solidFill>
              </a:rPr>
              <a:t>Sen</a:t>
            </a:r>
            <a:r>
              <a:rPr lang="en-IN" dirty="0">
                <a:solidFill>
                  <a:schemeClr val="accent2"/>
                </a:solidFill>
              </a:rPr>
              <a:t> (1960</a:t>
            </a:r>
            <a:r>
              <a:rPr lang="en-IN" dirty="0" smtClean="0">
                <a:solidFill>
                  <a:schemeClr val="accent2"/>
                </a:solidFill>
              </a:rPr>
              <a:t>)</a:t>
            </a:r>
            <a:endParaRPr lang="en-IN" dirty="0">
              <a:solidFill>
                <a:schemeClr val="accent2"/>
              </a:solidFill>
            </a:endParaRPr>
          </a:p>
        </p:txBody>
      </p:sp>
      <p:sp>
        <p:nvSpPr>
          <p:cNvPr id="2" name="Date Placeholder 1"/>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328461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Number Placeholder 5"/>
          <p:cNvSpPr>
            <a:spLocks noGrp="1"/>
          </p:cNvSpPr>
          <p:nvPr>
            <p:ph type="sldNum" sz="quarter" idx="12"/>
          </p:nvPr>
        </p:nvSpPr>
        <p:spPr>
          <a:noFill/>
        </p:spPr>
        <p:txBody>
          <a:bodyPr/>
          <a:lstStyle/>
          <a:p>
            <a:fld id="{ED0F2558-CCFE-47B0-8088-AA180A3EBABD}" type="slidenum">
              <a:rPr lang="en-GB" smtClean="0"/>
              <a:pPr/>
              <a:t>18</a:t>
            </a:fld>
            <a:endParaRPr lang="en-GB" smtClean="0"/>
          </a:p>
        </p:txBody>
      </p:sp>
      <p:sp>
        <p:nvSpPr>
          <p:cNvPr id="88066" name="Rectangle 2"/>
          <p:cNvSpPr>
            <a:spLocks noGrp="1" noChangeArrowheads="1"/>
          </p:cNvSpPr>
          <p:nvPr>
            <p:ph type="title"/>
          </p:nvPr>
        </p:nvSpPr>
        <p:spPr>
          <a:xfrm>
            <a:off x="457200" y="44450"/>
            <a:ext cx="8229600" cy="1143000"/>
          </a:xfrm>
        </p:spPr>
        <p:txBody>
          <a:bodyPr/>
          <a:lstStyle/>
          <a:p>
            <a:pPr eaLnBrk="1" hangingPunct="1"/>
            <a:r>
              <a:rPr lang="en-GB" sz="3600" b="1" smtClean="0">
                <a:solidFill>
                  <a:srgbClr val="FF0000"/>
                </a:solidFill>
                <a:ea typeface="SimSun" pitchFamily="2" charset="-122"/>
              </a:rPr>
              <a:t>Risk mitigation under different scenarios</a:t>
            </a:r>
          </a:p>
        </p:txBody>
      </p:sp>
      <p:graphicFrame>
        <p:nvGraphicFramePr>
          <p:cNvPr id="7" name="Group 3"/>
          <p:cNvGraphicFramePr>
            <a:graphicFrameLocks noGrp="1"/>
          </p:cNvGraphicFramePr>
          <p:nvPr/>
        </p:nvGraphicFramePr>
        <p:xfrm>
          <a:off x="687388" y="1196975"/>
          <a:ext cx="7772400" cy="4841560"/>
        </p:xfrm>
        <a:graphic>
          <a:graphicData uri="http://schemas.openxmlformats.org/drawingml/2006/table">
            <a:tbl>
              <a:tblPr/>
              <a:tblGrid>
                <a:gridCol w="1109662"/>
                <a:gridCol w="1111250"/>
                <a:gridCol w="1109663"/>
                <a:gridCol w="1111250"/>
                <a:gridCol w="1109662"/>
                <a:gridCol w="1111250"/>
                <a:gridCol w="1109663"/>
              </a:tblGrid>
              <a:tr h="447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Techniqe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Input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Output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Net Retu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Cons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00FF"/>
                          </a:solidFill>
                          <a:effectLst/>
                          <a:latin typeface="Arial" charset="0"/>
                          <a:cs typeface="Arial" charset="0"/>
                        </a:rPr>
                        <a:t>CumSav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Tradi-tional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7030A0"/>
                          </a:solidFill>
                          <a:effectLst/>
                          <a:latin typeface="Arial" charset="0"/>
                          <a:cs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Intensive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D22E90"/>
                          </a:solidFill>
                          <a:effectLst/>
                          <a:latin typeface="Arial" charset="0"/>
                          <a:cs typeface="Arial" charset="0"/>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Sustain-able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v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006600"/>
                          </a:solidFill>
                          <a:effectLst/>
                          <a:latin typeface="Arial" charset="0"/>
                          <a:cs typeface="Arial"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135900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Number Placeholder 5"/>
          <p:cNvSpPr>
            <a:spLocks noGrp="1"/>
          </p:cNvSpPr>
          <p:nvPr>
            <p:ph type="sldNum" sz="quarter" idx="12"/>
          </p:nvPr>
        </p:nvSpPr>
        <p:spPr>
          <a:noFill/>
        </p:spPr>
        <p:txBody>
          <a:bodyPr/>
          <a:lstStyle/>
          <a:p>
            <a:fld id="{533D7ED7-0FCA-486A-9F69-3B91373A7F5A}" type="slidenum">
              <a:rPr lang="en-GB" smtClean="0"/>
              <a:pPr/>
              <a:t>19</a:t>
            </a:fld>
            <a:endParaRPr lang="en-GB" smtClean="0"/>
          </a:p>
        </p:txBody>
      </p:sp>
      <p:sp>
        <p:nvSpPr>
          <p:cNvPr id="89090" name="Rectangle 2"/>
          <p:cNvSpPr>
            <a:spLocks noGrp="1" noChangeArrowheads="1"/>
          </p:cNvSpPr>
          <p:nvPr>
            <p:ph type="title"/>
          </p:nvPr>
        </p:nvSpPr>
        <p:spPr/>
        <p:txBody>
          <a:bodyPr/>
          <a:lstStyle/>
          <a:p>
            <a:pPr eaLnBrk="1" hangingPunct="1"/>
            <a:r>
              <a:rPr lang="en-GB" sz="3600" b="1" dirty="0" err="1" smtClean="0">
                <a:solidFill>
                  <a:srgbClr val="FF0000"/>
                </a:solidFill>
                <a:ea typeface="SimSun" pitchFamily="2" charset="-122"/>
              </a:rPr>
              <a:t>Rainfed</a:t>
            </a:r>
            <a:r>
              <a:rPr lang="en-GB" sz="3600" b="1" dirty="0" smtClean="0">
                <a:solidFill>
                  <a:srgbClr val="FF0000"/>
                </a:solidFill>
                <a:ea typeface="SimSun" pitchFamily="2" charset="-122"/>
              </a:rPr>
              <a:t> agriculture: inclusive, sustainable and food secure</a:t>
            </a:r>
          </a:p>
        </p:txBody>
      </p:sp>
      <p:grpSp>
        <p:nvGrpSpPr>
          <p:cNvPr id="89093" name="Group 8"/>
          <p:cNvGrpSpPr>
            <a:grpSpLocks/>
          </p:cNvGrpSpPr>
          <p:nvPr/>
        </p:nvGrpSpPr>
        <p:grpSpPr bwMode="auto">
          <a:xfrm>
            <a:off x="895350" y="1411288"/>
            <a:ext cx="1852613" cy="1055687"/>
            <a:chOff x="802387" y="-707"/>
            <a:chExt cx="1852832" cy="1054825"/>
          </a:xfrm>
        </p:grpSpPr>
        <p:sp>
          <p:nvSpPr>
            <p:cNvPr id="21" name="Rounded Rectangle 20"/>
            <p:cNvSpPr/>
            <p:nvPr/>
          </p:nvSpPr>
          <p:spPr>
            <a:xfrm>
              <a:off x="802387" y="-707"/>
              <a:ext cx="1852832" cy="1054825"/>
            </a:xfrm>
            <a:prstGeom prst="roundRect">
              <a:avLst>
                <a:gd name="adj" fmla="val 10000"/>
              </a:avLst>
            </a:prstGeom>
            <a:solidFill>
              <a:srgbClr val="FFCCCC">
                <a:alpha val="89804"/>
              </a:srgbClr>
            </a:solidFill>
          </p:spPr>
          <p:style>
            <a:lnRef idx="2">
              <a:schemeClr val="accent3">
                <a:tint val="40000"/>
                <a:alpha val="90000"/>
                <a:hueOff val="0"/>
                <a:satOff val="0"/>
                <a:lumOff val="0"/>
                <a:alphaOff val="0"/>
              </a:schemeClr>
            </a:lnRef>
            <a:fillRef idx="1">
              <a:scrgbClr r="0" g="0" b="0"/>
            </a:fillRef>
            <a:effectRef idx="0">
              <a:schemeClr val="accent3">
                <a:tint val="40000"/>
                <a:alpha val="90000"/>
                <a:hueOff val="0"/>
                <a:satOff val="0"/>
                <a:lumOff val="0"/>
                <a:alphaOff val="0"/>
              </a:schemeClr>
            </a:effectRef>
            <a:fontRef idx="minor">
              <a:schemeClr val="dk1">
                <a:hueOff val="0"/>
                <a:satOff val="0"/>
                <a:lumOff val="0"/>
                <a:alphaOff val="0"/>
              </a:schemeClr>
            </a:fontRef>
          </p:style>
        </p:sp>
        <p:sp>
          <p:nvSpPr>
            <p:cNvPr id="22" name="Rounded Rectangle 4"/>
            <p:cNvSpPr/>
            <p:nvPr/>
          </p:nvSpPr>
          <p:spPr>
            <a:xfrm>
              <a:off x="832554" y="29430"/>
              <a:ext cx="1792499" cy="9945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a:lnSpc>
                  <a:spcPct val="90000"/>
                </a:lnSpc>
                <a:spcAft>
                  <a:spcPct val="35000"/>
                </a:spcAft>
                <a:defRPr/>
              </a:pPr>
              <a:r>
                <a:rPr lang="en-IN" sz="2400" dirty="0"/>
                <a:t>Transfer of Technology</a:t>
              </a:r>
            </a:p>
          </p:txBody>
        </p:sp>
      </p:grpSp>
      <p:grpSp>
        <p:nvGrpSpPr>
          <p:cNvPr id="89094" name="Group 9"/>
          <p:cNvGrpSpPr>
            <a:grpSpLocks/>
          </p:cNvGrpSpPr>
          <p:nvPr/>
        </p:nvGrpSpPr>
        <p:grpSpPr bwMode="auto">
          <a:xfrm>
            <a:off x="4229100" y="1411288"/>
            <a:ext cx="3911600" cy="1055687"/>
            <a:chOff x="4136061" y="-707"/>
            <a:chExt cx="3912545" cy="1054825"/>
          </a:xfrm>
        </p:grpSpPr>
        <p:sp>
          <p:nvSpPr>
            <p:cNvPr id="19" name="Rounded Rectangle 18"/>
            <p:cNvSpPr/>
            <p:nvPr/>
          </p:nvSpPr>
          <p:spPr>
            <a:xfrm>
              <a:off x="4136061" y="-707"/>
              <a:ext cx="3912545" cy="1054825"/>
            </a:xfrm>
            <a:prstGeom prst="roundRect">
              <a:avLst>
                <a:gd name="adj" fmla="val 10000"/>
              </a:avLst>
            </a:prstGeom>
            <a:solidFill>
              <a:srgbClr val="CCFFFF">
                <a:alpha val="89804"/>
              </a:srgbClr>
            </a:solidFill>
          </p:spPr>
          <p:style>
            <a:lnRef idx="2">
              <a:schemeClr val="accent3">
                <a:tint val="40000"/>
                <a:alpha val="90000"/>
                <a:hueOff val="0"/>
                <a:satOff val="0"/>
                <a:lumOff val="-6742"/>
                <a:alphaOff val="0"/>
              </a:schemeClr>
            </a:lnRef>
            <a:fillRef idx="1">
              <a:scrgbClr r="0" g="0" b="0"/>
            </a:fillRef>
            <a:effectRef idx="0">
              <a:schemeClr val="accent3">
                <a:tint val="40000"/>
                <a:alpha val="90000"/>
                <a:hueOff val="0"/>
                <a:satOff val="0"/>
                <a:lumOff val="-6742"/>
                <a:alphaOff val="0"/>
              </a:schemeClr>
            </a:effectRef>
            <a:fontRef idx="minor">
              <a:schemeClr val="dk1">
                <a:hueOff val="0"/>
                <a:satOff val="0"/>
                <a:lumOff val="0"/>
                <a:alphaOff val="0"/>
              </a:schemeClr>
            </a:fontRef>
          </p:style>
        </p:sp>
        <p:sp>
          <p:nvSpPr>
            <p:cNvPr id="20" name="Rounded Rectangle 6"/>
            <p:cNvSpPr/>
            <p:nvPr/>
          </p:nvSpPr>
          <p:spPr>
            <a:xfrm>
              <a:off x="4166231" y="29430"/>
              <a:ext cx="3852205" cy="9945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tIns="91440" bIns="91440" spcCol="1270" anchor="ctr"/>
            <a:lstStyle/>
            <a:p>
              <a:pPr algn="ctr" defTabSz="1066800">
                <a:lnSpc>
                  <a:spcPct val="90000"/>
                </a:lnSpc>
                <a:spcAft>
                  <a:spcPct val="35000"/>
                </a:spcAft>
                <a:defRPr/>
              </a:pPr>
              <a:r>
                <a:rPr lang="en-IN" sz="2400" dirty="0"/>
                <a:t>Knowledge-centric</a:t>
              </a:r>
            </a:p>
          </p:txBody>
        </p:sp>
      </p:grpSp>
      <p:sp>
        <p:nvSpPr>
          <p:cNvPr id="11" name="Isosceles Triangle 10"/>
          <p:cNvSpPr/>
          <p:nvPr/>
        </p:nvSpPr>
        <p:spPr>
          <a:xfrm>
            <a:off x="4214813" y="6337300"/>
            <a:ext cx="792162" cy="404813"/>
          </a:xfrm>
          <a:prstGeom prst="triangle">
            <a:avLst/>
          </a:prstGeom>
          <a:solidFill>
            <a:srgbClr val="800000">
              <a:alpha val="89804"/>
            </a:srgbClr>
          </a:solidFill>
        </p:spPr>
        <p:style>
          <a:lnRef idx="2">
            <a:schemeClr val="accent3">
              <a:tint val="40000"/>
              <a:alpha val="90000"/>
              <a:hueOff val="0"/>
              <a:satOff val="0"/>
              <a:lumOff val="-13484"/>
              <a:alphaOff val="0"/>
            </a:schemeClr>
          </a:lnRef>
          <a:fillRef idx="1">
            <a:scrgbClr r="0" g="0" b="0"/>
          </a:fillRef>
          <a:effectRef idx="0">
            <a:schemeClr val="accent3">
              <a:tint val="40000"/>
              <a:alpha val="90000"/>
              <a:hueOff val="0"/>
              <a:satOff val="0"/>
              <a:lumOff val="-13484"/>
              <a:alphaOff val="0"/>
            </a:schemeClr>
          </a:effectRef>
          <a:fontRef idx="minor">
            <a:schemeClr val="dk1">
              <a:hueOff val="0"/>
              <a:satOff val="0"/>
              <a:lumOff val="0"/>
              <a:alphaOff val="0"/>
            </a:schemeClr>
          </a:fontRef>
        </p:style>
      </p:sp>
      <p:sp>
        <p:nvSpPr>
          <p:cNvPr id="12" name="Rectangle 11"/>
          <p:cNvSpPr/>
          <p:nvPr/>
        </p:nvSpPr>
        <p:spPr>
          <a:xfrm rot="240000">
            <a:off x="2236788" y="6027738"/>
            <a:ext cx="4748212" cy="331787"/>
          </a:xfrm>
          <a:prstGeom prst="rect">
            <a:avLst/>
          </a:prstGeom>
          <a:solidFill>
            <a:schemeClr val="accent2">
              <a:alpha val="90000"/>
            </a:schemeClr>
          </a:solidFill>
        </p:spPr>
        <p:style>
          <a:lnRef idx="2">
            <a:schemeClr val="accent3">
              <a:tint val="40000"/>
              <a:alpha val="90000"/>
              <a:hueOff val="0"/>
              <a:satOff val="0"/>
              <a:lumOff val="-20226"/>
              <a:alphaOff val="0"/>
            </a:schemeClr>
          </a:lnRef>
          <a:fillRef idx="1">
            <a:scrgbClr r="0" g="0" b="0"/>
          </a:fillRef>
          <a:effectRef idx="0">
            <a:schemeClr val="accent3">
              <a:tint val="40000"/>
              <a:alpha val="90000"/>
              <a:hueOff val="0"/>
              <a:satOff val="0"/>
              <a:lumOff val="-20226"/>
              <a:alphaOff val="0"/>
            </a:schemeClr>
          </a:effectRef>
          <a:fontRef idx="minor">
            <a:schemeClr val="dk1">
              <a:hueOff val="0"/>
              <a:satOff val="0"/>
              <a:lumOff val="0"/>
              <a:alphaOff val="0"/>
            </a:schemeClr>
          </a:fontRef>
        </p:style>
      </p:sp>
      <p:grpSp>
        <p:nvGrpSpPr>
          <p:cNvPr id="89097" name="Group 12"/>
          <p:cNvGrpSpPr>
            <a:grpSpLocks/>
          </p:cNvGrpSpPr>
          <p:nvPr/>
        </p:nvGrpSpPr>
        <p:grpSpPr bwMode="auto">
          <a:xfrm>
            <a:off x="2813050" y="2249488"/>
            <a:ext cx="6145213" cy="3925887"/>
            <a:chOff x="2720203" y="837421"/>
            <a:chExt cx="6145594" cy="3924663"/>
          </a:xfrm>
        </p:grpSpPr>
        <p:sp>
          <p:nvSpPr>
            <p:cNvPr id="17" name="Rounded Rectangle 16"/>
            <p:cNvSpPr/>
            <p:nvPr/>
          </p:nvSpPr>
          <p:spPr>
            <a:xfrm rot="240000">
              <a:off x="2720203" y="837421"/>
              <a:ext cx="6145594" cy="3924663"/>
            </a:xfrm>
            <a:prstGeom prst="roundRect">
              <a:avLst/>
            </a:prstGeom>
            <a:solidFill>
              <a:srgbClr val="92D050"/>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
          <p:nvSpPr>
            <p:cNvPr id="18" name="Rounded Rectangle 10"/>
            <p:cNvSpPr/>
            <p:nvPr/>
          </p:nvSpPr>
          <p:spPr>
            <a:xfrm rot="240000">
              <a:off x="2912303" y="1029448"/>
              <a:ext cx="5761394" cy="3540609"/>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defTabSz="1066800">
                <a:lnSpc>
                  <a:spcPct val="90000"/>
                </a:lnSpc>
                <a:spcAft>
                  <a:spcPct val="35000"/>
                </a:spcAft>
                <a:defRPr/>
              </a:pPr>
              <a:r>
                <a:rPr lang="en-IN" sz="2400" dirty="0">
                  <a:solidFill>
                    <a:schemeClr val="tx1"/>
                  </a:solidFill>
                </a:rPr>
                <a:t>• </a:t>
              </a:r>
              <a:r>
                <a:rPr lang="en-IN" sz="2200" dirty="0">
                  <a:solidFill>
                    <a:schemeClr val="tx1"/>
                  </a:solidFill>
                </a:rPr>
                <a:t>Input-output are inter-dependant</a:t>
              </a:r>
            </a:p>
            <a:p>
              <a:pPr defTabSz="1066800">
                <a:lnSpc>
                  <a:spcPct val="90000"/>
                </a:lnSpc>
                <a:spcAft>
                  <a:spcPct val="35000"/>
                </a:spcAft>
                <a:defRPr/>
              </a:pPr>
              <a:r>
                <a:rPr lang="en-IN" sz="2200" dirty="0">
                  <a:solidFill>
                    <a:schemeClr val="tx1"/>
                  </a:solidFill>
                </a:rPr>
                <a:t>• Complex system: diverse, location-specific </a:t>
              </a:r>
            </a:p>
            <a:p>
              <a:pPr defTabSz="1066800">
                <a:lnSpc>
                  <a:spcPct val="90000"/>
                </a:lnSpc>
                <a:spcAft>
                  <a:spcPct val="35000"/>
                </a:spcAft>
                <a:defRPr/>
              </a:pPr>
              <a:r>
                <a:rPr lang="en-IN" sz="2200" dirty="0">
                  <a:solidFill>
                    <a:schemeClr val="tx1"/>
                  </a:solidFill>
                </a:rPr>
                <a:t>• Mixed &amp; multiple produce</a:t>
              </a:r>
            </a:p>
            <a:p>
              <a:pPr defTabSz="1066800">
                <a:lnSpc>
                  <a:spcPct val="90000"/>
                </a:lnSpc>
                <a:spcAft>
                  <a:spcPct val="35000"/>
                </a:spcAft>
                <a:defRPr/>
              </a:pPr>
              <a:r>
                <a:rPr lang="en-IN" sz="2200" dirty="0">
                  <a:solidFill>
                    <a:schemeClr val="tx1"/>
                  </a:solidFill>
                </a:rPr>
                <a:t>• Production &amp; risk reduction, marginal lands</a:t>
              </a:r>
            </a:p>
            <a:p>
              <a:pPr defTabSz="1066800">
                <a:lnSpc>
                  <a:spcPct val="90000"/>
                </a:lnSpc>
                <a:spcAft>
                  <a:spcPct val="35000"/>
                </a:spcAft>
                <a:defRPr/>
              </a:pPr>
              <a:r>
                <a:rPr lang="en-IN" sz="2200" dirty="0">
                  <a:solidFill>
                    <a:schemeClr val="tx1"/>
                  </a:solidFill>
                </a:rPr>
                <a:t>• Commons are important</a:t>
              </a:r>
            </a:p>
            <a:p>
              <a:pPr defTabSz="1066800">
                <a:lnSpc>
                  <a:spcPct val="90000"/>
                </a:lnSpc>
                <a:spcAft>
                  <a:spcPct val="35000"/>
                </a:spcAft>
                <a:defRPr/>
              </a:pPr>
              <a:r>
                <a:rPr lang="en-IN" sz="2200" dirty="0">
                  <a:solidFill>
                    <a:schemeClr val="tx1"/>
                  </a:solidFill>
                </a:rPr>
                <a:t>• Space for community participation</a:t>
              </a:r>
            </a:p>
          </p:txBody>
        </p:sp>
      </p:grpSp>
      <p:grpSp>
        <p:nvGrpSpPr>
          <p:cNvPr id="89098" name="Group 13"/>
          <p:cNvGrpSpPr>
            <a:grpSpLocks/>
          </p:cNvGrpSpPr>
          <p:nvPr/>
        </p:nvGrpSpPr>
        <p:grpSpPr bwMode="auto">
          <a:xfrm>
            <a:off x="185738" y="2366963"/>
            <a:ext cx="2901950" cy="2763837"/>
            <a:chOff x="92865" y="954637"/>
            <a:chExt cx="2902781" cy="2763916"/>
          </a:xfrm>
        </p:grpSpPr>
        <p:sp>
          <p:nvSpPr>
            <p:cNvPr id="15" name="Rounded Rectangle 14"/>
            <p:cNvSpPr/>
            <p:nvPr/>
          </p:nvSpPr>
          <p:spPr>
            <a:xfrm rot="240000">
              <a:off x="92865" y="954637"/>
              <a:ext cx="2902781" cy="2763916"/>
            </a:xfrm>
            <a:prstGeom prst="roundRect">
              <a:avLst/>
            </a:prstGeom>
            <a:solidFill>
              <a:schemeClr val="tx1">
                <a:lumMod val="65000"/>
                <a:lumOff val="35000"/>
              </a:schemeClr>
            </a:solidFill>
          </p:spPr>
          <p:style>
            <a:lnRef idx="2">
              <a:schemeClr val="lt1">
                <a:hueOff val="0"/>
                <a:satOff val="0"/>
                <a:lumOff val="0"/>
                <a:alphaOff val="0"/>
              </a:schemeClr>
            </a:lnRef>
            <a:fillRef idx="1">
              <a:scrgbClr r="0" g="0" b="0"/>
            </a:fillRef>
            <a:effectRef idx="0">
              <a:schemeClr val="accent3">
                <a:hueOff val="0"/>
                <a:satOff val="0"/>
                <a:lumOff val="-100000"/>
                <a:alphaOff val="0"/>
              </a:schemeClr>
            </a:effectRef>
            <a:fontRef idx="minor">
              <a:schemeClr val="lt1"/>
            </a:fontRef>
          </p:style>
        </p:sp>
        <p:sp>
          <p:nvSpPr>
            <p:cNvPr id="16" name="Rounded Rectangle 12"/>
            <p:cNvSpPr/>
            <p:nvPr/>
          </p:nvSpPr>
          <p:spPr>
            <a:xfrm rot="240000">
              <a:off x="227841" y="1089578"/>
              <a:ext cx="2632829" cy="2494034"/>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defTabSz="1066800">
                <a:lnSpc>
                  <a:spcPct val="90000"/>
                </a:lnSpc>
                <a:spcAft>
                  <a:spcPct val="35000"/>
                </a:spcAft>
                <a:defRPr/>
              </a:pPr>
              <a:r>
                <a:rPr lang="en-IN" sz="2400" dirty="0"/>
                <a:t>• </a:t>
              </a:r>
              <a:r>
                <a:rPr lang="en-IN" sz="2200" dirty="0"/>
                <a:t>Input-intensive</a:t>
              </a:r>
            </a:p>
            <a:p>
              <a:pPr defTabSz="1066800">
                <a:lnSpc>
                  <a:spcPct val="90000"/>
                </a:lnSpc>
                <a:spcAft>
                  <a:spcPct val="35000"/>
                </a:spcAft>
                <a:defRPr/>
              </a:pPr>
              <a:r>
                <a:rPr lang="en-IN" sz="2200" dirty="0"/>
                <a:t>• Single product</a:t>
              </a:r>
            </a:p>
            <a:p>
              <a:pPr defTabSz="1066800">
                <a:lnSpc>
                  <a:spcPct val="90000"/>
                </a:lnSpc>
                <a:spcAft>
                  <a:spcPct val="35000"/>
                </a:spcAft>
                <a:defRPr/>
              </a:pPr>
              <a:r>
                <a:rPr lang="en-IN" sz="2200" dirty="0"/>
                <a:t>• Mono-cropping</a:t>
              </a:r>
            </a:p>
            <a:p>
              <a:pPr defTabSz="1066800">
                <a:lnSpc>
                  <a:spcPct val="90000"/>
                </a:lnSpc>
                <a:spcAft>
                  <a:spcPct val="35000"/>
                </a:spcAft>
                <a:defRPr/>
              </a:pPr>
              <a:r>
                <a:rPr lang="en-IN" sz="2200" dirty="0"/>
                <a:t>• Production/Yield</a:t>
              </a:r>
            </a:p>
            <a:p>
              <a:pPr defTabSz="1066800">
                <a:lnSpc>
                  <a:spcPct val="90000"/>
                </a:lnSpc>
                <a:spcAft>
                  <a:spcPct val="35000"/>
                </a:spcAft>
                <a:defRPr/>
              </a:pPr>
              <a:r>
                <a:rPr lang="en-IN" sz="2200" dirty="0"/>
                <a:t>• Private property</a:t>
              </a:r>
            </a:p>
            <a:p>
              <a:pPr defTabSz="1066800">
                <a:lnSpc>
                  <a:spcPct val="90000"/>
                </a:lnSpc>
                <a:spcAft>
                  <a:spcPct val="35000"/>
                </a:spcAft>
                <a:defRPr/>
              </a:pPr>
              <a:r>
                <a:rPr lang="en-IN" sz="2200" dirty="0"/>
                <a:t>• Subsidies  </a:t>
              </a:r>
            </a:p>
          </p:txBody>
        </p:sp>
      </p:grpSp>
      <p:sp>
        <p:nvSpPr>
          <p:cNvPr id="89108" name="Text Box 4"/>
          <p:cNvSpPr txBox="1">
            <a:spLocks noChangeArrowheads="1"/>
          </p:cNvSpPr>
          <p:nvPr/>
        </p:nvSpPr>
        <p:spPr bwMode="auto">
          <a:xfrm>
            <a:off x="900113" y="5222875"/>
            <a:ext cx="719137" cy="366713"/>
          </a:xfrm>
          <a:prstGeom prst="rect">
            <a:avLst/>
          </a:prstGeom>
          <a:noFill/>
          <a:ln w="9525">
            <a:noFill/>
            <a:miter lim="800000"/>
            <a:headEnd/>
            <a:tailEnd/>
          </a:ln>
        </p:spPr>
        <p:txBody>
          <a:bodyPr>
            <a:spAutoFit/>
          </a:bodyPr>
          <a:lstStyle/>
          <a:p>
            <a:r>
              <a:rPr lang="en-GB">
                <a:solidFill>
                  <a:srgbClr val="0000FF"/>
                </a:solidFill>
              </a:rPr>
              <a:t>TINA</a:t>
            </a:r>
          </a:p>
        </p:txBody>
      </p:sp>
      <p:sp>
        <p:nvSpPr>
          <p:cNvPr id="89109" name="Text Box 4"/>
          <p:cNvSpPr txBox="1">
            <a:spLocks noChangeArrowheads="1"/>
          </p:cNvSpPr>
          <p:nvPr/>
        </p:nvSpPr>
        <p:spPr bwMode="auto">
          <a:xfrm>
            <a:off x="4932363" y="5445125"/>
            <a:ext cx="719137" cy="366713"/>
          </a:xfrm>
          <a:prstGeom prst="rect">
            <a:avLst/>
          </a:prstGeom>
          <a:noFill/>
          <a:ln w="9525">
            <a:noFill/>
            <a:miter lim="800000"/>
            <a:headEnd/>
            <a:tailEnd/>
          </a:ln>
        </p:spPr>
        <p:txBody>
          <a:bodyPr>
            <a:spAutoFit/>
          </a:bodyPr>
          <a:lstStyle/>
          <a:p>
            <a:r>
              <a:rPr lang="en-GB">
                <a:solidFill>
                  <a:srgbClr val="0000FF"/>
                </a:solidFill>
              </a:rPr>
              <a:t>MAE</a:t>
            </a:r>
          </a:p>
        </p:txBody>
      </p:sp>
      <p:sp>
        <p:nvSpPr>
          <p:cNvPr id="2" name="Date Placeholder 1"/>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25" name="Footer Placeholder 24"/>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579770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Presentation Format</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Background</a:t>
            </a:r>
          </a:p>
          <a:p>
            <a:pPr lvl="1"/>
            <a:r>
              <a:rPr lang="en-IN" dirty="0" smtClean="0">
                <a:solidFill>
                  <a:srgbClr val="C00000"/>
                </a:solidFill>
              </a:rPr>
              <a:t>Crisis in </a:t>
            </a:r>
            <a:r>
              <a:rPr lang="en-IN" dirty="0" smtClean="0">
                <a:solidFill>
                  <a:srgbClr val="C00000"/>
                </a:solidFill>
              </a:rPr>
              <a:t>Agriculture</a:t>
            </a:r>
            <a:endParaRPr lang="en-IN" dirty="0" smtClean="0">
              <a:solidFill>
                <a:srgbClr val="C00000"/>
              </a:solidFill>
            </a:endParaRPr>
          </a:p>
          <a:p>
            <a:r>
              <a:rPr lang="en-IN" dirty="0" smtClean="0"/>
              <a:t>Reporting of data (</a:t>
            </a:r>
            <a:r>
              <a:rPr lang="en-IN" dirty="0" err="1" smtClean="0"/>
              <a:t>Tycho</a:t>
            </a:r>
            <a:r>
              <a:rPr lang="en-IN" dirty="0" smtClean="0"/>
              <a:t> Brahe)</a:t>
            </a:r>
          </a:p>
          <a:p>
            <a:pPr lvl="1"/>
            <a:r>
              <a:rPr lang="en-IN" dirty="0" smtClean="0">
                <a:solidFill>
                  <a:srgbClr val="C00000"/>
                </a:solidFill>
              </a:rPr>
              <a:t>NCRB, Who are ‘Others’ </a:t>
            </a:r>
          </a:p>
          <a:p>
            <a:r>
              <a:rPr lang="en-IN" dirty="0" smtClean="0"/>
              <a:t>Calculation of suicide rates</a:t>
            </a:r>
          </a:p>
          <a:p>
            <a:pPr lvl="1"/>
            <a:r>
              <a:rPr lang="en-IN" dirty="0" smtClean="0">
                <a:solidFill>
                  <a:srgbClr val="C00000"/>
                </a:solidFill>
              </a:rPr>
              <a:t>Normalisation or manipulation </a:t>
            </a:r>
            <a:endParaRPr lang="en-IN" dirty="0" smtClean="0"/>
          </a:p>
          <a:p>
            <a:r>
              <a:rPr lang="en-IN" dirty="0" smtClean="0"/>
              <a:t>The debate gone astray</a:t>
            </a:r>
          </a:p>
          <a:p>
            <a:pPr lvl="1"/>
            <a:r>
              <a:rPr lang="en-IN" dirty="0" smtClean="0">
                <a:solidFill>
                  <a:srgbClr val="C00000"/>
                </a:solidFill>
              </a:rPr>
              <a:t>Missing livelihood concerns</a:t>
            </a:r>
            <a:endParaRPr lang="en-IN" dirty="0">
              <a:solidFill>
                <a:srgbClr val="C00000"/>
              </a:solidFill>
            </a:endParaRPr>
          </a:p>
        </p:txBody>
      </p:sp>
      <p:sp>
        <p:nvSpPr>
          <p:cNvPr id="8" name="Slide Number Placeholder 7"/>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2</a:t>
            </a:fld>
            <a:endParaRPr lang="en-GB" altLang="en-US">
              <a:solidFill>
                <a:srgbClr val="000000"/>
              </a:solidFill>
            </a:endParaRPr>
          </a:p>
        </p:txBody>
      </p:sp>
      <p:sp>
        <p:nvSpPr>
          <p:cNvPr id="10" name="Date Placeholder 9"/>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106304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57200" y="274638"/>
            <a:ext cx="8229600" cy="417512"/>
          </a:xfrm>
        </p:spPr>
        <p:txBody>
          <a:bodyPr/>
          <a:lstStyle/>
          <a:p>
            <a:r>
              <a:rPr lang="en-GB" altLang="en-US" sz="4000">
                <a:solidFill>
                  <a:srgbClr val="F61504"/>
                </a:solidFill>
              </a:rPr>
              <a:t>The farmers' strain</a:t>
            </a:r>
          </a:p>
        </p:txBody>
      </p:sp>
      <p:sp>
        <p:nvSpPr>
          <p:cNvPr id="9223" name="Text Box 7"/>
          <p:cNvSpPr txBox="1">
            <a:spLocks noChangeArrowheads="1"/>
          </p:cNvSpPr>
          <p:nvPr/>
        </p:nvSpPr>
        <p:spPr bwMode="auto">
          <a:xfrm>
            <a:off x="2052638" y="963637"/>
            <a:ext cx="4895850" cy="527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altLang="en-US" sz="2000"/>
              <a:t>The farmers' strain,</a:t>
            </a:r>
          </a:p>
          <a:p>
            <a:pPr algn="ctr"/>
            <a:r>
              <a:rPr lang="en-GB" altLang="en-US" sz="2000"/>
              <a:t>Across undulating plain,</a:t>
            </a:r>
          </a:p>
          <a:p>
            <a:pPr algn="ctr"/>
            <a:r>
              <a:rPr lang="en-GB" altLang="en-US" sz="2000"/>
              <a:t>Without any recourse to feign,</a:t>
            </a:r>
          </a:p>
          <a:p>
            <a:pPr algn="ctr"/>
            <a:r>
              <a:rPr lang="en-GB" altLang="en-US" sz="2000"/>
              <a:t>To give us our daily grain.</a:t>
            </a:r>
          </a:p>
          <a:p>
            <a:pPr algn="ctr"/>
            <a:endParaRPr lang="en-GB" altLang="en-US" sz="2000"/>
          </a:p>
          <a:p>
            <a:pPr algn="ctr"/>
            <a:r>
              <a:rPr lang="en-GB" altLang="en-US" sz="2000"/>
              <a:t>The Physiocratic brain,</a:t>
            </a:r>
          </a:p>
          <a:p>
            <a:pPr algn="ctr"/>
            <a:r>
              <a:rPr lang="en-GB" altLang="en-US" sz="2000"/>
              <a:t>Considered agriculture as main,</a:t>
            </a:r>
          </a:p>
          <a:p>
            <a:pPr algn="ctr"/>
            <a:r>
              <a:rPr lang="en-GB" altLang="en-US" sz="2000"/>
              <a:t>Today, farming is in disdain,</a:t>
            </a:r>
          </a:p>
          <a:p>
            <a:pPr algn="ctr"/>
            <a:r>
              <a:rPr lang="en-GB" altLang="en-US" sz="2000"/>
              <a:t>How will their lives sustain?</a:t>
            </a:r>
          </a:p>
          <a:p>
            <a:pPr algn="ctr"/>
            <a:endParaRPr lang="en-GB" altLang="en-US" sz="2000"/>
          </a:p>
          <a:p>
            <a:pPr algn="ctr"/>
            <a:r>
              <a:rPr lang="en-GB" altLang="en-US" sz="2000"/>
              <a:t>Let their efforts not go in vain,</a:t>
            </a:r>
          </a:p>
          <a:p>
            <a:pPr algn="ctr"/>
            <a:r>
              <a:rPr lang="en-GB" altLang="en-US" sz="2000"/>
              <a:t>Break the silence we maintain,</a:t>
            </a:r>
          </a:p>
          <a:p>
            <a:pPr algn="ctr"/>
            <a:r>
              <a:rPr lang="en-GB" altLang="en-US" sz="2000"/>
              <a:t>Help farmers form a chain,</a:t>
            </a:r>
          </a:p>
          <a:p>
            <a:pPr algn="ctr"/>
            <a:r>
              <a:rPr lang="en-GB" altLang="en-US" sz="2000"/>
              <a:t>To safeguard unfair bargain.</a:t>
            </a:r>
          </a:p>
          <a:p>
            <a:pPr algn="ctr"/>
            <a:endParaRPr lang="en-GB" altLang="en-US" sz="2000"/>
          </a:p>
          <a:p>
            <a:pPr algn="ctr"/>
            <a:r>
              <a:rPr lang="en-GB" altLang="en-US" sz="2000"/>
              <a:t>So that their lives remain,</a:t>
            </a:r>
          </a:p>
          <a:p>
            <a:pPr algn="ctr"/>
            <a:r>
              <a:rPr lang="en-GB" altLang="en-US" sz="2000"/>
              <a:t>So that our lives remain.</a:t>
            </a:r>
          </a:p>
        </p:txBody>
      </p:sp>
      <p:sp>
        <p:nvSpPr>
          <p:cNvPr id="2" name="TextBox 1"/>
          <p:cNvSpPr txBox="1"/>
          <p:nvPr/>
        </p:nvSpPr>
        <p:spPr>
          <a:xfrm>
            <a:off x="5987186" y="5877272"/>
            <a:ext cx="2185214" cy="369332"/>
          </a:xfrm>
          <a:prstGeom prst="rect">
            <a:avLst/>
          </a:prstGeom>
          <a:noFill/>
        </p:spPr>
        <p:txBody>
          <a:bodyPr wrap="none" rtlCol="0">
            <a:spAutoFit/>
          </a:bodyPr>
          <a:lstStyle/>
          <a:p>
            <a:r>
              <a:rPr lang="en-IN" dirty="0" smtClean="0">
                <a:solidFill>
                  <a:srgbClr val="7030A0"/>
                </a:solidFill>
              </a:rPr>
              <a:t>Mishra (2014/2010)</a:t>
            </a:r>
            <a:endParaRPr lang="en-IN" dirty="0">
              <a:solidFill>
                <a:srgbClr val="7030A0"/>
              </a:solidFill>
            </a:endParaRPr>
          </a:p>
        </p:txBody>
      </p:sp>
      <p:sp>
        <p:nvSpPr>
          <p:cNvPr id="4" name="Slide Number Placeholder 3"/>
          <p:cNvSpPr>
            <a:spLocks noGrp="1"/>
          </p:cNvSpPr>
          <p:nvPr>
            <p:ph type="sldNum" sz="quarter" idx="12"/>
          </p:nvPr>
        </p:nvSpPr>
        <p:spPr/>
        <p:txBody>
          <a:bodyPr/>
          <a:lstStyle/>
          <a:p>
            <a:pPr>
              <a:defRPr/>
            </a:pPr>
            <a:fld id="{9C24EAC0-E243-441D-A127-3BD11735CCBC}" type="slidenum">
              <a:rPr lang="en-GB" altLang="en-US" smtClean="0">
                <a:solidFill>
                  <a:srgbClr val="000000"/>
                </a:solidFill>
              </a:rPr>
              <a:pPr>
                <a:defRPr/>
              </a:pPr>
              <a:t>20</a:t>
            </a:fld>
            <a:endParaRPr lang="en-GB" altLang="en-US">
              <a:solidFill>
                <a:srgbClr val="000000"/>
              </a:solidFill>
            </a:endParaRPr>
          </a:p>
        </p:txBody>
      </p:sp>
      <p:sp>
        <p:nvSpPr>
          <p:cNvPr id="6" name="Date Placeholder 5"/>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dirty="0" smtClean="0">
                <a:solidFill>
                  <a:srgbClr val="000000"/>
                </a:solidFill>
              </a:rPr>
              <a:t>AIEFS Session, ASSA 2016</a:t>
            </a:r>
            <a:endParaRPr lang="en-GB" altLang="en-US" dirty="0">
              <a:solidFill>
                <a:srgbClr val="000000"/>
              </a:solidFill>
            </a:endParaRPr>
          </a:p>
        </p:txBody>
      </p:sp>
    </p:spTree>
    <p:extLst>
      <p:ext uri="{BB962C8B-B14F-4D97-AF65-F5344CB8AC3E}">
        <p14:creationId xmlns:p14="http://schemas.microsoft.com/office/powerpoint/2010/main" xmlns="" val="3165208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To Sum Up</a:t>
            </a:r>
            <a:endParaRPr lang="en-IN" dirty="0">
              <a:solidFill>
                <a:srgbClr val="FF0000"/>
              </a:solidFill>
            </a:endParaRPr>
          </a:p>
        </p:txBody>
      </p:sp>
      <p:sp>
        <p:nvSpPr>
          <p:cNvPr id="3" name="Content Placeholder 2"/>
          <p:cNvSpPr>
            <a:spLocks noGrp="1"/>
          </p:cNvSpPr>
          <p:nvPr>
            <p:ph idx="1"/>
          </p:nvPr>
        </p:nvSpPr>
        <p:spPr>
          <a:xfrm>
            <a:off x="457200" y="1556792"/>
            <a:ext cx="8229600" cy="4569371"/>
          </a:xfrm>
        </p:spPr>
        <p:txBody>
          <a:bodyPr/>
          <a:lstStyle/>
          <a:p>
            <a:r>
              <a:rPr lang="en-IN" sz="2800" dirty="0" smtClean="0"/>
              <a:t>Quality of data </a:t>
            </a:r>
            <a:r>
              <a:rPr lang="en-IN" sz="2800" dirty="0" smtClean="0"/>
              <a:t>reporting </a:t>
            </a:r>
            <a:r>
              <a:rPr lang="en-IN" sz="2800" dirty="0" smtClean="0"/>
              <a:t>suicides need to be improved.</a:t>
            </a:r>
          </a:p>
          <a:p>
            <a:r>
              <a:rPr lang="en-IN" sz="2800" dirty="0" smtClean="0"/>
              <a:t>Suicide rates should be normalised with appropriate population. </a:t>
            </a:r>
            <a:r>
              <a:rPr lang="en-IN" sz="2800" dirty="0" smtClean="0"/>
              <a:t>This is surprising because some of the scholars </a:t>
            </a:r>
            <a:r>
              <a:rPr lang="en-IN" sz="2800" dirty="0" smtClean="0"/>
              <a:t>are not unfamiliar with </a:t>
            </a:r>
            <a:r>
              <a:rPr lang="en-IN" sz="2800" dirty="0" smtClean="0"/>
              <a:t>the Indian context.</a:t>
            </a:r>
            <a:endParaRPr lang="en-IN" sz="2800" dirty="0" smtClean="0"/>
          </a:p>
          <a:p>
            <a:r>
              <a:rPr lang="en-IN" sz="2800" dirty="0" smtClean="0"/>
              <a:t>This is a call for debate and action on livelihood concerns for farmers and their families and move away from an excessive focus on a single technology.</a:t>
            </a:r>
            <a:endParaRPr lang="en-IN" sz="2800" dirty="0"/>
          </a:p>
        </p:txBody>
      </p:sp>
      <p:sp>
        <p:nvSpPr>
          <p:cNvPr id="8" name="Slide Number Placeholder 7"/>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21</a:t>
            </a:fld>
            <a:endParaRPr lang="en-GB" altLang="en-US">
              <a:solidFill>
                <a:srgbClr val="000000"/>
              </a:solidFill>
            </a:endParaRPr>
          </a:p>
        </p:txBody>
      </p:sp>
      <p:sp>
        <p:nvSpPr>
          <p:cNvPr id="10" name="Date Placeholder 9"/>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635119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FF0000"/>
                </a:solidFill>
              </a:rPr>
              <a:t>Comments and Questions</a:t>
            </a:r>
            <a:endParaRPr lang="en-IN" dirty="0"/>
          </a:p>
        </p:txBody>
      </p:sp>
      <p:sp>
        <p:nvSpPr>
          <p:cNvPr id="8" name="Content Placeholder 7"/>
          <p:cNvSpPr>
            <a:spLocks noGrp="1"/>
          </p:cNvSpPr>
          <p:nvPr>
            <p:ph idx="1"/>
          </p:nvPr>
        </p:nvSpPr>
        <p:spPr/>
        <p:txBody>
          <a:bodyPr/>
          <a:lstStyle/>
          <a:p>
            <a:pPr marL="0" indent="0" algn="ctr">
              <a:buNone/>
            </a:pPr>
            <a:endParaRPr lang="en-IN" dirty="0" smtClean="0"/>
          </a:p>
          <a:p>
            <a:pPr marL="0" indent="0" algn="ctr">
              <a:buNone/>
            </a:pPr>
            <a:endParaRPr lang="en-IN" dirty="0" smtClean="0"/>
          </a:p>
          <a:p>
            <a:pPr marL="0" indent="0" algn="ctr">
              <a:buNone/>
            </a:pPr>
            <a:endParaRPr lang="en-IN" dirty="0" smtClean="0"/>
          </a:p>
          <a:p>
            <a:pPr marL="0" indent="0" algn="ctr">
              <a:buNone/>
            </a:pPr>
            <a:r>
              <a:rPr lang="en-IN" dirty="0"/>
              <a:t>Email</a:t>
            </a:r>
            <a:r>
              <a:rPr lang="en-IN" dirty="0" smtClean="0"/>
              <a:t>: </a:t>
            </a:r>
            <a:r>
              <a:rPr lang="en-IN" dirty="0" smtClean="0">
                <a:hlinkClick r:id="rId2"/>
              </a:rPr>
              <a:t>srijit.ncds@gov.in</a:t>
            </a:r>
            <a:endParaRPr lang="en-IN" dirty="0" smtClean="0"/>
          </a:p>
          <a:p>
            <a:pPr marL="0" indent="0" algn="ctr">
              <a:buNone/>
            </a:pPr>
            <a:endParaRPr lang="en-IN" dirty="0"/>
          </a:p>
          <a:p>
            <a:pPr marL="0" indent="0" algn="ctr">
              <a:buNone/>
            </a:pPr>
            <a:endParaRPr lang="en-IN" dirty="0" smtClean="0"/>
          </a:p>
          <a:p>
            <a:pPr marL="0" indent="0" algn="ctr">
              <a:buNone/>
            </a:pPr>
            <a:endParaRPr lang="en-IN" dirty="0" smtClean="0"/>
          </a:p>
          <a:p>
            <a:pPr marL="0" indent="0" algn="ctr">
              <a:buNone/>
            </a:pPr>
            <a:endParaRPr lang="en-IN" dirty="0"/>
          </a:p>
          <a:p>
            <a:pPr marL="0" indent="0" algn="ctr">
              <a:buNone/>
            </a:pPr>
            <a:endParaRPr lang="en-IN" dirty="0" smtClean="0"/>
          </a:p>
          <a:p>
            <a:pPr marL="0" indent="0" algn="ctr">
              <a:buNone/>
            </a:pPr>
            <a:endParaRPr lang="en-IN" dirty="0"/>
          </a:p>
        </p:txBody>
      </p:sp>
      <p:sp>
        <p:nvSpPr>
          <p:cNvPr id="7" name="Slide Number Placeholder 6"/>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22</a:t>
            </a:fld>
            <a:endParaRPr lang="en-GB" altLang="en-US">
              <a:solidFill>
                <a:srgbClr val="000000"/>
              </a:solidFill>
            </a:endParaRPr>
          </a:p>
        </p:txBody>
      </p:sp>
      <p:sp>
        <p:nvSpPr>
          <p:cNvPr id="10" name="Date Placeholder 9"/>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1" name="Footer Placeholder 10"/>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189258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The Year 2015 in Review</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22 April: Farmer ends his life at New Delhi (Farmers’ meet at </a:t>
            </a:r>
            <a:r>
              <a:rPr lang="en-IN" dirty="0" err="1" smtClean="0"/>
              <a:t>Jantar</a:t>
            </a:r>
            <a:r>
              <a:rPr lang="en-IN" dirty="0" smtClean="0"/>
              <a:t> </a:t>
            </a:r>
            <a:r>
              <a:rPr lang="en-IN" dirty="0" err="1" smtClean="0"/>
              <a:t>Mantar</a:t>
            </a:r>
            <a:r>
              <a:rPr lang="en-IN" dirty="0" smtClean="0"/>
              <a:t>)</a:t>
            </a:r>
          </a:p>
          <a:p>
            <a:r>
              <a:rPr lang="en-IN" dirty="0" smtClean="0"/>
              <a:t>El Nino leads to one of the worst droughts in recent times.</a:t>
            </a:r>
          </a:p>
          <a:p>
            <a:r>
              <a:rPr lang="en-IN" dirty="0" smtClean="0"/>
              <a:t>Farmers’ suicides incidence has increased and also spread - </a:t>
            </a:r>
            <a:r>
              <a:rPr lang="en-IN" dirty="0" err="1" smtClean="0"/>
              <a:t>Marathwada</a:t>
            </a:r>
            <a:r>
              <a:rPr lang="en-IN" dirty="0" smtClean="0"/>
              <a:t>, </a:t>
            </a:r>
            <a:r>
              <a:rPr lang="en-IN" dirty="0" err="1" smtClean="0"/>
              <a:t>Odisha</a:t>
            </a:r>
            <a:r>
              <a:rPr lang="en-IN" dirty="0" smtClean="0"/>
              <a:t>.</a:t>
            </a:r>
          </a:p>
          <a:p>
            <a:r>
              <a:rPr lang="en-IN" dirty="0" smtClean="0"/>
              <a:t>The situation is serious and alarming.</a:t>
            </a:r>
          </a:p>
          <a:p>
            <a:pPr>
              <a:buNone/>
            </a:pPr>
            <a:r>
              <a:rPr lang="en-IN" dirty="0" smtClean="0"/>
              <a:t>   </a:t>
            </a:r>
            <a:endParaRPr lang="en-IN"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5" name="Footer Placeholder 4"/>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
        <p:nvSpPr>
          <p:cNvPr id="6" name="Slide Number Placeholder 5"/>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3</a:t>
            </a:fld>
            <a:endParaRPr lang="en-GB" altLang="en-US">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6"/>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fld id="{7845E778-D099-4C91-A45A-F995B3A03ACB}" type="slidenum">
              <a:rPr lang="en-US" altLang="en-US" sz="1400"/>
              <a:pPr algn="r" eaLnBrk="1" hangingPunct="1">
                <a:spcBef>
                  <a:spcPct val="0"/>
                </a:spcBef>
                <a:buFontTx/>
                <a:buNone/>
              </a:pPr>
              <a:t>4</a:t>
            </a:fld>
            <a:endParaRPr lang="en-US" altLang="en-US" sz="1400"/>
          </a:p>
        </p:txBody>
      </p:sp>
      <p:sp>
        <p:nvSpPr>
          <p:cNvPr id="5123" name="Rectangle 2"/>
          <p:cNvSpPr>
            <a:spLocks noGrp="1" noChangeArrowheads="1"/>
          </p:cNvSpPr>
          <p:nvPr>
            <p:ph type="title" idx="4294967295"/>
          </p:nvPr>
        </p:nvSpPr>
        <p:spPr/>
        <p:txBody>
          <a:bodyPr/>
          <a:lstStyle/>
          <a:p>
            <a:pPr eaLnBrk="1" hangingPunct="1"/>
            <a:r>
              <a:rPr lang="en-US" altLang="en-US" smtClean="0">
                <a:solidFill>
                  <a:srgbClr val="F61504"/>
                </a:solidFill>
              </a:rPr>
              <a:t>Two Dimensions of Crisis</a:t>
            </a:r>
          </a:p>
        </p:txBody>
      </p:sp>
      <p:sp>
        <p:nvSpPr>
          <p:cNvPr id="5124" name="Rectangle 3"/>
          <p:cNvSpPr>
            <a:spLocks noGrp="1" noChangeArrowheads="1"/>
          </p:cNvSpPr>
          <p:nvPr>
            <p:ph type="body" sz="half" idx="4294967295"/>
          </p:nvPr>
        </p:nvSpPr>
        <p:spPr>
          <a:xfrm>
            <a:off x="152400" y="1827213"/>
            <a:ext cx="3962400" cy="4114800"/>
          </a:xfrm>
        </p:spPr>
        <p:txBody>
          <a:bodyPr/>
          <a:lstStyle/>
          <a:p>
            <a:pPr eaLnBrk="1" hangingPunct="1"/>
            <a:r>
              <a:rPr lang="en-US" altLang="en-US" sz="3100" smtClean="0">
                <a:solidFill>
                  <a:srgbClr val="0000FF"/>
                </a:solidFill>
              </a:rPr>
              <a:t>Agrarian (Livelihood) Crisis</a:t>
            </a:r>
          </a:p>
          <a:p>
            <a:pPr eaLnBrk="1" hangingPunct="1">
              <a:buFontTx/>
              <a:buNone/>
            </a:pPr>
            <a:r>
              <a:rPr lang="en-US" altLang="en-US" sz="2700" smtClean="0"/>
              <a:t>Threatening livelihood of Farmers </a:t>
            </a:r>
          </a:p>
          <a:p>
            <a:pPr eaLnBrk="1" hangingPunct="1">
              <a:buFontTx/>
              <a:buNone/>
            </a:pPr>
            <a:r>
              <a:rPr lang="en-US" altLang="en-US" sz="2700" smtClean="0"/>
              <a:t>(particularly, the small and marginal)                    </a:t>
            </a:r>
          </a:p>
          <a:p>
            <a:pPr eaLnBrk="1" hangingPunct="1">
              <a:buFontTx/>
              <a:buNone/>
            </a:pPr>
            <a:r>
              <a:rPr lang="en-US" altLang="en-US" sz="2700" smtClean="0"/>
              <a:t>[Displacement of people]</a:t>
            </a:r>
          </a:p>
          <a:p>
            <a:pPr eaLnBrk="1" hangingPunct="1">
              <a:buFontTx/>
              <a:buNone/>
            </a:pPr>
            <a:r>
              <a:rPr lang="en-US" altLang="en-US" sz="2700" smtClean="0">
                <a:solidFill>
                  <a:srgbClr val="6600CC"/>
                </a:solidFill>
              </a:rPr>
              <a:t>Distribution </a:t>
            </a:r>
          </a:p>
        </p:txBody>
      </p:sp>
      <p:sp>
        <p:nvSpPr>
          <p:cNvPr id="5125" name="Rectangle 4"/>
          <p:cNvSpPr>
            <a:spLocks noGrp="1" noChangeArrowheads="1"/>
          </p:cNvSpPr>
          <p:nvPr>
            <p:ph type="body" sz="half" idx="4294967295"/>
          </p:nvPr>
        </p:nvSpPr>
        <p:spPr>
          <a:xfrm>
            <a:off x="4114800" y="1827213"/>
            <a:ext cx="4876800" cy="4114800"/>
          </a:xfrm>
        </p:spPr>
        <p:txBody>
          <a:bodyPr/>
          <a:lstStyle/>
          <a:p>
            <a:pPr eaLnBrk="1" hangingPunct="1"/>
            <a:r>
              <a:rPr lang="en-US" altLang="en-US" sz="3100" smtClean="0">
                <a:solidFill>
                  <a:srgbClr val="0000FF"/>
                </a:solidFill>
              </a:rPr>
              <a:t>Agricultural (Developmental) Crisis</a:t>
            </a:r>
          </a:p>
          <a:p>
            <a:pPr eaLnBrk="1" hangingPunct="1">
              <a:buFontTx/>
              <a:buNone/>
            </a:pPr>
            <a:r>
              <a:rPr lang="en-US" altLang="en-US" sz="2700" smtClean="0"/>
              <a:t>Lies in the neglect of agriculture </a:t>
            </a:r>
          </a:p>
          <a:p>
            <a:pPr eaLnBrk="1" hangingPunct="1">
              <a:buFontTx/>
              <a:buNone/>
            </a:pPr>
            <a:r>
              <a:rPr lang="en-US" altLang="en-US" sz="2700" smtClean="0"/>
              <a:t>(designing of programmes and allocation of resources)</a:t>
            </a:r>
          </a:p>
          <a:p>
            <a:pPr eaLnBrk="1" hangingPunct="1">
              <a:buFontTx/>
              <a:buNone/>
            </a:pPr>
            <a:r>
              <a:rPr lang="en-US" altLang="en-US" sz="2700" smtClean="0"/>
              <a:t>[Displacement of ideology]</a:t>
            </a:r>
          </a:p>
          <a:p>
            <a:pPr eaLnBrk="1" hangingPunct="1">
              <a:buFontTx/>
              <a:buNone/>
            </a:pPr>
            <a:r>
              <a:rPr lang="en-US" altLang="en-US" sz="2700" smtClean="0">
                <a:solidFill>
                  <a:srgbClr val="6600CC"/>
                </a:solidFill>
              </a:rPr>
              <a:t>Production</a:t>
            </a:r>
          </a:p>
        </p:txBody>
      </p:sp>
      <p:sp>
        <p:nvSpPr>
          <p:cNvPr id="5126" name="Date Placeholder 6"/>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endParaRPr lang="en-US" altLang="en-US" sz="1400"/>
          </a:p>
        </p:txBody>
      </p:sp>
      <p:sp>
        <p:nvSpPr>
          <p:cNvPr id="5127" name="Footer Placeholder 7"/>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en-US" altLang="en-US" sz="1400"/>
          </a:p>
        </p:txBody>
      </p:sp>
      <p:sp>
        <p:nvSpPr>
          <p:cNvPr id="2" name="Slide Number Placeholder 1"/>
          <p:cNvSpPr>
            <a:spLocks noGrp="1"/>
          </p:cNvSpPr>
          <p:nvPr>
            <p:ph type="sldNum" sz="quarter" idx="12"/>
          </p:nvPr>
        </p:nvSpPr>
        <p:spPr/>
        <p:txBody>
          <a:bodyPr/>
          <a:lstStyle/>
          <a:p>
            <a:pPr>
              <a:defRPr/>
            </a:pPr>
            <a:fld id="{AFB0CF1D-3FE4-4D43-AE26-BFCD1399CB40}" type="slidenum">
              <a:rPr lang="en-GB" altLang="en-US" smtClean="0">
                <a:solidFill>
                  <a:srgbClr val="000000"/>
                </a:solidFill>
              </a:rPr>
              <a:pPr>
                <a:defRPr/>
              </a:pPr>
              <a:t>4</a:t>
            </a:fld>
            <a:endParaRPr lang="en-GB" altLang="en-US">
              <a:solidFill>
                <a:srgbClr val="000000"/>
              </a:solidFill>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2" name="Footer Placeholder 11"/>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10402181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fld id="{1C2CAAD2-ADDD-4442-9F0F-7A5A99A5DC96}" type="slidenum">
              <a:rPr lang="en-US" altLang="en-US" sz="1400"/>
              <a:pPr algn="r" eaLnBrk="1" hangingPunct="1">
                <a:spcBef>
                  <a:spcPct val="0"/>
                </a:spcBef>
                <a:buFontTx/>
                <a:buNone/>
              </a:pPr>
              <a:t>5</a:t>
            </a:fld>
            <a:endParaRPr lang="en-US" altLang="en-US" sz="1400"/>
          </a:p>
        </p:txBody>
      </p:sp>
      <p:sp>
        <p:nvSpPr>
          <p:cNvPr id="6147" name="Rectangle 2"/>
          <p:cNvSpPr>
            <a:spLocks noGrp="1" noChangeArrowheads="1"/>
          </p:cNvSpPr>
          <p:nvPr>
            <p:ph type="title" idx="4294967295"/>
          </p:nvPr>
        </p:nvSpPr>
        <p:spPr>
          <a:xfrm>
            <a:off x="457200" y="274638"/>
            <a:ext cx="8229600" cy="601662"/>
          </a:xfrm>
        </p:spPr>
        <p:txBody>
          <a:bodyPr/>
          <a:lstStyle/>
          <a:p>
            <a:pPr eaLnBrk="1" hangingPunct="1"/>
            <a:r>
              <a:rPr lang="en-GB" altLang="en-US" sz="3200" smtClean="0">
                <a:solidFill>
                  <a:srgbClr val="F61504"/>
                </a:solidFill>
              </a:rPr>
              <a:t>Risk and Vulnerability</a:t>
            </a:r>
            <a:endParaRPr lang="en-US" altLang="en-US" sz="3200" smtClean="0">
              <a:solidFill>
                <a:srgbClr val="F61504"/>
              </a:solidFill>
            </a:endParaRPr>
          </a:p>
        </p:txBody>
      </p:sp>
      <p:graphicFrame>
        <p:nvGraphicFramePr>
          <p:cNvPr id="25603" name="Group 3"/>
          <p:cNvGraphicFramePr>
            <a:graphicFrameLocks noGrp="1"/>
          </p:cNvGraphicFramePr>
          <p:nvPr>
            <p:ph idx="4294967295"/>
          </p:nvPr>
        </p:nvGraphicFramePr>
        <p:xfrm>
          <a:off x="395288" y="1158875"/>
          <a:ext cx="8424862" cy="4861500"/>
        </p:xfrm>
        <a:graphic>
          <a:graphicData uri="http://schemas.openxmlformats.org/drawingml/2006/table">
            <a:tbl>
              <a:tblPr/>
              <a:tblGrid>
                <a:gridCol w="1081087"/>
                <a:gridCol w="3167063"/>
                <a:gridCol w="4176712"/>
              </a:tblGrid>
              <a:tr h="441902">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300" b="0" i="0" u="none" strike="noStrike" cap="none" normalizeH="0" baseline="0" dirty="0" smtClean="0">
                          <a:ln>
                            <a:noFill/>
                          </a:ln>
                          <a:solidFill>
                            <a:srgbClr val="0000FF"/>
                          </a:solidFill>
                          <a:effectLst/>
                          <a:latin typeface="Arial" charset="0"/>
                          <a:cs typeface="Arial" charset="0"/>
                        </a:rPr>
                        <a:t>Issues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300" b="0" i="0" u="none" strike="noStrike" cap="none" normalizeH="0" baseline="0" dirty="0" smtClean="0">
                          <a:ln>
                            <a:noFill/>
                          </a:ln>
                          <a:solidFill>
                            <a:srgbClr val="0000FF"/>
                          </a:solidFill>
                          <a:effectLst/>
                          <a:latin typeface="Arial" charset="0"/>
                          <a:cs typeface="Arial" charset="0"/>
                        </a:rPr>
                        <a:t>Demand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300" b="0" i="0" u="none" strike="noStrike" cap="none" normalizeH="0" baseline="0" dirty="0" smtClean="0">
                          <a:ln>
                            <a:noFill/>
                          </a:ln>
                          <a:solidFill>
                            <a:srgbClr val="0000FF"/>
                          </a:solidFill>
                          <a:effectLst/>
                          <a:latin typeface="Arial" charset="0"/>
                          <a:cs typeface="Arial" charset="0"/>
                        </a:rPr>
                        <a:t>Supply</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9995">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dirty="0" smtClean="0">
                          <a:ln>
                            <a:noFill/>
                          </a:ln>
                          <a:solidFill>
                            <a:srgbClr val="C00000"/>
                          </a:solidFill>
                          <a:effectLst/>
                          <a:latin typeface="Arial" charset="0"/>
                          <a:cs typeface="Arial" charset="0"/>
                        </a:rPr>
                        <a:t>Output, Price, Income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Yield risk: weather, power, pests, spurious inputs; Not profitable; Poor returns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Increased price volatility; subsidies in US/EU; low tariff; MSP not always functional; Futures-virtual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9995">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dirty="0" smtClean="0">
                          <a:ln>
                            <a:noFill/>
                          </a:ln>
                          <a:solidFill>
                            <a:srgbClr val="C00000"/>
                          </a:solidFill>
                          <a:effectLst/>
                          <a:latin typeface="Arial" charset="0"/>
                          <a:cs typeface="Arial" charset="0"/>
                        </a:rPr>
                        <a:t>Input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Supplier-induce-demand; Deskilling; Increasing costs – tragedy of commons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Poor link - research and extension; unregulated private suppliers; Inadequate pub investment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9039">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dirty="0" smtClean="0">
                          <a:ln>
                            <a:noFill/>
                          </a:ln>
                          <a:solidFill>
                            <a:srgbClr val="C00000"/>
                          </a:solidFill>
                          <a:effectLst/>
                          <a:latin typeface="Arial" charset="0"/>
                          <a:cs typeface="Arial" charset="0"/>
                        </a:rPr>
                        <a:t>Credit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Formal – not timely; repayment difficult yield/price shocks; System draws farmers into credit; Consumerism</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Decline in branches; decline in agricultural/net bank credit (direct); Increasing reliance on informal sources at higher interest burden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9995">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dirty="0" smtClean="0">
                          <a:ln>
                            <a:noFill/>
                          </a:ln>
                          <a:solidFill>
                            <a:srgbClr val="C00000"/>
                          </a:solidFill>
                          <a:effectLst/>
                          <a:latin typeface="Arial" charset="0"/>
                          <a:cs typeface="Arial" charset="0"/>
                        </a:rPr>
                        <a:t>Other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Dominance of lender/input dealer; higher family size; lack of social support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900" b="0" i="0" u="none" strike="noStrike" cap="none" normalizeH="0" baseline="0" smtClean="0">
                          <a:ln>
                            <a:noFill/>
                          </a:ln>
                          <a:solidFill>
                            <a:schemeClr val="tx1"/>
                          </a:solidFill>
                          <a:effectLst/>
                          <a:latin typeface="Arial" charset="0"/>
                          <a:cs typeface="Arial" charset="0"/>
                        </a:rPr>
                        <a:t>Interlinked markets; Non-farm option is limited; Pub health response (farmers); Pesticide avalability</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74" name="Date Placeholder 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endParaRPr lang="en-US" altLang="en-US" sz="1400"/>
          </a:p>
        </p:txBody>
      </p:sp>
      <p:sp>
        <p:nvSpPr>
          <p:cNvPr id="6175" name="Footer Placeholder 6"/>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en-US" altLang="en-US" sz="1400"/>
          </a:p>
        </p:txBody>
      </p:sp>
      <p:sp>
        <p:nvSpPr>
          <p:cNvPr id="2" name="Slide Number Placeholder 1"/>
          <p:cNvSpPr>
            <a:spLocks noGrp="1"/>
          </p:cNvSpPr>
          <p:nvPr>
            <p:ph type="sldNum" sz="quarter" idx="12"/>
          </p:nvPr>
        </p:nvSpPr>
        <p:spPr/>
        <p:txBody>
          <a:bodyPr/>
          <a:lstStyle/>
          <a:p>
            <a:pPr>
              <a:defRPr/>
            </a:pPr>
            <a:fld id="{AFB0CF1D-3FE4-4D43-AE26-BFCD1399CB40}" type="slidenum">
              <a:rPr lang="en-GB" altLang="en-US" smtClean="0">
                <a:solidFill>
                  <a:srgbClr val="000000"/>
                </a:solidFill>
              </a:rPr>
              <a:pPr>
                <a:defRPr/>
              </a:pPr>
              <a:t>5</a:t>
            </a:fld>
            <a:endParaRPr lang="en-GB" altLang="en-US">
              <a:solidFill>
                <a:srgbClr val="000000"/>
              </a:solidFill>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1" name="Footer Placeholder 10"/>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46307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dirty="0" smtClean="0">
                <a:solidFill>
                  <a:srgbClr val="FF0000"/>
                </a:solidFill>
              </a:rPr>
              <a:t> Suicides data</a:t>
            </a:r>
            <a:endParaRPr lang="en-US" altLang="en-US" dirty="0" smtClean="0">
              <a:solidFill>
                <a:srgbClr val="FF0000"/>
              </a:solidFill>
            </a:endParaRPr>
          </a:p>
        </p:txBody>
      </p:sp>
      <p:sp>
        <p:nvSpPr>
          <p:cNvPr id="10243" name="Rectangle 3"/>
          <p:cNvSpPr>
            <a:spLocks noGrp="1" noChangeArrowheads="1"/>
          </p:cNvSpPr>
          <p:nvPr>
            <p:ph type="body" idx="1"/>
          </p:nvPr>
        </p:nvSpPr>
        <p:spPr>
          <a:xfrm>
            <a:off x="684213" y="1628775"/>
            <a:ext cx="7926387" cy="4467225"/>
          </a:xfrm>
        </p:spPr>
        <p:txBody>
          <a:bodyPr/>
          <a:lstStyle/>
          <a:p>
            <a:pPr eaLnBrk="1" hangingPunct="1"/>
            <a:r>
              <a:rPr lang="en-IN" altLang="en-US" dirty="0" smtClean="0"/>
              <a:t>Incidence of Suicides</a:t>
            </a:r>
          </a:p>
          <a:p>
            <a:pPr lvl="1" eaLnBrk="1" hangingPunct="1"/>
            <a:r>
              <a:rPr lang="en-IN" altLang="en-US" dirty="0" smtClean="0"/>
              <a:t>NCRB </a:t>
            </a:r>
            <a:r>
              <a:rPr lang="en-IN" altLang="en-US" dirty="0" smtClean="0"/>
              <a:t>(profession-wise classification)</a:t>
            </a:r>
            <a:endParaRPr lang="en-IN" altLang="en-US" dirty="0" smtClean="0"/>
          </a:p>
          <a:p>
            <a:pPr eaLnBrk="1" hangingPunct="1"/>
            <a:r>
              <a:rPr lang="en-IN" altLang="en-US" dirty="0" smtClean="0"/>
              <a:t>Suicide rates: need to normalise with appropriate population 	</a:t>
            </a:r>
          </a:p>
          <a:p>
            <a:pPr lvl="1" eaLnBrk="1" hangingPunct="1"/>
            <a:r>
              <a:rPr lang="en-IN" altLang="en-US" dirty="0" smtClean="0"/>
              <a:t>adjusted for </a:t>
            </a:r>
            <a:r>
              <a:rPr lang="en-IN" altLang="en-US" dirty="0" smtClean="0"/>
              <a:t>age (exclude 0-4 years)</a:t>
            </a:r>
            <a:endParaRPr lang="en-IN" altLang="en-US" dirty="0" smtClean="0"/>
          </a:p>
          <a:p>
            <a:pPr lvl="1" eaLnBrk="1" hangingPunct="1"/>
            <a:r>
              <a:rPr lang="en-IN" altLang="en-US" dirty="0" smtClean="0"/>
              <a:t>sub-group consistent</a:t>
            </a:r>
          </a:p>
          <a:p>
            <a:pPr lvl="1" eaLnBrk="1" hangingPunct="1"/>
            <a:r>
              <a:rPr lang="en-IN" altLang="en-US" dirty="0" smtClean="0"/>
              <a:t>farmers and </a:t>
            </a:r>
            <a:r>
              <a:rPr lang="en-IN" altLang="en-US" dirty="0" smtClean="0"/>
              <a:t>non-farmers </a:t>
            </a:r>
            <a:r>
              <a:rPr lang="en-IN" altLang="en-US" dirty="0" smtClean="0"/>
              <a:t> </a:t>
            </a:r>
            <a:endParaRPr lang="en-IN" altLang="en-US" dirty="0" smtClean="0"/>
          </a:p>
          <a:p>
            <a:pPr lvl="1" eaLnBrk="1" hangingPunct="1">
              <a:buFontTx/>
              <a:buNone/>
            </a:pPr>
            <a:endParaRPr lang="en-IN" altLang="en-US" dirty="0" smtClean="0"/>
          </a:p>
        </p:txBody>
      </p:sp>
      <p:sp>
        <p:nvSpPr>
          <p:cNvPr id="2" name="Slide Number Placeholder 1"/>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6</a:t>
            </a:fld>
            <a:endParaRPr lang="en-GB" altLang="en-US">
              <a:solidFill>
                <a:srgbClr val="000000"/>
              </a:solidFill>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8" name="Footer Placeholder 7"/>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4274735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Suicide rates: how to normalise</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Farmer population or farm population (the latter includes agricultural labourers)</a:t>
            </a:r>
          </a:p>
          <a:p>
            <a:pPr lvl="1"/>
            <a:r>
              <a:rPr lang="en-IN" dirty="0" smtClean="0">
                <a:solidFill>
                  <a:srgbClr val="0000CC"/>
                </a:solidFill>
              </a:rPr>
              <a:t>Contextualising from Australia/Europe/North America 		  </a:t>
            </a:r>
            <a:r>
              <a:rPr lang="en-IN" sz="2000" dirty="0" smtClean="0">
                <a:solidFill>
                  <a:srgbClr val="7030A0"/>
                </a:solidFill>
              </a:rPr>
              <a:t>- Peter Mayer (2010) </a:t>
            </a:r>
            <a:r>
              <a:rPr lang="en-IN" sz="2000" dirty="0" err="1" smtClean="0">
                <a:solidFill>
                  <a:srgbClr val="7030A0"/>
                </a:solidFill>
              </a:rPr>
              <a:t>Establet</a:t>
            </a:r>
            <a:r>
              <a:rPr lang="en-IN" sz="2000" dirty="0" smtClean="0">
                <a:solidFill>
                  <a:srgbClr val="7030A0"/>
                </a:solidFill>
              </a:rPr>
              <a:t> (2012)</a:t>
            </a:r>
          </a:p>
          <a:p>
            <a:r>
              <a:rPr lang="en-IN" dirty="0" smtClean="0"/>
              <a:t>Farmer population or operational holdings</a:t>
            </a:r>
          </a:p>
          <a:p>
            <a:pPr lvl="1"/>
            <a:r>
              <a:rPr lang="en-IN" dirty="0" smtClean="0">
                <a:solidFill>
                  <a:srgbClr val="0000CC"/>
                </a:solidFill>
              </a:rPr>
              <a:t>Ignoring land partitioning 	        </a:t>
            </a:r>
            <a:r>
              <a:rPr lang="en-IN" sz="2000" dirty="0" smtClean="0">
                <a:solidFill>
                  <a:srgbClr val="7030A0"/>
                </a:solidFill>
              </a:rPr>
              <a:t>- (</a:t>
            </a:r>
            <a:r>
              <a:rPr lang="en-IN" sz="2000" dirty="0" err="1" smtClean="0">
                <a:solidFill>
                  <a:srgbClr val="7030A0"/>
                </a:solidFill>
              </a:rPr>
              <a:t>Plewis</a:t>
            </a:r>
            <a:r>
              <a:rPr lang="en-IN" sz="2000" dirty="0" smtClean="0">
                <a:solidFill>
                  <a:srgbClr val="7030A0"/>
                </a:solidFill>
              </a:rPr>
              <a:t> 2014)</a:t>
            </a:r>
          </a:p>
          <a:p>
            <a:r>
              <a:rPr lang="en-IN" dirty="0" smtClean="0"/>
              <a:t>Non-farmer population (use  workers only)</a:t>
            </a:r>
          </a:p>
          <a:p>
            <a:pPr lvl="1"/>
            <a:r>
              <a:rPr lang="en-IN" dirty="0" smtClean="0">
                <a:solidFill>
                  <a:srgbClr val="0000CC"/>
                </a:solidFill>
              </a:rPr>
              <a:t>Inappropriate classifications</a:t>
            </a:r>
          </a:p>
          <a:p>
            <a:endParaRPr lang="en-IN" dirty="0"/>
          </a:p>
        </p:txBody>
      </p:sp>
      <p:sp>
        <p:nvSpPr>
          <p:cNvPr id="8" name="Slide Number Placeholder 7"/>
          <p:cNvSpPr>
            <a:spLocks noGrp="1"/>
          </p:cNvSpPr>
          <p:nvPr>
            <p:ph type="sldNum" sz="quarter" idx="12"/>
          </p:nvPr>
        </p:nvSpPr>
        <p:spPr/>
        <p:txBody>
          <a:bodyPr/>
          <a:lstStyle/>
          <a:p>
            <a:pPr>
              <a:defRPr/>
            </a:pPr>
            <a:fld id="{4AEC6B9C-B4D3-429E-AED8-29F6BFC96C71}" type="slidenum">
              <a:rPr lang="en-GB" altLang="en-US" smtClean="0">
                <a:solidFill>
                  <a:srgbClr val="000000"/>
                </a:solidFill>
              </a:rPr>
              <a:pPr>
                <a:defRPr/>
              </a:pPr>
              <a:t>7</a:t>
            </a:fld>
            <a:endParaRPr lang="en-GB" altLang="en-US">
              <a:solidFill>
                <a:srgbClr val="000000"/>
              </a:solidFill>
            </a:endParaRPr>
          </a:p>
        </p:txBody>
      </p:sp>
      <p:sp>
        <p:nvSpPr>
          <p:cNvPr id="10" name="Date Placeholder 9"/>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9" name="Footer Placeholder 8"/>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031686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fld id="{E0E0CD94-8CFC-44CB-BF41-BF3B3C8AAC4A}" type="slidenum">
              <a:rPr lang="en-US" altLang="en-US" sz="1400"/>
              <a:pPr algn="r" eaLnBrk="1" hangingPunct="1">
                <a:spcBef>
                  <a:spcPct val="0"/>
                </a:spcBef>
                <a:buFontTx/>
                <a:buNone/>
              </a:pPr>
              <a:t>8</a:t>
            </a:fld>
            <a:endParaRPr lang="en-US" altLang="en-US" sz="1400"/>
          </a:p>
        </p:txBody>
      </p:sp>
      <p:sp>
        <p:nvSpPr>
          <p:cNvPr id="11267" name="Date Placeholder 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endParaRPr lang="en-US" altLang="en-US" sz="1400"/>
          </a:p>
        </p:txBody>
      </p:sp>
      <p:sp>
        <p:nvSpPr>
          <p:cNvPr id="11268" name="Footer Placeholder 6"/>
          <p:cNvSpPr txBox="1">
            <a:spLocks noGrp="1"/>
          </p:cNvSpPr>
          <p:nvPr/>
        </p:nvSpPr>
        <p:spPr bwMode="auto">
          <a:xfrm>
            <a:off x="3124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en-US" altLang="en-US" sz="1400"/>
          </a:p>
        </p:txBody>
      </p:sp>
      <p:sp>
        <p:nvSpPr>
          <p:cNvPr id="12" name="Rectangle 2"/>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r>
              <a:rPr lang="en-US" altLang="en-US" sz="2800" kern="0" dirty="0" smtClean="0">
                <a:solidFill>
                  <a:srgbClr val="FF0000"/>
                </a:solidFill>
                <a:ea typeface="SimSun" pitchFamily="2" charset="-122"/>
              </a:rPr>
              <a:t>Difference in suicide rates (farmers over non-farmers), females and males, India, 1995-2012</a:t>
            </a:r>
          </a:p>
        </p:txBody>
      </p:sp>
      <p:graphicFrame>
        <p:nvGraphicFramePr>
          <p:cNvPr id="13" name="Chart 12"/>
          <p:cNvGraphicFramePr>
            <a:graphicFrameLocks/>
          </p:cNvGraphicFramePr>
          <p:nvPr/>
        </p:nvGraphicFramePr>
        <p:xfrm>
          <a:off x="683568" y="1484784"/>
          <a:ext cx="7776864"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pPr>
              <a:defRPr/>
            </a:pPr>
            <a:fld id="{AFB0CF1D-3FE4-4D43-AE26-BFCD1399CB40}" type="slidenum">
              <a:rPr lang="en-GB" altLang="en-US" smtClean="0">
                <a:solidFill>
                  <a:srgbClr val="000000"/>
                </a:solidFill>
              </a:rPr>
              <a:pPr>
                <a:defRPr/>
              </a:pPr>
              <a:t>8</a:t>
            </a:fld>
            <a:endParaRPr lang="en-GB" altLang="en-US">
              <a:solidFill>
                <a:srgbClr val="000000"/>
              </a:solidFill>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1" name="Footer Placeholder 10"/>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3290467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Number Placeholder 5"/>
          <p:cNvSpPr>
            <a:spLocks noGrp="1"/>
          </p:cNvSpPr>
          <p:nvPr>
            <p:ph type="sldNum" sz="quarter" idx="12"/>
          </p:nvPr>
        </p:nvSpPr>
        <p:spPr>
          <a:noFill/>
        </p:spPr>
        <p:txBody>
          <a:bodyPr/>
          <a:lstStyle/>
          <a:p>
            <a:fld id="{339AF728-CF4C-44D1-AF35-1425F934CB3A}" type="slidenum">
              <a:rPr lang="en-GB" smtClean="0"/>
              <a:pPr/>
              <a:t>9</a:t>
            </a:fld>
            <a:endParaRPr lang="en-GB" smtClean="0"/>
          </a:p>
        </p:txBody>
      </p:sp>
      <p:sp>
        <p:nvSpPr>
          <p:cNvPr id="84994" name="Rectangle 2"/>
          <p:cNvSpPr>
            <a:spLocks noGrp="1" noChangeArrowheads="1"/>
          </p:cNvSpPr>
          <p:nvPr>
            <p:ph type="title"/>
          </p:nvPr>
        </p:nvSpPr>
        <p:spPr/>
        <p:txBody>
          <a:bodyPr/>
          <a:lstStyle/>
          <a:p>
            <a:pPr eaLnBrk="1" hangingPunct="1"/>
            <a:r>
              <a:rPr lang="en-GB" sz="3600" dirty="0" smtClean="0">
                <a:solidFill>
                  <a:srgbClr val="FF0000"/>
                </a:solidFill>
                <a:ea typeface="SimSun" pitchFamily="2" charset="-122"/>
              </a:rPr>
              <a:t>Suicide rates: AP </a:t>
            </a:r>
            <a:r>
              <a:rPr lang="en-GB" sz="3600" dirty="0" smtClean="0">
                <a:solidFill>
                  <a:srgbClr val="FF0000"/>
                </a:solidFill>
                <a:ea typeface="SimSun" pitchFamily="2" charset="-122"/>
              </a:rPr>
              <a:t>&amp; Maharashtra</a:t>
            </a:r>
          </a:p>
        </p:txBody>
      </p:sp>
      <p:sp>
        <p:nvSpPr>
          <p:cNvPr id="10" name="Text Placeholder 5"/>
          <p:cNvSpPr txBox="1">
            <a:spLocks/>
          </p:cNvSpPr>
          <p:nvPr/>
        </p:nvSpPr>
        <p:spPr bwMode="auto">
          <a:xfrm>
            <a:off x="4572000" y="1535113"/>
            <a:ext cx="4040188" cy="639762"/>
          </a:xfrm>
          <a:prstGeom prst="rect">
            <a:avLst/>
          </a:prstGeom>
          <a:noFill/>
          <a:ln w="9525">
            <a:noFill/>
            <a:miter lim="800000"/>
            <a:headEnd/>
            <a:tailEnd/>
          </a:ln>
          <a:effectLst/>
        </p:spPr>
        <p:txBody>
          <a:bodyPr/>
          <a:lstStyle/>
          <a:p>
            <a:pPr marL="342900" indent="-342900" algn="ctr">
              <a:spcBef>
                <a:spcPct val="20000"/>
              </a:spcBef>
              <a:defRPr/>
            </a:pPr>
            <a:r>
              <a:rPr lang="en-IN" sz="2400" kern="0" dirty="0">
                <a:solidFill>
                  <a:srgbClr val="0000FF"/>
                </a:solidFill>
                <a:latin typeface="+mn-lt"/>
                <a:cs typeface="+mn-cs"/>
              </a:rPr>
              <a:t>Maharashtra 1995-2012</a:t>
            </a:r>
          </a:p>
        </p:txBody>
      </p:sp>
      <p:sp>
        <p:nvSpPr>
          <p:cNvPr id="11" name="Text Placeholder 7"/>
          <p:cNvSpPr txBox="1">
            <a:spLocks/>
          </p:cNvSpPr>
          <p:nvPr/>
        </p:nvSpPr>
        <p:spPr>
          <a:xfrm>
            <a:off x="250825" y="1535113"/>
            <a:ext cx="4041775" cy="639762"/>
          </a:xfrm>
          <a:prstGeom prst="rect">
            <a:avLst/>
          </a:prstGeom>
        </p:spPr>
        <p:txBody>
          <a:bodyPr/>
          <a:lstStyle/>
          <a:p>
            <a:pPr marL="342900" indent="-342900" algn="ctr">
              <a:spcBef>
                <a:spcPct val="20000"/>
              </a:spcBef>
              <a:defRPr/>
            </a:pPr>
            <a:r>
              <a:rPr lang="en-IN" sz="2400" kern="0" dirty="0">
                <a:solidFill>
                  <a:srgbClr val="0000FF"/>
                </a:solidFill>
                <a:latin typeface="+mn-lt"/>
                <a:cs typeface="+mn-cs"/>
              </a:rPr>
              <a:t>Andhra Pradesh 1995-2012</a:t>
            </a:r>
          </a:p>
        </p:txBody>
      </p:sp>
      <p:graphicFrame>
        <p:nvGraphicFramePr>
          <p:cNvPr id="12" name="Content Placeholder 13"/>
          <p:cNvGraphicFramePr>
            <a:graphicFrameLocks/>
          </p:cNvGraphicFramePr>
          <p:nvPr/>
        </p:nvGraphicFramePr>
        <p:xfrm>
          <a:off x="251520" y="2174875"/>
          <a:ext cx="4041775"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5"/>
          <p:cNvGraphicFramePr>
            <a:graphicFrameLocks/>
          </p:cNvGraphicFramePr>
          <p:nvPr/>
        </p:nvGraphicFramePr>
        <p:xfrm>
          <a:off x="45720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2" name="Date Placeholder 1"/>
          <p:cNvSpPr>
            <a:spLocks noGrp="1"/>
          </p:cNvSpPr>
          <p:nvPr>
            <p:ph type="dt" sz="half" idx="10"/>
          </p:nvPr>
        </p:nvSpPr>
        <p:spPr/>
        <p:txBody>
          <a:bodyPr/>
          <a:lstStyle/>
          <a:p>
            <a:pPr>
              <a:defRPr/>
            </a:pPr>
            <a:r>
              <a:rPr lang="en-US" altLang="en-US" smtClean="0">
                <a:solidFill>
                  <a:srgbClr val="000000"/>
                </a:solidFill>
              </a:rPr>
              <a:t>4 Jan 2016</a:t>
            </a:r>
            <a:endParaRPr lang="en-GB" altLang="en-US">
              <a:solidFill>
                <a:srgbClr val="000000"/>
              </a:solidFill>
            </a:endParaRPr>
          </a:p>
        </p:txBody>
      </p:sp>
      <p:sp>
        <p:nvSpPr>
          <p:cNvPr id="15" name="Footer Placeholder 14"/>
          <p:cNvSpPr>
            <a:spLocks noGrp="1"/>
          </p:cNvSpPr>
          <p:nvPr>
            <p:ph type="ftr" sz="quarter" idx="11"/>
          </p:nvPr>
        </p:nvSpPr>
        <p:spPr/>
        <p:txBody>
          <a:bodyPr/>
          <a:lstStyle/>
          <a:p>
            <a:pPr>
              <a:defRPr/>
            </a:pPr>
            <a:r>
              <a:rPr lang="en-GB" altLang="en-US" smtClean="0">
                <a:solidFill>
                  <a:srgbClr val="000000"/>
                </a:solidFill>
              </a:rPr>
              <a:t>AIEFS Session, ASSA 2016</a:t>
            </a:r>
            <a:endParaRPr lang="en-GB" altLang="en-US">
              <a:solidFill>
                <a:srgbClr val="000000"/>
              </a:solidFill>
            </a:endParaRPr>
          </a:p>
        </p:txBody>
      </p:sp>
    </p:spTree>
    <p:extLst>
      <p:ext uri="{BB962C8B-B14F-4D97-AF65-F5344CB8AC3E}">
        <p14:creationId xmlns:p14="http://schemas.microsoft.com/office/powerpoint/2010/main" xmlns="" val="2637695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3241</TotalTime>
  <Words>1450</Words>
  <Application>Microsoft Office PowerPoint</Application>
  <PresentationFormat>On-screen Show (4:3)</PresentationFormat>
  <Paragraphs>331</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Farmers’ Suicides in India, 1995-2012: Measurement and Interpretation</vt:lpstr>
      <vt:lpstr>Presentation Format</vt:lpstr>
      <vt:lpstr>The Year 2015 in Review</vt:lpstr>
      <vt:lpstr>Two Dimensions of Crisis</vt:lpstr>
      <vt:lpstr>Risk and Vulnerability</vt:lpstr>
      <vt:lpstr> Suicides data</vt:lpstr>
      <vt:lpstr>Suicide rates: how to normalise</vt:lpstr>
      <vt:lpstr>Slide 8</vt:lpstr>
      <vt:lpstr>Suicide rates: AP &amp; Maharashtra</vt:lpstr>
      <vt:lpstr>Suicide rates: Chhattisgarh &amp; Karnataka</vt:lpstr>
      <vt:lpstr>Suicides data: grey areas</vt:lpstr>
      <vt:lpstr>Some additional concerns</vt:lpstr>
      <vt:lpstr>10+ Years of Bt Cotton in India</vt:lpstr>
      <vt:lpstr>Bt cotton &amp; suicides: an assessment</vt:lpstr>
      <vt:lpstr>Neurobiological vs Socio-economic</vt:lpstr>
      <vt:lpstr>Socio-economic concerns</vt:lpstr>
      <vt:lpstr>Risk mitigation through the prism of choice of techniques</vt:lpstr>
      <vt:lpstr>Risk mitigation under different scenarios</vt:lpstr>
      <vt:lpstr>Rainfed agriculture: inclusive, sustainable and food secure</vt:lpstr>
      <vt:lpstr>The farmers' strain</vt:lpstr>
      <vt:lpstr>To Sum Up</vt:lpstr>
      <vt:lpstr>Comments and Questions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Farmers’ Suicides in India  (with a focus on some Gender concerns)</dc:title>
  <dc:creator>SRIJIT</dc:creator>
  <cp:lastModifiedBy>srijit</cp:lastModifiedBy>
  <cp:revision>38</cp:revision>
  <dcterms:created xsi:type="dcterms:W3CDTF">2014-10-06T06:45:52Z</dcterms:created>
  <dcterms:modified xsi:type="dcterms:W3CDTF">2015-12-31T01:49:57Z</dcterms:modified>
</cp:coreProperties>
</file>