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74" r:id="rId2"/>
    <p:sldMasterId id="2147483864" r:id="rId3"/>
    <p:sldMasterId id="2147483948" r:id="rId4"/>
  </p:sldMasterIdLst>
  <p:notesMasterIdLst>
    <p:notesMasterId r:id="rId22"/>
  </p:notesMasterIdLst>
  <p:handoutMasterIdLst>
    <p:handoutMasterId r:id="rId23"/>
  </p:handoutMasterIdLst>
  <p:sldIdLst>
    <p:sldId id="295" r:id="rId5"/>
    <p:sldId id="297" r:id="rId6"/>
    <p:sldId id="311" r:id="rId7"/>
    <p:sldId id="312" r:id="rId8"/>
    <p:sldId id="308" r:id="rId9"/>
    <p:sldId id="299" r:id="rId10"/>
    <p:sldId id="260" r:id="rId11"/>
    <p:sldId id="322" r:id="rId12"/>
    <p:sldId id="321" r:id="rId13"/>
    <p:sldId id="265" r:id="rId14"/>
    <p:sldId id="327" r:id="rId15"/>
    <p:sldId id="315" r:id="rId16"/>
    <p:sldId id="267" r:id="rId17"/>
    <p:sldId id="268" r:id="rId18"/>
    <p:sldId id="290" r:id="rId19"/>
    <p:sldId id="326" r:id="rId20"/>
    <p:sldId id="31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901AE39-A9A4-4942-99AB-04950488DA2C}">
          <p14:sldIdLst>
            <p14:sldId id="295"/>
            <p14:sldId id="297"/>
            <p14:sldId id="311"/>
            <p14:sldId id="312"/>
            <p14:sldId id="308"/>
            <p14:sldId id="299"/>
            <p14:sldId id="260"/>
            <p14:sldId id="322"/>
            <p14:sldId id="321"/>
            <p14:sldId id="265"/>
            <p14:sldId id="327"/>
            <p14:sldId id="315"/>
            <p14:sldId id="267"/>
            <p14:sldId id="268"/>
            <p14:sldId id="290"/>
            <p14:sldId id="326"/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B4D2A-2244-491D-A692-ED26C60BBCF3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7953B-1A7B-4C6F-AACD-A9233A09D7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14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8B4A4-CBC6-4CCC-9ACD-5711AAA604FB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E18FD-4420-453D-9A97-6B2C0193B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DDB8-A130-4990-ADB9-A8E9F505B53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60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DDB8-A130-4990-ADB9-A8E9F505B53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94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DDB8-A130-4990-ADB9-A8E9F505B53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43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DDB8-A130-4990-ADB9-A8E9F505B5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24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DDB8-A130-4990-ADB9-A8E9F505B5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94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DDB8-A130-4990-ADB9-A8E9F505B5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94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E18FD-4420-453D-9A97-6B2C0193B2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1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7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41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770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00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88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151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66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45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3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599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76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56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22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28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027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6045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729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72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060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455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539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1892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769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127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466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501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4831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510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663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79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0494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4224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536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4941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2509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71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42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5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50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1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24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30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7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8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F2C1786-41CC-4B76-A52F-FF7B63DC9078}" type="datetimeFigureOut">
              <a:rPr lang="en-US" smtClean="0"/>
              <a:t>12/31/2015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DFEB0D4-A1EC-4E68-822F-AFC4B3F4B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63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1"/>
            <a:ext cx="8763000" cy="205739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Job Search </a:t>
            </a:r>
            <a:r>
              <a:rPr lang="en-US" sz="3600" b="1" dirty="0" smtClean="0"/>
              <a:t>Behavior among </a:t>
            </a:r>
            <a:r>
              <a:rPr lang="en-US" sz="3600" b="1" dirty="0"/>
              <a:t>the Employed and </a:t>
            </a:r>
            <a:r>
              <a:rPr lang="en-US" sz="3600" b="1" dirty="0" smtClean="0"/>
              <a:t>Non-Employed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95600"/>
            <a:ext cx="8077200" cy="2743200"/>
          </a:xfrm>
        </p:spPr>
        <p:txBody>
          <a:bodyPr>
            <a:normAutofit/>
          </a:bodyPr>
          <a:lstStyle/>
          <a:p>
            <a:pPr algn="ctr"/>
            <a:r>
              <a:rPr lang="en-US" sz="2200" dirty="0" smtClean="0"/>
              <a:t>January 2016</a:t>
            </a:r>
          </a:p>
          <a:p>
            <a:endParaRPr lang="en-US" sz="2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/>
              <a:t>R</a:t>
            </a:r>
            <a:r>
              <a:rPr lang="en-US" sz="2200" b="1" dirty="0"/>
              <a:t>. Jason Faberman</a:t>
            </a:r>
            <a:r>
              <a:rPr lang="en-US" sz="2200" dirty="0"/>
              <a:t>, Federal Reserve Bank of Chicago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/>
              <a:t>Andreas </a:t>
            </a:r>
            <a:r>
              <a:rPr lang="en-US" sz="2200" b="1" dirty="0" smtClean="0"/>
              <a:t>I. Mueller</a:t>
            </a:r>
            <a:r>
              <a:rPr lang="en-US" sz="2200" dirty="0"/>
              <a:t>, Columbia </a:t>
            </a:r>
            <a:r>
              <a:rPr lang="en-US" sz="2200" dirty="0" smtClean="0"/>
              <a:t>University, NBER, and IZA</a:t>
            </a:r>
            <a:endParaRPr lang="en-US" sz="2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/>
              <a:t>Ayşegül Şahin</a:t>
            </a:r>
            <a:r>
              <a:rPr lang="en-US" sz="2200" dirty="0"/>
              <a:t>, Federal Reserve Bank of New York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/>
              <a:t>Giorgio Topa</a:t>
            </a:r>
            <a:r>
              <a:rPr lang="en-US" sz="2200" dirty="0"/>
              <a:t>, Federal Reserve Bank of New </a:t>
            </a:r>
            <a:r>
              <a:rPr lang="en-US" sz="2200" dirty="0" smtClean="0"/>
              <a:t>York and IZA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22968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The views expressed here are our own and do not necessarily reflect the Federal Reserve Banks of Chicago or </a:t>
            </a:r>
            <a:r>
              <a:rPr lang="en-US" sz="1600" i="1" dirty="0" smtClean="0"/>
              <a:t>New York, </a:t>
            </a:r>
            <a:r>
              <a:rPr lang="en-US" sz="1600" i="1" dirty="0"/>
              <a:t>or the Federal Reserve System.</a:t>
            </a:r>
          </a:p>
        </p:txBody>
      </p:sp>
    </p:spTree>
    <p:extLst>
      <p:ext uri="{BB962C8B-B14F-4D97-AF65-F5344CB8AC3E}">
        <p14:creationId xmlns:p14="http://schemas.microsoft.com/office/powerpoint/2010/main" val="355169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382000" cy="762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Distribution of Search Effort &amp; Outcomes</a:t>
            </a:r>
            <a:endParaRPr lang="en-US" sz="3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448998"/>
              </p:ext>
            </p:extLst>
          </p:nvPr>
        </p:nvGraphicFramePr>
        <p:xfrm>
          <a:off x="76200" y="990600"/>
          <a:ext cx="8229600" cy="4038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/>
                <a:gridCol w="1143000"/>
                <a:gridCol w="1143000"/>
                <a:gridCol w="1295400"/>
                <a:gridCol w="1371600"/>
                <a:gridCol w="1066800"/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Wants New Job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Wants Addl. Job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Not Looking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Unemployed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OLF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of Population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46.9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4.5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31.3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 over Last Four Weeks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of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Applications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33.0</a:t>
                      </a:r>
                      <a:endParaRPr lang="en-US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17.2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9.9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32.2</a:t>
                      </a:r>
                      <a:endParaRPr lang="en-US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7.7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of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Contacts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Received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41.6</a:t>
                      </a:r>
                      <a:endParaRPr lang="en-US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28.6</a:t>
                      </a:r>
                      <a:endParaRPr lang="en-US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12.3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7.2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of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Unsolicited   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Contacts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29.0</a:t>
                      </a:r>
                      <a:endParaRPr lang="en-US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10.4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43.7</a:t>
                      </a:r>
                      <a:endParaRPr lang="en-US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8.7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8.2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Pct. of referrals </a:t>
                      </a:r>
                      <a:endParaRPr lang="en-US" sz="1600" kern="1200" dirty="0" smtClean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(</a:t>
                      </a: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2014 only)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21.4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42.8</a:t>
                      </a:r>
                      <a:endParaRPr lang="en-US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11.8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12.7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of Offers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Received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18.0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18.8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28.2</a:t>
                      </a:r>
                      <a:endParaRPr lang="en-US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11.5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23.5</a:t>
                      </a:r>
                      <a:endParaRPr lang="en-US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" y="52578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Employed who are not looking receive high share of contacts, referrals, offers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5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677954"/>
          </a:xfrm>
        </p:spPr>
        <p:txBody>
          <a:bodyPr>
            <a:normAutofit/>
          </a:bodyPr>
          <a:lstStyle/>
          <a:p>
            <a:r>
              <a:rPr lang="en-US" dirty="0" smtClean="0"/>
              <a:t>Characteristics of Job Offers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588350"/>
              </p:ext>
            </p:extLst>
          </p:nvPr>
        </p:nvGraphicFramePr>
        <p:xfrm>
          <a:off x="142103" y="677954"/>
          <a:ext cx="8001000" cy="5236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7000"/>
                <a:gridCol w="1679222"/>
                <a:gridCol w="1876778"/>
                <a:gridCol w="1778000"/>
              </a:tblGrid>
              <a:tr h="268016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u="none" strike="noStrike" dirty="0" smtClean="0">
                          <a:effectLst/>
                          <a:latin typeface="+mn-lt"/>
                        </a:rPr>
                        <a:t>LFS at Time of Offer</a:t>
                      </a:r>
                      <a:endParaRPr lang="en-US" sz="1600" b="1" i="1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8820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Full-Time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Part-Time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Non-Employed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Characteristics of Best</a:t>
                      </a:r>
                      <a:r>
                        <a:rPr lang="en-US" sz="16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Offer 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Mean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wage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of job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offer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$ 27.56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(2.02)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$ 16.75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(1.52)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$ 16.91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(1.44)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69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Mean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hours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of job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offer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39.2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26.7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28.7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469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Pct. of offers with no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benefits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30.5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(2.7)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73.4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(4.6)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65.5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(3.7)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435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log </a:t>
                      </a: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(offer wage / 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most recent </a:t>
                      </a:r>
                      <a:r>
                        <a:rPr lang="en-US" sz="16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wage)</a:t>
                      </a:r>
                      <a:r>
                        <a:rPr lang="en-US" sz="1600" kern="1200" baseline="30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-0.017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(0.029)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-0.128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(0.043)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-0.065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(0.038)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log </a:t>
                      </a: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(offer usual hours / 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6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most </a:t>
                      </a: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recent usual </a:t>
                      </a:r>
                      <a:r>
                        <a:rPr lang="en-US" sz="16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hours)</a:t>
                      </a:r>
                      <a:r>
                        <a:rPr lang="en-US" sz="1600" kern="1200" baseline="30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-0.156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(0.031)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-0.074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(0.070)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-0.239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(0.044)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242">
                <a:tc gridSpan="4"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Characteristics of Accepted Offer</a:t>
                      </a:r>
                      <a:endParaRPr lang="en-US" sz="1600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69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Mean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wage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of job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offer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33.62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(6.12)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17.79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(1.78)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15.40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1.92)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69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Mean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hours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of job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offer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39.2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(2.0)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21.5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(2.3)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29.8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469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Pct. of offers with no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benefits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24.6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(4.9)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70.8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(6.9)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48.8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(5.8)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103" y="5904502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Standard errors are in parentheses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 1. Estimates </a:t>
            </a:r>
            <a:r>
              <a:rPr lang="en-US" sz="1600" dirty="0"/>
              <a:t>condition out observable job seeker </a:t>
            </a:r>
            <a:r>
              <a:rPr lang="en-US" sz="1600" dirty="0" smtClean="0"/>
              <a:t>characteristics.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9226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78" y="0"/>
            <a:ext cx="8382000" cy="762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Job Offer Bargaining and Acceptance</a:t>
            </a:r>
            <a:endParaRPr lang="en-US" sz="3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242848"/>
              </p:ext>
            </p:extLst>
          </p:nvPr>
        </p:nvGraphicFramePr>
        <p:xfrm>
          <a:off x="152400" y="1219200"/>
          <a:ext cx="8001000" cy="2640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7000"/>
                <a:gridCol w="1679222"/>
                <a:gridCol w="1876778"/>
                <a:gridCol w="1778000"/>
              </a:tblGrid>
              <a:tr h="279009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u="none" strike="noStrike" dirty="0" smtClean="0">
                          <a:effectLst/>
                          <a:latin typeface="+mn-lt"/>
                        </a:rPr>
                        <a:t>LFS at Time of Offer</a:t>
                      </a:r>
                      <a:endParaRPr lang="en-US" sz="1600" b="1" i="1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873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Full-Time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Part-Time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Non-Employed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Pct. of offers that involved 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bargaining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44.0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(2.9)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24.7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(4.5)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22.2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(3.2</a:t>
                      </a: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Pct. of job offers accepted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25.8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(2.6)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42.8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(5.1)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46.1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(3.9)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Pct. of offers accepted as   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only option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(1.7)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14.0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(5.3)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29.3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(5.3)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6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effectLst/>
                          <a:latin typeface="+mn-lt"/>
                        </a:rPr>
                        <a:t>   N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165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3859728"/>
            <a:ext cx="792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Standard errors are in parentheses.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572000"/>
            <a:ext cx="83513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Unemployed receive relatively poor job offers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chemeClr val="accent2"/>
                </a:solidFill>
              </a:rPr>
              <a:t>Poor in terms of {wages, hours, benefits}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1050" b="1" dirty="0">
              <a:solidFill>
                <a:schemeClr val="accent2"/>
              </a:solidFill>
            </a:endParaRPr>
          </a:p>
          <a:p>
            <a:r>
              <a:rPr lang="en-US" sz="2400" b="1" dirty="0" smtClean="0">
                <a:solidFill>
                  <a:schemeClr val="accent2"/>
                </a:solidFill>
              </a:rPr>
              <a:t>Despite poor offers, unemployed less likely to bargain, more likely to accept offers</a:t>
            </a:r>
            <a:endParaRPr lang="en-US" sz="28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3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5" y="0"/>
            <a:ext cx="8327572" cy="1045270"/>
          </a:xfrm>
        </p:spPr>
        <p:txBody>
          <a:bodyPr>
            <a:noAutofit/>
          </a:bodyPr>
          <a:lstStyle/>
          <a:p>
            <a:r>
              <a:rPr lang="en-US" sz="3600" dirty="0" smtClean="0"/>
              <a:t>Reservation Job Values, </a:t>
            </a:r>
            <a:br>
              <a:rPr lang="en-US" sz="3600" dirty="0" smtClean="0"/>
            </a:br>
            <a:r>
              <a:rPr lang="en-US" sz="3600" dirty="0" smtClean="0"/>
              <a:t>Conditional on Search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335123"/>
              </p:ext>
            </p:extLst>
          </p:nvPr>
        </p:nvGraphicFramePr>
        <p:xfrm>
          <a:off x="65315" y="1056156"/>
          <a:ext cx="8305800" cy="4158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4199"/>
                <a:gridCol w="1295400"/>
                <a:gridCol w="1371600"/>
                <a:gridCol w="1447800"/>
                <a:gridCol w="1066801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Wants New Job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Wants Addl. Job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Unemployed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OLF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4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Reservation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Wage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$ 26.68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(1.13)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$ 19.28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(1.46)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$ 15.07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(0.86)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$ 15.12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(1.43)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87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Desired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Hours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39.9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0.4)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24.0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35.7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24.6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that would not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relocate at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any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wage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35.4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(3.0)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54.3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(4.6)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53.5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(5.0)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62.2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(7.0)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that would not double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commute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at any wage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11.8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(2.1)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18.7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(3.6)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16.9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(3.8)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36.7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(7.0)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that would not increase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hours at any wage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8.2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(1.8)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(2.9)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(2.1)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14.5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(5.1)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282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that require health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insurance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at any wage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21.5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(2.7)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10.4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(2.8)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15.8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(3.7)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5.4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(3.3)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7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  </a:t>
                      </a:r>
                      <a:r>
                        <a:rPr lang="en-US" sz="1600" b="0" i="1" u="none" strike="noStrike" dirty="0" smtClean="0">
                          <a:effectLst/>
                          <a:latin typeface="+mn-lt"/>
                        </a:rPr>
                        <a:t>N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240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116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315" y="5165236"/>
            <a:ext cx="830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Standard errors are in parentheses.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5315" y="5657671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One reason for high acceptance rates:</a:t>
            </a:r>
          </a:p>
          <a:p>
            <a:pPr lvl="1"/>
            <a:r>
              <a:rPr lang="en-US" sz="2400" b="1" dirty="0" smtClean="0">
                <a:solidFill>
                  <a:schemeClr val="accent2"/>
                </a:solidFill>
              </a:rPr>
              <a:t>Unemployed have low reservation wages, particularly relative to their last wage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"/>
            <a:ext cx="8382000" cy="914400"/>
          </a:xfrm>
        </p:spPr>
        <p:txBody>
          <a:bodyPr>
            <a:noAutofit/>
          </a:bodyPr>
          <a:lstStyle/>
          <a:p>
            <a:r>
              <a:rPr lang="en-US" sz="3400" dirty="0" smtClean="0"/>
              <a:t>log(Reservation Wage/Most Recent Wage)</a:t>
            </a:r>
            <a:endParaRPr lang="en-US" sz="3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06150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Figure reports kernel density estimates of distributions. “Most recent” wage is current wage for employed, last wage for non-employed. Wages control for observable characteristics.</a:t>
            </a:r>
            <a:endParaRPr lang="en-US" sz="16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8229600" cy="50709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76400" y="298838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Mean = -0.176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2209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Mean = 0.090</a:t>
            </a:r>
            <a:endParaRPr lang="en-US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Straight Arrow Connector 13"/>
          <p:cNvCxnSpPr>
            <a:stCxn id="3" idx="2"/>
          </p:cNvCxnSpPr>
          <p:nvPr/>
        </p:nvCxnSpPr>
        <p:spPr>
          <a:xfrm>
            <a:off x="2552700" y="3357713"/>
            <a:ext cx="647700" cy="376087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257800" y="2576398"/>
            <a:ext cx="685800" cy="596649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79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Characteristics of </a:t>
            </a:r>
            <a:r>
              <a:rPr lang="en-US" sz="4000" dirty="0" smtClean="0"/>
              <a:t>Current </a:t>
            </a:r>
            <a:r>
              <a:rPr lang="en-US" dirty="0" smtClean="0"/>
              <a:t>Job, </a:t>
            </a:r>
            <a:br>
              <a:rPr lang="en-US" dirty="0" smtClean="0"/>
            </a:br>
            <a:r>
              <a:rPr lang="en-US" dirty="0" smtClean="0"/>
              <a:t>by LFS Status at Time of Hire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588696"/>
              </p:ext>
            </p:extLst>
          </p:nvPr>
        </p:nvGraphicFramePr>
        <p:xfrm>
          <a:off x="266700" y="1371600"/>
          <a:ext cx="8077200" cy="4932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5751"/>
                <a:gridCol w="1520414"/>
                <a:gridCol w="1425388"/>
                <a:gridCol w="2375647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Hired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from Employment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Hired from Non-Employment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Quit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Laid Off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Share of Employment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55.6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29.3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Characteristics of Current Job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Current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Wage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$ 29.23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(1.25)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$ 23.81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(1.81)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$ 20.51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(1.06)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Starting wage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$ 21.59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(1.19)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$ 17.62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(2.22)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$ 16.55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(1.01)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Usual hours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42.8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36.4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36.3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Characteristics of Previous Job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Ending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n-lt"/>
                        </a:rPr>
                        <a:t> wage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$ 20.57</a:t>
                      </a:r>
                      <a:endParaRPr lang="en-US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(1.38)</a:t>
                      </a:r>
                      <a:endParaRPr lang="en-US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$ 17.54</a:t>
                      </a:r>
                      <a:endParaRPr lang="en-US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(1.61)</a:t>
                      </a:r>
                      <a:endParaRPr lang="en-US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$ 20.34</a:t>
                      </a:r>
                      <a:endParaRPr lang="en-US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(1.84)</a:t>
                      </a:r>
                      <a:endParaRPr lang="en-US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Usual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n-lt"/>
                        </a:rPr>
                        <a:t> hours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40.4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36.2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39.4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9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 Job Search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Pct. currently seeking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a new job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25.8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(4.2)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21.1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(2.0)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38.4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(3.4)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effectLst/>
                          <a:latin typeface="+mn-lt"/>
                        </a:rPr>
                        <a:t>   N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415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109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204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" y="6272753"/>
            <a:ext cx="830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Standard errors are in parentheses.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0646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Starting Wage Relative to Previous Wage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061501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Figure reports kernel density estimates of distributions. Wages control for observable worker characteristics.</a:t>
            </a:r>
            <a:endParaRPr lang="en-US" sz="1600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229600" cy="51471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71600" y="298838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Mean = -0.216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4108" y="259386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Mean = 0.093</a:t>
            </a:r>
            <a:endParaRPr lang="en-US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Straight Arrow Connector 8"/>
          <p:cNvCxnSpPr>
            <a:stCxn id="6" idx="2"/>
          </p:cNvCxnSpPr>
          <p:nvPr/>
        </p:nvCxnSpPr>
        <p:spPr>
          <a:xfrm>
            <a:off x="2247900" y="3357713"/>
            <a:ext cx="647700" cy="376087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684108" y="2963192"/>
            <a:ext cx="685800" cy="596649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6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077200" cy="556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Job </a:t>
            </a:r>
            <a:r>
              <a:rPr lang="en-US" sz="2400" dirty="0"/>
              <a:t>search among employed is </a:t>
            </a:r>
            <a:r>
              <a:rPr lang="en-US" sz="2400" dirty="0" smtClean="0"/>
              <a:t>pervasive and relatively efficient</a:t>
            </a:r>
            <a:endParaRPr lang="en-US" sz="2400" dirty="0"/>
          </a:p>
          <a:p>
            <a:pPr lvl="1"/>
            <a:r>
              <a:rPr lang="en-US" sz="2000" dirty="0"/>
              <a:t>Over 20 percent of employed </a:t>
            </a:r>
            <a:r>
              <a:rPr lang="en-US" sz="2000" dirty="0" smtClean="0"/>
              <a:t>actively seeking new work</a:t>
            </a:r>
            <a:endParaRPr lang="en-US" sz="2000" dirty="0"/>
          </a:p>
          <a:p>
            <a:pPr lvl="1"/>
            <a:r>
              <a:rPr lang="en-US" sz="2000" dirty="0"/>
              <a:t>Relative to unemployed, employed exert lower effort, but have higher contact rate, job offer rate</a:t>
            </a:r>
          </a:p>
          <a:p>
            <a:pPr lvl="1"/>
            <a:r>
              <a:rPr lang="en-US" sz="2000" dirty="0" smtClean="0"/>
              <a:t>Employed </a:t>
            </a:r>
            <a:r>
              <a:rPr lang="en-US" sz="2000" dirty="0"/>
              <a:t>more likely to receive unsolicited offers, even if not looking for new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2000" dirty="0" smtClean="0"/>
              <a:t>Offers received are relatively higher quality, involve more bargaining, and more choosiness</a:t>
            </a:r>
            <a:endParaRPr lang="en-US" sz="2000" dirty="0"/>
          </a:p>
          <a:p>
            <a:r>
              <a:rPr lang="en-US" sz="2400" dirty="0" smtClean="0"/>
              <a:t>Unemployed face poor job prospects on several margins</a:t>
            </a:r>
          </a:p>
          <a:p>
            <a:pPr lvl="1"/>
            <a:r>
              <a:rPr lang="en-US" sz="2000" dirty="0"/>
              <a:t>Lowest contact and offer rates, low chance of bargaining</a:t>
            </a:r>
          </a:p>
          <a:p>
            <a:pPr lvl="1"/>
            <a:r>
              <a:rPr lang="en-US" sz="2000" dirty="0"/>
              <a:t>Offers that are received are poor on multiple dimensions:</a:t>
            </a:r>
          </a:p>
          <a:p>
            <a:pPr lvl="2"/>
            <a:r>
              <a:rPr lang="en-US" sz="1900" dirty="0"/>
              <a:t>Wages, hours, benefits</a:t>
            </a:r>
          </a:p>
          <a:p>
            <a:pPr lvl="1"/>
            <a:r>
              <a:rPr lang="en-US" sz="2000" dirty="0"/>
              <a:t>Unemployed more likely to accept a poor offer, more likely to be searching again once employed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3505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063484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486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 is a lot we do not know about job search</a:t>
            </a:r>
          </a:p>
          <a:p>
            <a:pPr lvl="1"/>
            <a:r>
              <a:rPr lang="en-US" sz="2000" dirty="0" smtClean="0"/>
              <a:t>Among unemployed, little known about offers, acceptance rates</a:t>
            </a:r>
          </a:p>
          <a:p>
            <a:pPr lvl="1"/>
            <a:r>
              <a:rPr lang="en-US" sz="2000" dirty="0" smtClean="0"/>
              <a:t>Even less known about on-the-job search: search incidence, search effort</a:t>
            </a:r>
          </a:p>
          <a:p>
            <a:pPr lvl="1"/>
            <a:r>
              <a:rPr lang="en-US" sz="2000" dirty="0" smtClean="0"/>
              <a:t>Same is true about informal search methods (unsolicited employer contacts, referrals)</a:t>
            </a:r>
          </a:p>
          <a:p>
            <a:pPr lvl="8"/>
            <a:endParaRPr lang="en-US" sz="2000" dirty="0" smtClean="0"/>
          </a:p>
          <a:p>
            <a:r>
              <a:rPr lang="en-US" sz="2400" dirty="0" smtClean="0"/>
              <a:t>Much of what we do not know is important for theories of labor market search and matching</a:t>
            </a:r>
          </a:p>
          <a:p>
            <a:pPr lvl="1"/>
            <a:r>
              <a:rPr lang="en-US" sz="2000" dirty="0" smtClean="0"/>
              <a:t>Search effort, differences in effort by labor force status</a:t>
            </a:r>
          </a:p>
          <a:p>
            <a:pPr lvl="1"/>
            <a:r>
              <a:rPr lang="en-US" sz="2000" dirty="0" smtClean="0"/>
              <a:t>Methods, frequency of employer contacts </a:t>
            </a:r>
          </a:p>
          <a:p>
            <a:pPr lvl="1"/>
            <a:r>
              <a:rPr lang="en-US" sz="2000" dirty="0" smtClean="0"/>
              <a:t>Job offers and acceptance rates; reservation wages</a:t>
            </a:r>
          </a:p>
          <a:p>
            <a:pPr lvl="1"/>
            <a:r>
              <a:rPr lang="en-US" sz="2000" dirty="0" smtClean="0"/>
              <a:t>History dependence of job search outcomes</a:t>
            </a:r>
          </a:p>
          <a:p>
            <a:pPr lvl="1"/>
            <a:r>
              <a:rPr lang="en-US" sz="2000" dirty="0" smtClean="0"/>
              <a:t>Relevance of above for measures of matching efficiency, Beveridge curve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113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063484" cy="838200"/>
          </a:xfrm>
        </p:spPr>
        <p:txBody>
          <a:bodyPr/>
          <a:lstStyle/>
          <a:p>
            <a:r>
              <a:rPr lang="en-US" dirty="0" smtClean="0"/>
              <a:t>What We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486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Design and implement a special survey on job search</a:t>
            </a:r>
          </a:p>
          <a:p>
            <a:pPr lvl="1"/>
            <a:r>
              <a:rPr lang="en-US" sz="2000" dirty="0" smtClean="0"/>
              <a:t>Supplement to NY Fed’s </a:t>
            </a:r>
            <a:r>
              <a:rPr lang="en-US" sz="2000" i="1" dirty="0" smtClean="0"/>
              <a:t>Survey of Consumer Expectations</a:t>
            </a:r>
          </a:p>
          <a:p>
            <a:pPr lvl="1"/>
            <a:r>
              <a:rPr lang="en-US" sz="2000" dirty="0" smtClean="0"/>
              <a:t>Supplement focuses on job search behavior and outcomes for all individuals, regardless of employment status. </a:t>
            </a:r>
          </a:p>
          <a:p>
            <a:r>
              <a:rPr lang="en-US" sz="2400" dirty="0" smtClean="0"/>
              <a:t>Questions cover</a:t>
            </a:r>
          </a:p>
          <a:p>
            <a:pPr lvl="1"/>
            <a:r>
              <a:rPr lang="en-US" sz="2000" dirty="0" smtClean="0"/>
              <a:t>Search behavior (effort, employer contacts, etc.)</a:t>
            </a:r>
          </a:p>
          <a:p>
            <a:pPr lvl="1"/>
            <a:r>
              <a:rPr lang="en-US" sz="2000" dirty="0" smtClean="0"/>
              <a:t>Nature, number, and characteristics of job offers </a:t>
            </a:r>
          </a:p>
          <a:p>
            <a:pPr lvl="1"/>
            <a:r>
              <a:rPr lang="en-US" sz="2000" dirty="0" smtClean="0"/>
              <a:t>Reservation wage under various circumstances </a:t>
            </a:r>
          </a:p>
          <a:p>
            <a:pPr lvl="1"/>
            <a:r>
              <a:rPr lang="en-US" sz="2000" dirty="0" smtClean="0"/>
              <a:t>Among employed, search process for current job</a:t>
            </a:r>
            <a:endParaRPr lang="en-US" sz="2200" dirty="0"/>
          </a:p>
          <a:p>
            <a:r>
              <a:rPr lang="en-US" sz="2400" dirty="0" smtClean="0"/>
              <a:t>Project Goals </a:t>
            </a:r>
          </a:p>
          <a:p>
            <a:pPr lvl="1"/>
            <a:r>
              <a:rPr lang="en-US" sz="2000" dirty="0" smtClean="0"/>
              <a:t>Provide more complete picture of job search</a:t>
            </a:r>
          </a:p>
          <a:p>
            <a:pPr lvl="1"/>
            <a:r>
              <a:rPr lang="en-US" sz="2000" dirty="0" smtClean="0"/>
              <a:t>Better </a:t>
            </a:r>
            <a:r>
              <a:rPr lang="en-US" sz="2000" dirty="0"/>
              <a:t>inform models of the labor market where search effort is crucial </a:t>
            </a:r>
            <a:r>
              <a:rPr lang="en-US" sz="2000" dirty="0" smtClean="0"/>
              <a:t>for labor </a:t>
            </a:r>
            <a:r>
              <a:rPr lang="en-US" sz="2000" dirty="0"/>
              <a:t>market </a:t>
            </a:r>
            <a:r>
              <a:rPr lang="en-US" sz="2000" dirty="0" smtClean="0"/>
              <a:t>outcomes </a:t>
            </a:r>
            <a:endParaRPr lang="en-US" sz="2000" dirty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401327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063484" cy="838200"/>
          </a:xfrm>
        </p:spPr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305800" cy="594359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On-the-job </a:t>
            </a:r>
            <a:r>
              <a:rPr lang="en-US" sz="2400" dirty="0"/>
              <a:t>(OTJ) search is </a:t>
            </a:r>
            <a:r>
              <a:rPr lang="en-US" sz="2400" dirty="0" smtClean="0"/>
              <a:t>pervasive</a:t>
            </a:r>
            <a:endParaRPr lang="en-US" sz="2400" dirty="0"/>
          </a:p>
          <a:p>
            <a:pPr lvl="1"/>
            <a:r>
              <a:rPr lang="en-US" sz="2000" dirty="0"/>
              <a:t>Over </a:t>
            </a:r>
            <a:r>
              <a:rPr lang="en-US" sz="2000" dirty="0" smtClean="0"/>
              <a:t>20% of </a:t>
            </a:r>
            <a:r>
              <a:rPr lang="en-US" sz="2000" dirty="0"/>
              <a:t>employed actively seeking </a:t>
            </a:r>
            <a:r>
              <a:rPr lang="en-US" sz="2000" dirty="0" smtClean="0"/>
              <a:t>new </a:t>
            </a:r>
            <a:r>
              <a:rPr lang="en-US" sz="2000" dirty="0"/>
              <a:t>or additional </a:t>
            </a:r>
            <a:r>
              <a:rPr lang="en-US" sz="2000" dirty="0" smtClean="0"/>
              <a:t>job</a:t>
            </a:r>
          </a:p>
          <a:p>
            <a:pPr lvl="1"/>
            <a:r>
              <a:rPr lang="en-US" sz="2000" dirty="0" smtClean="0"/>
              <a:t>Search effort among employed nontrivial</a:t>
            </a:r>
            <a:endParaRPr lang="en-US" sz="2000" dirty="0"/>
          </a:p>
          <a:p>
            <a:pPr lvl="1"/>
            <a:r>
              <a:rPr lang="en-US" sz="2000" dirty="0" smtClean="0"/>
              <a:t>Informal recruiting common part of OTJ search (unsolicited contacts, referrals)</a:t>
            </a:r>
          </a:p>
          <a:p>
            <a:r>
              <a:rPr lang="en-US" sz="2400" dirty="0" smtClean="0"/>
              <a:t>OTJ search is relatively efficient</a:t>
            </a:r>
          </a:p>
          <a:p>
            <a:pPr lvl="1"/>
            <a:r>
              <a:rPr lang="en-US" sz="2100" dirty="0" smtClean="0"/>
              <a:t>Relative to unemployed, employed exert lower effort, but have higher contact rate, job offer rate</a:t>
            </a:r>
          </a:p>
          <a:p>
            <a:pPr lvl="1"/>
            <a:r>
              <a:rPr lang="en-US" sz="2100" dirty="0"/>
              <a:t>Large fraction who are not looking also receive offers</a:t>
            </a:r>
          </a:p>
          <a:p>
            <a:pPr lvl="1"/>
            <a:r>
              <a:rPr lang="en-US" sz="2100" dirty="0" smtClean="0"/>
              <a:t>Conditional on offer, receive higher-quality offers</a:t>
            </a:r>
          </a:p>
          <a:p>
            <a:r>
              <a:rPr lang="en-US" sz="2400" dirty="0" smtClean="0"/>
              <a:t>Search while unemployed daunting on multiple dimensions</a:t>
            </a:r>
          </a:p>
          <a:p>
            <a:pPr lvl="1"/>
            <a:r>
              <a:rPr lang="en-US" sz="2000" dirty="0" smtClean="0"/>
              <a:t>Lowest contact and offer rates, low chance of bargaining</a:t>
            </a:r>
          </a:p>
          <a:p>
            <a:pPr lvl="1"/>
            <a:r>
              <a:rPr lang="en-US" sz="2000" dirty="0" smtClean="0"/>
              <a:t>Offers that are received are poor on multiple dimensions:</a:t>
            </a:r>
          </a:p>
          <a:p>
            <a:pPr lvl="2"/>
            <a:r>
              <a:rPr lang="en-US" sz="1900" dirty="0" smtClean="0"/>
              <a:t>Wages, hours, benefits</a:t>
            </a:r>
          </a:p>
          <a:p>
            <a:pPr lvl="1"/>
            <a:r>
              <a:rPr lang="en-US" sz="2000" dirty="0" smtClean="0"/>
              <a:t>Unemployed more likely to accept a poor offer, more likely to be searching again once employed</a:t>
            </a:r>
          </a:p>
          <a:p>
            <a:pPr lvl="1"/>
            <a:endParaRPr lang="en-US" sz="2000" dirty="0"/>
          </a:p>
          <a:p>
            <a:pPr lvl="2"/>
            <a:endParaRPr lang="en-US" sz="20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44719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44" y="0"/>
            <a:ext cx="7269480" cy="685800"/>
          </a:xfrm>
        </p:spPr>
        <p:txBody>
          <a:bodyPr/>
          <a:lstStyle/>
          <a:p>
            <a:r>
              <a:rPr lang="en-US" dirty="0" smtClean="0"/>
              <a:t>Related Literature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3444" y="914400"/>
            <a:ext cx="8410956" cy="5943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600" dirty="0"/>
              <a:t>Unemployment and job search</a:t>
            </a:r>
          </a:p>
          <a:p>
            <a:pPr lvl="1">
              <a:lnSpc>
                <a:spcPct val="120000"/>
              </a:lnSpc>
            </a:pPr>
            <a:r>
              <a:rPr lang="en-US" sz="2200" b="1" dirty="0"/>
              <a:t>Search effort and duration</a:t>
            </a:r>
            <a:r>
              <a:rPr lang="en-US" sz="2200" dirty="0"/>
              <a:t>: </a:t>
            </a:r>
            <a:r>
              <a:rPr lang="nl-NL" sz="2200" dirty="0"/>
              <a:t>Jones (1988), Machin-Manning (1999), van den Berg-van Ours (1996), </a:t>
            </a:r>
            <a:r>
              <a:rPr lang="en-US" sz="2200" dirty="0"/>
              <a:t>Krueger-Mueller (2011), Faberman-Kudlyak (2014)</a:t>
            </a:r>
          </a:p>
          <a:p>
            <a:pPr lvl="1">
              <a:lnSpc>
                <a:spcPct val="120000"/>
              </a:lnSpc>
            </a:pPr>
            <a:r>
              <a:rPr lang="en-US" sz="2200" b="1" dirty="0"/>
              <a:t>Job seeker heterogeneity and stigma effects</a:t>
            </a:r>
            <a:r>
              <a:rPr lang="en-US" sz="2200" dirty="0"/>
              <a:t>: Blanchard and Diamond (1994), Hornstein (2012), Kroft, Lange, </a:t>
            </a:r>
            <a:r>
              <a:rPr lang="en-US" sz="2200" dirty="0" err="1"/>
              <a:t>Notowidigdo</a:t>
            </a:r>
            <a:r>
              <a:rPr lang="en-US" sz="2200" dirty="0"/>
              <a:t> (2013)</a:t>
            </a:r>
          </a:p>
          <a:p>
            <a:pPr lvl="1">
              <a:lnSpc>
                <a:spcPct val="120000"/>
              </a:lnSpc>
            </a:pPr>
            <a:r>
              <a:rPr lang="en-US" sz="2200" b="1" dirty="0"/>
              <a:t>Effectiveness of job search</a:t>
            </a:r>
            <a:r>
              <a:rPr lang="en-US" sz="2200" dirty="0"/>
              <a:t>: </a:t>
            </a:r>
            <a:r>
              <a:rPr lang="en-US" sz="2200" dirty="0" err="1"/>
              <a:t>Mukoyama</a:t>
            </a:r>
            <a:r>
              <a:rPr lang="en-US" sz="2200" dirty="0"/>
              <a:t>, </a:t>
            </a:r>
            <a:r>
              <a:rPr lang="en-US" sz="2200" dirty="0" smtClean="0"/>
              <a:t>Patterson, </a:t>
            </a:r>
            <a:r>
              <a:rPr lang="en-US" sz="2200" dirty="0"/>
              <a:t>and </a:t>
            </a:r>
            <a:r>
              <a:rPr lang="en-US" sz="2200" dirty="0" smtClean="0"/>
              <a:t>Şahin (2014</a:t>
            </a:r>
            <a:r>
              <a:rPr lang="en-US" sz="2200" dirty="0"/>
              <a:t>)</a:t>
            </a:r>
          </a:p>
          <a:p>
            <a:pPr>
              <a:lnSpc>
                <a:spcPct val="120000"/>
              </a:lnSpc>
            </a:pPr>
            <a:r>
              <a:rPr lang="en-US" sz="2600" dirty="0" smtClean="0"/>
              <a:t>On-the-job search, employer-to-employer flows</a:t>
            </a:r>
          </a:p>
          <a:p>
            <a:pPr lvl="1">
              <a:lnSpc>
                <a:spcPct val="120000"/>
              </a:lnSpc>
            </a:pPr>
            <a:r>
              <a:rPr lang="en-US" sz="2200" b="1" dirty="0" smtClean="0"/>
              <a:t>Active search among employed</a:t>
            </a:r>
            <a:r>
              <a:rPr lang="en-US" sz="2200" dirty="0" smtClean="0"/>
              <a:t>: </a:t>
            </a:r>
            <a:r>
              <a:rPr lang="en-US" sz="2200" dirty="0" err="1" smtClean="0"/>
              <a:t>Fallick</a:t>
            </a:r>
            <a:r>
              <a:rPr lang="en-US" sz="2200" dirty="0" smtClean="0"/>
              <a:t>-Fleischmann (2004), Fujita (2012)</a:t>
            </a:r>
          </a:p>
          <a:p>
            <a:pPr lvl="1">
              <a:lnSpc>
                <a:spcPct val="120000"/>
              </a:lnSpc>
            </a:pPr>
            <a:r>
              <a:rPr lang="en-US" sz="2200" b="1" dirty="0" smtClean="0"/>
              <a:t>Differences between employed, unemployed search</a:t>
            </a:r>
            <a:r>
              <a:rPr lang="en-US" sz="2200" dirty="0" smtClean="0"/>
              <a:t>: </a:t>
            </a:r>
            <a:r>
              <a:rPr lang="en-US" sz="2200" dirty="0" err="1" smtClean="0"/>
              <a:t>Holzer</a:t>
            </a:r>
            <a:r>
              <a:rPr lang="en-US" sz="2200" dirty="0" smtClean="0"/>
              <a:t> (1987), </a:t>
            </a:r>
            <a:r>
              <a:rPr lang="en-US" sz="2200" dirty="0" err="1" smtClean="0"/>
              <a:t>Blau</a:t>
            </a:r>
            <a:r>
              <a:rPr lang="en-US" sz="2200" dirty="0" smtClean="0"/>
              <a:t>-Robins (1990), Krueger-Mueller (2010), Mueller (2010)</a:t>
            </a:r>
          </a:p>
          <a:p>
            <a:pPr>
              <a:lnSpc>
                <a:spcPct val="120000"/>
              </a:lnSpc>
            </a:pPr>
            <a:r>
              <a:rPr lang="en-US" sz="2600" dirty="0" smtClean="0"/>
              <a:t>Flows into the labor force:</a:t>
            </a:r>
          </a:p>
          <a:p>
            <a:pPr lvl="1">
              <a:lnSpc>
                <a:spcPct val="120000"/>
              </a:lnSpc>
            </a:pPr>
            <a:r>
              <a:rPr lang="en-US" sz="2200" b="1" dirty="0" smtClean="0"/>
              <a:t>Cyclicality of labor force participation</a:t>
            </a:r>
            <a:r>
              <a:rPr lang="en-US" sz="2200" dirty="0" smtClean="0"/>
              <a:t>: Elsby, Hobijn, Şahin</a:t>
            </a:r>
            <a:r>
              <a:rPr lang="en-US" sz="2200" b="1" dirty="0" smtClean="0"/>
              <a:t> </a:t>
            </a:r>
            <a:r>
              <a:rPr lang="en-US" sz="2200" dirty="0" smtClean="0"/>
              <a:t>(2012)</a:t>
            </a:r>
          </a:p>
        </p:txBody>
      </p:sp>
    </p:spTree>
    <p:extLst>
      <p:ext uri="{BB962C8B-B14F-4D97-AF65-F5344CB8AC3E}">
        <p14:creationId xmlns:p14="http://schemas.microsoft.com/office/powerpoint/2010/main" val="417329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Data: </a:t>
            </a:r>
            <a:r>
              <a:rPr lang="en-US" i="1" dirty="0" smtClean="0"/>
              <a:t>Survey of Consumer Expectations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1143000"/>
            <a:ext cx="8305800" cy="51054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Main SCE Survey</a:t>
            </a:r>
            <a:r>
              <a:rPr lang="en-US" sz="2400" dirty="0" smtClean="0"/>
              <a:t>: monthly, nationally representative survey of ~ 1,300 household heads</a:t>
            </a:r>
          </a:p>
          <a:p>
            <a:pPr lvl="1"/>
            <a:r>
              <a:rPr lang="en-US" sz="2000" dirty="0" smtClean="0"/>
              <a:t>Core questions focus on expectations on macroeconomy</a:t>
            </a:r>
          </a:p>
          <a:p>
            <a:pPr lvl="1"/>
            <a:r>
              <a:rPr lang="en-US" sz="2000" dirty="0" smtClean="0"/>
              <a:t>Has basic demographic, labor force information</a:t>
            </a:r>
          </a:p>
          <a:p>
            <a:pPr lvl="1"/>
            <a:r>
              <a:rPr lang="en-US" sz="2000" dirty="0" smtClean="0"/>
              <a:t>Matches demographics, labor force transitions from CPS well</a:t>
            </a:r>
          </a:p>
          <a:p>
            <a:pPr lvl="7"/>
            <a:endParaRPr lang="en-US" sz="1800" dirty="0" smtClean="0"/>
          </a:p>
          <a:p>
            <a:r>
              <a:rPr lang="en-US" sz="2400" b="1" dirty="0" smtClean="0"/>
              <a:t>Supplemental labor surveys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Fielded in October 2013, 2014</a:t>
            </a:r>
          </a:p>
          <a:p>
            <a:pPr lvl="1"/>
            <a:r>
              <a:rPr lang="en-US" sz="2000" dirty="0" smtClean="0"/>
              <a:t>Detailed data on labor force status, work history</a:t>
            </a:r>
          </a:p>
          <a:p>
            <a:pPr lvl="1"/>
            <a:r>
              <a:rPr lang="en-US" sz="2000" dirty="0" smtClean="0"/>
              <a:t>Focuses on job search activity, outcomes for all respondents</a:t>
            </a:r>
          </a:p>
          <a:p>
            <a:pPr lvl="8"/>
            <a:endParaRPr lang="en-US" sz="1800" dirty="0"/>
          </a:p>
          <a:p>
            <a:r>
              <a:rPr lang="en-US" sz="2200" b="1" dirty="0" smtClean="0"/>
              <a:t>Sample</a:t>
            </a:r>
          </a:p>
          <a:p>
            <a:pPr lvl="1"/>
            <a:r>
              <a:rPr lang="en-US" sz="2000" dirty="0" smtClean="0"/>
              <a:t>Pooled data from 2013, 2014: </a:t>
            </a:r>
            <a:r>
              <a:rPr lang="en-US" sz="2000" i="1" dirty="0"/>
              <a:t>N = </a:t>
            </a:r>
            <a:r>
              <a:rPr lang="en-US" sz="2000" dirty="0"/>
              <a:t>2,595 observations with reported data on demographics, labor force status (LFS), excluding </a:t>
            </a:r>
            <a:r>
              <a:rPr lang="en-US" sz="2000" dirty="0" smtClean="0"/>
              <a:t>self-employed</a:t>
            </a:r>
            <a:r>
              <a:rPr lang="en-US" sz="2000" i="1" dirty="0" smtClean="0"/>
              <a:t>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485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675094"/>
          </a:xfrm>
        </p:spPr>
        <p:txBody>
          <a:bodyPr>
            <a:noAutofit/>
          </a:bodyPr>
          <a:lstStyle/>
          <a:p>
            <a:r>
              <a:rPr lang="en-US" dirty="0" smtClean="0"/>
              <a:t>Incidence of Search by LFS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439674"/>
              </p:ext>
            </p:extLst>
          </p:nvPr>
        </p:nvGraphicFramePr>
        <p:xfrm>
          <a:off x="533400" y="1676400"/>
          <a:ext cx="7238999" cy="2550105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416426"/>
                <a:gridCol w="1266227"/>
                <a:gridCol w="1600703"/>
                <a:gridCol w="955643"/>
              </a:tblGrid>
              <a:tr h="29106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pc="0" baseline="0" dirty="0">
                          <a:effectLst/>
                          <a:latin typeface="+mn-lt"/>
                        </a:rPr>
                        <a:t>Employed</a:t>
                      </a:r>
                      <a:endParaRPr lang="en-US" sz="1800" b="1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pc="0" baseline="0" dirty="0">
                          <a:effectLst/>
                          <a:latin typeface="+mn-lt"/>
                        </a:rPr>
                        <a:t>Unemployed</a:t>
                      </a:r>
                      <a:endParaRPr lang="en-US" sz="1800" b="1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pc="0" baseline="0" dirty="0">
                          <a:effectLst/>
                          <a:latin typeface="+mn-lt"/>
                        </a:rPr>
                        <a:t>OLF</a:t>
                      </a:r>
                      <a:endParaRPr lang="en-US" sz="1800" b="1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81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pc="0" baseline="0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800" b="0" i="0" u="none" strike="noStrike" spc="0" baseline="0" dirty="0">
                          <a:effectLst/>
                          <a:latin typeface="+mn-lt"/>
                        </a:rPr>
                        <a:t>. actively searched for </a:t>
                      </a:r>
                      <a:r>
                        <a:rPr lang="en-US" sz="1800" b="0" i="0" u="none" strike="noStrike" spc="0" baseline="0" dirty="0" smtClean="0">
                          <a:effectLst/>
                          <a:latin typeface="+mn-lt"/>
                        </a:rPr>
                        <a:t>work</a:t>
                      </a:r>
                      <a:r>
                        <a:rPr lang="en-US" sz="1800" b="0" i="0" u="none" strike="noStrike" spc="0" baseline="0" dirty="0">
                          <a:effectLst/>
                          <a:latin typeface="+mn-lt"/>
                        </a:rPr>
                        <a:t>, </a:t>
                      </a:r>
                      <a:endParaRPr lang="en-US" sz="1800" b="0" i="0" u="none" strike="noStrike" spc="0" baseline="0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800" b="0" i="0" u="none" strike="noStrike" spc="0" baseline="0" dirty="0" smtClean="0">
                          <a:effectLst/>
                          <a:latin typeface="+mn-lt"/>
                        </a:rPr>
                        <a:t>   last </a:t>
                      </a:r>
                      <a:r>
                        <a:rPr lang="en-US" sz="1800" b="0" i="0" u="none" strike="noStrike" spc="0" baseline="0" dirty="0">
                          <a:effectLst/>
                          <a:latin typeface="+mn-lt"/>
                        </a:rPr>
                        <a:t>4 </a:t>
                      </a:r>
                      <a:r>
                        <a:rPr lang="en-US" sz="1800" b="0" i="0" u="none" strike="noStrike" spc="0" baseline="0" dirty="0" smtClean="0">
                          <a:effectLst/>
                          <a:latin typeface="+mn-lt"/>
                        </a:rPr>
                        <a:t>weeks</a:t>
                      </a:r>
                      <a:endParaRPr lang="en-US" sz="1800" b="0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spc="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20.1%</a:t>
                      </a:r>
                      <a:endParaRPr lang="en-US" sz="1800" b="1" i="0" u="none" strike="noStrike" spc="0" baseline="0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600" b="1" u="none" strike="noStrike" spc="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(0.9%)</a:t>
                      </a:r>
                      <a:endParaRPr lang="en-US" sz="1600" b="1" i="0" u="none" strike="noStrike" spc="0" baseline="0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99.1%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6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(0.9%)</a:t>
                      </a:r>
                      <a:endParaRPr lang="en-US" sz="16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8.1%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60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6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1.0%)</a:t>
                      </a:r>
                      <a:endParaRPr lang="en-US" sz="16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94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pc="0" baseline="0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800" b="0" i="0" u="none" strike="noStrike" spc="0" baseline="0" dirty="0">
                          <a:effectLst/>
                          <a:latin typeface="+mn-lt"/>
                        </a:rPr>
                        <a:t>. </a:t>
                      </a:r>
                      <a:r>
                        <a:rPr lang="en-US" sz="1800" b="0" i="0" u="none" strike="noStrike" spc="0" baseline="0" dirty="0" smtClean="0">
                          <a:effectLst/>
                          <a:latin typeface="+mn-lt"/>
                        </a:rPr>
                        <a:t>with no </a:t>
                      </a:r>
                      <a:r>
                        <a:rPr lang="en-US" sz="1800" b="0" i="0" u="none" strike="noStrike" spc="0" baseline="0" dirty="0">
                          <a:effectLst/>
                          <a:latin typeface="+mn-lt"/>
                        </a:rPr>
                        <a:t>search but would </a:t>
                      </a:r>
                      <a:endParaRPr lang="en-US" sz="1800" b="0" i="0" u="none" strike="noStrike" spc="0" baseline="0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800" b="0" i="0" u="none" strike="noStrike" spc="0" baseline="0" dirty="0" smtClean="0">
                          <a:effectLst/>
                          <a:latin typeface="+mn-lt"/>
                        </a:rPr>
                        <a:t>   take a job </a:t>
                      </a:r>
                      <a:r>
                        <a:rPr lang="en-US" sz="1800" b="0" i="0" u="none" strike="noStrike" spc="0" baseline="0" dirty="0">
                          <a:effectLst/>
                          <a:latin typeface="+mn-lt"/>
                        </a:rPr>
                        <a:t>if offered, L4W</a:t>
                      </a:r>
                      <a:endParaRPr lang="en-US" sz="1800" b="0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6.8</a:t>
                      </a:r>
                      <a:r>
                        <a:rPr lang="en-US" sz="180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6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(0.6%)</a:t>
                      </a:r>
                      <a:endParaRPr lang="en-US" sz="16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0.0%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6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(---)</a:t>
                      </a:r>
                      <a:endParaRPr lang="en-US" sz="16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5.3%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6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(0.8%)</a:t>
                      </a:r>
                      <a:endParaRPr lang="en-US" sz="16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1948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pc="0" baseline="0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800" b="0" i="0" u="none" strike="noStrike" spc="0" baseline="0" dirty="0">
                          <a:effectLst/>
                          <a:latin typeface="+mn-lt"/>
                        </a:rPr>
                        <a:t>. only searching for an </a:t>
                      </a:r>
                      <a:endParaRPr lang="en-US" sz="1800" b="0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800" b="0" i="0" u="none" strike="noStrike" spc="0" baseline="0" dirty="0" smtClean="0">
                          <a:effectLst/>
                          <a:latin typeface="+mn-lt"/>
                        </a:rPr>
                        <a:t>   </a:t>
                      </a:r>
                      <a:r>
                        <a:rPr lang="en-US" sz="1800" b="0" i="0" u="none" strike="noStrike" spc="0" baseline="0" dirty="0">
                          <a:effectLst/>
                          <a:latin typeface="+mn-lt"/>
                        </a:rPr>
                        <a:t>additional job</a:t>
                      </a:r>
                      <a:endParaRPr lang="en-US" sz="1800" b="0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8.2%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6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(0.7%)</a:t>
                      </a:r>
                      <a:endParaRPr lang="en-US" sz="16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401955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spc="0" baseline="0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spc="0" baseline="0" dirty="0" smtClean="0">
                          <a:effectLst/>
                          <a:latin typeface="+mn-lt"/>
                        </a:rPr>
                        <a:t>   N</a:t>
                      </a:r>
                      <a:endParaRPr lang="en-US" sz="1800" b="0" i="1" u="none" strike="noStrike" spc="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1,764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103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700</a:t>
                      </a:r>
                      <a:endParaRPr lang="en-US" sz="18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399" y="4226505"/>
            <a:ext cx="7238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Standard errors are in parentheses</a:t>
            </a:r>
            <a:r>
              <a:rPr lang="en-US" sz="1600" dirty="0"/>
              <a:t>. </a:t>
            </a:r>
            <a:r>
              <a:rPr lang="en-US" sz="1600" dirty="0" smtClean="0"/>
              <a:t>Labor force status </a:t>
            </a:r>
            <a:r>
              <a:rPr lang="en-US" sz="1600" dirty="0"/>
              <a:t>and search effort self-reported </a:t>
            </a:r>
            <a:r>
              <a:rPr lang="en-US" sz="1600" dirty="0" smtClean="0"/>
              <a:t>separately; so LFS can differ </a:t>
            </a:r>
            <a:r>
              <a:rPr lang="en-US" sz="1600" dirty="0"/>
              <a:t>from CPS </a:t>
            </a:r>
            <a:r>
              <a:rPr lang="en-US" sz="1600" dirty="0" smtClean="0"/>
              <a:t>definition (e.g., can </a:t>
            </a:r>
            <a:r>
              <a:rPr lang="en-US" sz="1600" dirty="0"/>
              <a:t>be </a:t>
            </a:r>
            <a:r>
              <a:rPr lang="en-US" sz="1600" dirty="0" smtClean="0"/>
              <a:t>OLF </a:t>
            </a:r>
            <a:r>
              <a:rPr lang="en-US" sz="1600" dirty="0"/>
              <a:t>but </a:t>
            </a:r>
            <a:r>
              <a:rPr lang="en-US" sz="1600" dirty="0" smtClean="0"/>
              <a:t>searching)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04798" y="55626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On-the-job search </a:t>
            </a:r>
            <a:r>
              <a:rPr lang="en-US" sz="2800" b="1" dirty="0">
                <a:solidFill>
                  <a:schemeClr val="accent2"/>
                </a:solidFill>
              </a:rPr>
              <a:t>is </a:t>
            </a:r>
            <a:r>
              <a:rPr lang="en-US" sz="2800" b="1" dirty="0" smtClean="0">
                <a:solidFill>
                  <a:schemeClr val="accent2"/>
                </a:solidFill>
              </a:rPr>
              <a:t>pervasive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22" y="15667"/>
            <a:ext cx="8320314" cy="1127333"/>
          </a:xfrm>
        </p:spPr>
        <p:txBody>
          <a:bodyPr>
            <a:normAutofit/>
          </a:bodyPr>
          <a:lstStyle/>
          <a:p>
            <a:r>
              <a:rPr lang="en-US" sz="3400" dirty="0" smtClean="0"/>
              <a:t>Job Search Effort, Conditional on Search</a:t>
            </a:r>
            <a:endParaRPr lang="en-US" sz="3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912557"/>
              </p:ext>
            </p:extLst>
          </p:nvPr>
        </p:nvGraphicFramePr>
        <p:xfrm>
          <a:off x="45136" y="1272260"/>
          <a:ext cx="8305800" cy="4137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2200"/>
                <a:gridCol w="1524000"/>
                <a:gridCol w="1676400"/>
                <a:gridCol w="1600200"/>
                <a:gridCol w="1143000"/>
              </a:tblGrid>
              <a:tr h="831793">
                <a:tc>
                  <a:txBody>
                    <a:bodyPr/>
                    <a:lstStyle/>
                    <a:p>
                      <a:pPr algn="l" fontAlgn="b"/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Wants New Job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Wants Addl. Job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Unemployed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OLF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967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Mean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hours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spent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searching, last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 days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4.52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(0.36)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5.05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(0.46)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9.99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(0.93)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2.83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(0.68)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609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applications sent,</a:t>
                      </a:r>
                    </a:p>
                    <a:p>
                      <a:pPr algn="l" fontAlgn="b"/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last 4 weeks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4.72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(0.65)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3.37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(0.45)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8.31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(1.20)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2.96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(1.53)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09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only seeking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PT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n-lt"/>
                        </a:rPr>
                        <a:t>    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 smtClean="0">
                          <a:effectLst/>
                          <a:latin typeface="+mn-lt"/>
                        </a:rPr>
                        <a:t>  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work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5.8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(1.5)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42.3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(4.5)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14.0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(3.4)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62.3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(6.7)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064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1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Mean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n-lt"/>
                        </a:rPr>
                        <a:t> unsolicited 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 smtClean="0">
                          <a:effectLst/>
                          <a:latin typeface="+mn-lt"/>
                        </a:rPr>
                        <a:t>   contacts, last 4 weeks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0.93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(0.23)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0.50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(0.11)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0.56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(0.21)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(0.04)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140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Mean </a:t>
                      </a:r>
                      <a:r>
                        <a:rPr lang="en-US" sz="16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referrals,</a:t>
                      </a:r>
                    </a:p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last 4 weeks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0.25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(0.05)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0.25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(0.07)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(0.09)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0.20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(0.10)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1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effectLst/>
                          <a:latin typeface="+mn-lt"/>
                        </a:rPr>
                        <a:t>   N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622" y="5369769"/>
            <a:ext cx="533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Standard errors are in parentheses.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5136" y="5903893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Search effort is high for employed, but even more so for unemployed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22" y="15667"/>
            <a:ext cx="8351378" cy="747505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Search Outcomes, Conditional on Search</a:t>
            </a:r>
            <a:endParaRPr lang="en-US" sz="3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04013"/>
              </p:ext>
            </p:extLst>
          </p:nvPr>
        </p:nvGraphicFramePr>
        <p:xfrm>
          <a:off x="76200" y="1389063"/>
          <a:ext cx="8305800" cy="2668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2200"/>
                <a:gridCol w="1524000"/>
                <a:gridCol w="1676400"/>
                <a:gridCol w="1600200"/>
                <a:gridCol w="1143000"/>
              </a:tblGrid>
              <a:tr h="351692">
                <a:tc>
                  <a:txBody>
                    <a:bodyPr/>
                    <a:lstStyle/>
                    <a:p>
                      <a:pPr algn="l" fontAlgn="b"/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Wants New Job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Employed,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Wants Addl. Job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Unemployed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OLF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924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per application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0.567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0.267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0.178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0.160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7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Job interviews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per 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application (2014 only)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0.054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0.056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0.028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0.042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Pct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. with </a:t>
                      </a: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an offer from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a contact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50.9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(4.4)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62.2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(6.6)</a:t>
                      </a:r>
                      <a:endParaRPr lang="en-US" sz="1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33.2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(6.5)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41.7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(11.6)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1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effectLst/>
                          <a:latin typeface="+mn-lt"/>
                        </a:rPr>
                        <a:t>   N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622" y="4057235"/>
            <a:ext cx="533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Standard errors are in parentheses.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0622" y="4876800"/>
            <a:ext cx="83513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accent2"/>
                </a:solidFill>
              </a:rPr>
              <a:t>Search effort is more efficient for the employed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chemeClr val="accent2"/>
                </a:solidFill>
              </a:rPr>
              <a:t>More contacts, more interviews, more offers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8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3050</TotalTime>
  <Words>2009</Words>
  <Application>Microsoft Office PowerPoint</Application>
  <PresentationFormat>On-screen Show (4:3)</PresentationFormat>
  <Paragraphs>528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Century Schoolbook</vt:lpstr>
      <vt:lpstr>Courier New</vt:lpstr>
      <vt:lpstr>Times New Roman</vt:lpstr>
      <vt:lpstr>Wingdings 2</vt:lpstr>
      <vt:lpstr>HDOfficeLightV0</vt:lpstr>
      <vt:lpstr>1_HDOfficeLightV0</vt:lpstr>
      <vt:lpstr>2_HDOfficeLightV0</vt:lpstr>
      <vt:lpstr>View</vt:lpstr>
      <vt:lpstr>Job Search Behavior among the Employed and Non-Employed</vt:lpstr>
      <vt:lpstr>Introduction</vt:lpstr>
      <vt:lpstr>What We Do</vt:lpstr>
      <vt:lpstr>Findings</vt:lpstr>
      <vt:lpstr>Related Literature</vt:lpstr>
      <vt:lpstr>Data: Survey of Consumer Expectations</vt:lpstr>
      <vt:lpstr>Incidence of Search by LFS</vt:lpstr>
      <vt:lpstr>Job Search Effort, Conditional on Search</vt:lpstr>
      <vt:lpstr>Search Outcomes, Conditional on Search</vt:lpstr>
      <vt:lpstr>Distribution of Search Effort &amp; Outcomes</vt:lpstr>
      <vt:lpstr>Characteristics of Job Offers</vt:lpstr>
      <vt:lpstr>Job Offer Bargaining and Acceptance</vt:lpstr>
      <vt:lpstr>Reservation Job Values,  Conditional on Search</vt:lpstr>
      <vt:lpstr>log(Reservation Wage/Most Recent Wage)</vt:lpstr>
      <vt:lpstr>Characteristics of Current Job,  by LFS Status at Time of Hire</vt:lpstr>
      <vt:lpstr>Starting Wage Relative to Previous Wage</vt:lpstr>
      <vt:lpstr>Conclusions</vt:lpstr>
    </vt:vector>
  </TitlesOfParts>
  <Company>Federal Reserve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LFS Transition Rates</dc:title>
  <dc:creator>Grigsby, John</dc:creator>
  <cp:lastModifiedBy>Jason Faberman</cp:lastModifiedBy>
  <cp:revision>292</cp:revision>
  <cp:lastPrinted>2014-12-01T17:57:46Z</cp:lastPrinted>
  <dcterms:created xsi:type="dcterms:W3CDTF">2014-06-19T22:04:24Z</dcterms:created>
  <dcterms:modified xsi:type="dcterms:W3CDTF">2016-01-01T01:03:27Z</dcterms:modified>
</cp:coreProperties>
</file>