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6" r:id="rId5"/>
    <p:sldId id="268" r:id="rId6"/>
    <p:sldId id="260" r:id="rId7"/>
    <p:sldId id="261" r:id="rId8"/>
    <p:sldId id="262" r:id="rId9"/>
    <p:sldId id="270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4B93"/>
    <a:srgbClr val="214F87"/>
    <a:srgbClr val="245794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3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6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8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2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2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0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4F382-6B44-4B0B-BBE7-180092467A52}" type="datetimeFigureOut">
              <a:rPr lang="en-US" smtClean="0"/>
              <a:t>23-Dec-15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76895-FEC4-4223-8EE7-90C8AD907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2689225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From Well-heeled to Tip-toed, Shoe-shine to Shoe-lace:</a:t>
            </a:r>
            <a:br>
              <a:rPr lang="en-US" sz="2200" b="1" dirty="0" smtClean="0"/>
            </a:br>
            <a:r>
              <a:rPr lang="en-US" sz="2200" b="1" dirty="0" smtClean="0"/>
              <a:t>Monopolistic Competition and</a:t>
            </a:r>
            <a:br>
              <a:rPr lang="en-US" sz="2200" b="1" dirty="0" smtClean="0"/>
            </a:br>
            <a:r>
              <a:rPr lang="en-US" sz="2200" b="1" dirty="0" smtClean="0"/>
              <a:t>Product Differentiation in Men’s Footwear</a:t>
            </a:r>
            <a:br>
              <a:rPr lang="en-US" sz="22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dirty="0" smtClean="0"/>
              <a:t>ASSA 2016</a:t>
            </a:r>
            <a:br>
              <a:rPr lang="en-US" sz="1800" b="1" dirty="0" smtClean="0"/>
            </a:br>
            <a:r>
              <a:rPr lang="en-US" sz="1800" b="1" dirty="0" smtClean="0"/>
              <a:t>Monday, 4 January 2016</a:t>
            </a:r>
            <a:endParaRPr lang="en-US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050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1800" b="1" dirty="0" smtClean="0"/>
          </a:p>
          <a:p>
            <a:endParaRPr lang="en-US" sz="1600" b="1" dirty="0" smtClean="0"/>
          </a:p>
          <a:p>
            <a:endParaRPr lang="en-US" sz="1600" b="1" dirty="0"/>
          </a:p>
          <a:p>
            <a:r>
              <a:rPr lang="en-US" sz="2100" b="1" dirty="0" smtClean="0"/>
              <a:t>Vishal Kumar &amp; </a:t>
            </a:r>
            <a:r>
              <a:rPr lang="en-US" sz="2100" b="1" dirty="0" err="1" smtClean="0"/>
              <a:t>Satish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Deodhar</a:t>
            </a:r>
            <a:endParaRPr lang="en-US" sz="2100" b="1" dirty="0" smtClean="0"/>
          </a:p>
          <a:p>
            <a:r>
              <a:rPr lang="en-US" sz="2100" b="1" dirty="0" smtClean="0"/>
              <a:t>Indian Institute of Management Ahmedabad</a:t>
            </a:r>
            <a:endParaRPr lang="en-US" sz="21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026" y="3962400"/>
            <a:ext cx="1103313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8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Inferences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696484"/>
          </a:xfrm>
        </p:spPr>
        <p:txBody>
          <a:bodyPr>
            <a:normAutofit fontScale="92500"/>
          </a:bodyPr>
          <a:lstStyle/>
          <a:p>
            <a:r>
              <a:rPr lang="en-US" sz="2400" b="1" i="1" dirty="0" smtClean="0"/>
              <a:t>Ceteris Paribus …</a:t>
            </a:r>
          </a:p>
          <a:p>
            <a:pPr lvl="1"/>
            <a:r>
              <a:rPr lang="en-US" sz="2000" b="1" dirty="0"/>
              <a:t>Shiny shoes are preferred over flat/mat finished ones</a:t>
            </a:r>
          </a:p>
          <a:p>
            <a:pPr lvl="1"/>
            <a:r>
              <a:rPr lang="en-US" sz="2000" b="1" dirty="0"/>
              <a:t>Shoes with laces are valued more than slip-ons</a:t>
            </a:r>
          </a:p>
          <a:p>
            <a:pPr lvl="1"/>
            <a:r>
              <a:rPr lang="en-US" sz="2000" b="1" dirty="0" smtClean="0"/>
              <a:t>Leather </a:t>
            </a:r>
            <a:r>
              <a:rPr lang="en-US" sz="2000" b="1" dirty="0"/>
              <a:t>s</a:t>
            </a:r>
            <a:r>
              <a:rPr lang="en-US" sz="2000" b="1" dirty="0" smtClean="0"/>
              <a:t>hoes command a premium </a:t>
            </a:r>
            <a:r>
              <a:rPr lang="en-US" sz="2000" b="1" dirty="0" smtClean="0"/>
              <a:t>over </a:t>
            </a:r>
            <a:r>
              <a:rPr lang="en-US" sz="2000" b="1" dirty="0" smtClean="0"/>
              <a:t>non-leather ones</a:t>
            </a:r>
          </a:p>
          <a:p>
            <a:pPr lvl="1"/>
            <a:r>
              <a:rPr lang="en-US" sz="2000" b="1" dirty="0" smtClean="0"/>
              <a:t>Shoe </a:t>
            </a:r>
            <a:r>
              <a:rPr lang="en-US" sz="2000" b="1" dirty="0" smtClean="0"/>
              <a:t>with a buckle carries a premium (</a:t>
            </a:r>
            <a:r>
              <a:rPr lang="en-US" sz="2000" b="1" dirty="0" err="1" smtClean="0"/>
              <a:t>Rs</a:t>
            </a:r>
            <a:r>
              <a:rPr lang="en-US" sz="2000" b="1" dirty="0" smtClean="0"/>
              <a:t>. 939)</a:t>
            </a:r>
          </a:p>
          <a:p>
            <a:pPr lvl="1"/>
            <a:r>
              <a:rPr lang="en-US" sz="2000" b="1" dirty="0" smtClean="0"/>
              <a:t>Flat heel are valued more (</a:t>
            </a:r>
            <a:r>
              <a:rPr lang="en-US" sz="1200" b="1" dirty="0" smtClean="0"/>
              <a:t>though statistically not very significant</a:t>
            </a:r>
            <a:r>
              <a:rPr lang="en-US" sz="2000" b="1" dirty="0" smtClean="0"/>
              <a:t>)</a:t>
            </a:r>
          </a:p>
          <a:p>
            <a:pPr lvl="1"/>
            <a:r>
              <a:rPr lang="en-US" sz="2000" b="1" dirty="0" smtClean="0"/>
              <a:t>Difference </a:t>
            </a:r>
            <a:r>
              <a:rPr lang="en-US" sz="2000" b="1" dirty="0"/>
              <a:t>in price premium between national and foreign brands is very </a:t>
            </a:r>
            <a:r>
              <a:rPr lang="en-US" sz="2000" b="1" dirty="0" smtClean="0"/>
              <a:t>low</a:t>
            </a:r>
          </a:p>
          <a:p>
            <a:pPr lvl="1"/>
            <a:r>
              <a:rPr lang="en-US" sz="2000" b="1" dirty="0" err="1"/>
              <a:t>Colour</a:t>
            </a:r>
            <a:r>
              <a:rPr lang="en-US" sz="2000" b="1" dirty="0"/>
              <a:t>, black or brown does not matter</a:t>
            </a:r>
          </a:p>
          <a:p>
            <a:pPr lvl="1"/>
            <a:r>
              <a:rPr lang="en-US" sz="2000" b="1" dirty="0" smtClean="0"/>
              <a:t>Significant constant term may capture other effects we could not measure: comfortable insoles &amp; </a:t>
            </a:r>
            <a:r>
              <a:rPr lang="en-US" sz="2000" b="1" dirty="0" smtClean="0"/>
              <a:t>weight</a:t>
            </a:r>
            <a:endParaRPr lang="en-US" sz="2000" b="1" dirty="0" smtClean="0"/>
          </a:p>
          <a:p>
            <a:r>
              <a:rPr lang="en-US" sz="2400" b="1" dirty="0" smtClean="0"/>
              <a:t>Produc</a:t>
            </a:r>
            <a:r>
              <a:rPr lang="en-US" sz="2400" b="1" dirty="0" smtClean="0"/>
              <a:t>t differentiation important in monopolistic competition</a:t>
            </a:r>
            <a:endParaRPr lang="en-US" sz="2400" b="1" dirty="0" smtClean="0"/>
          </a:p>
          <a:p>
            <a:pPr lvl="1"/>
            <a:r>
              <a:rPr lang="en-US" sz="2000" b="1" dirty="0" smtClean="0"/>
              <a:t>The above results can guide firms to come up with new brands/models.  Can compliment market surveys</a:t>
            </a:r>
          </a:p>
          <a:p>
            <a:r>
              <a:rPr lang="en-US" sz="2400" b="1" dirty="0" smtClean="0"/>
              <a:t>Scope for studies on Indian wines, realty, and other sectors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6081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Motivation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39168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India: emerging market with highest GDP growth rate</a:t>
            </a:r>
          </a:p>
          <a:p>
            <a:r>
              <a:rPr lang="en-US" sz="2400" b="1" dirty="0" smtClean="0"/>
              <a:t>2</a:t>
            </a:r>
            <a:r>
              <a:rPr lang="en-US" sz="2400" b="1" baseline="30000" dirty="0" smtClean="0"/>
              <a:t>nd</a:t>
            </a:r>
            <a:r>
              <a:rPr lang="en-US" sz="2400" b="1" dirty="0" smtClean="0"/>
              <a:t> largest producer of footwear</a:t>
            </a:r>
          </a:p>
          <a:p>
            <a:pPr lvl="1"/>
            <a:r>
              <a:rPr lang="en-US" sz="2000" b="1" dirty="0" smtClean="0"/>
              <a:t>Global footwear market is worth about $200 billion</a:t>
            </a:r>
          </a:p>
          <a:p>
            <a:pPr lvl="1"/>
            <a:r>
              <a:rPr lang="en-US" sz="2000" b="1" dirty="0" smtClean="0"/>
              <a:t>China and India produced 10 billion and 2 billion pairs (2011)</a:t>
            </a:r>
          </a:p>
          <a:p>
            <a:pPr lvl="1"/>
            <a:r>
              <a:rPr lang="en-US" sz="2000" b="1" dirty="0" smtClean="0"/>
              <a:t>Growth expected to be dominated by these two countries</a:t>
            </a:r>
            <a:endParaRPr lang="en-US" sz="1600" b="1" dirty="0" smtClean="0"/>
          </a:p>
          <a:p>
            <a:r>
              <a:rPr lang="en-US" sz="2400" b="1" dirty="0" smtClean="0"/>
              <a:t>Indian industry caters mostly to domestic market</a:t>
            </a:r>
          </a:p>
          <a:p>
            <a:pPr lvl="1"/>
            <a:r>
              <a:rPr lang="en-US" sz="2000" b="1" dirty="0" smtClean="0"/>
              <a:t>Large domestic demand, only 11.5% pairs exported (2011)</a:t>
            </a:r>
          </a:p>
          <a:p>
            <a:pPr lvl="1"/>
            <a:r>
              <a:rPr lang="en-US" sz="2000" b="1" dirty="0" smtClean="0"/>
              <a:t>Only Bata was a foreign brand till recently</a:t>
            </a:r>
            <a:endParaRPr lang="en-US" sz="2000" b="1" dirty="0"/>
          </a:p>
          <a:p>
            <a:r>
              <a:rPr lang="en-US" sz="2400" b="1" dirty="0" smtClean="0"/>
              <a:t>Liberalization &amp; changing demographics</a:t>
            </a:r>
          </a:p>
          <a:p>
            <a:pPr lvl="1"/>
            <a:r>
              <a:rPr lang="en-US" sz="2000" b="1" dirty="0" smtClean="0"/>
              <a:t>Changing lifestyles &amp; Young working population </a:t>
            </a:r>
          </a:p>
          <a:p>
            <a:pPr lvl="1"/>
            <a:r>
              <a:rPr lang="en-US" sz="2000" b="1" dirty="0" smtClean="0"/>
              <a:t>100% FDI in single brand retail (2012)</a:t>
            </a:r>
          </a:p>
          <a:p>
            <a:pPr lvl="1"/>
            <a:r>
              <a:rPr lang="en-US" sz="2000" b="1" dirty="0" smtClean="0"/>
              <a:t>Many Indian brands including Metro, Liberty, </a:t>
            </a:r>
            <a:r>
              <a:rPr lang="en-US" sz="2000" b="1" dirty="0" smtClean="0"/>
              <a:t>Corona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Large number of foreign brands (Clarks, Aldo, </a:t>
            </a:r>
            <a:r>
              <a:rPr lang="en-US" sz="2000" b="1" smtClean="0"/>
              <a:t>Hush </a:t>
            </a:r>
            <a:r>
              <a:rPr lang="en-US" sz="2000" b="1" smtClean="0"/>
              <a:t>Puppies)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74611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Hedonic Price Analysis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257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The Differentiated Product</a:t>
            </a:r>
          </a:p>
          <a:p>
            <a:pPr lvl="1"/>
            <a:r>
              <a:rPr lang="en-US" sz="2000" b="1" dirty="0" smtClean="0"/>
              <a:t>Men’s formal footwear</a:t>
            </a:r>
            <a:endParaRPr lang="en-US" sz="2000" b="1" dirty="0"/>
          </a:p>
          <a:p>
            <a:pPr lvl="1"/>
            <a:r>
              <a:rPr lang="en-US" sz="2000" b="1" dirty="0" smtClean="0"/>
              <a:t>Accounts for 50</a:t>
            </a:r>
            <a:r>
              <a:rPr lang="en-US" sz="2000" b="1" dirty="0"/>
              <a:t>% of Indian footwear </a:t>
            </a:r>
            <a:r>
              <a:rPr lang="en-US" sz="2000" b="1" dirty="0" smtClean="0"/>
              <a:t>market</a:t>
            </a:r>
            <a:endParaRPr lang="en-US" sz="2000" b="1" dirty="0"/>
          </a:p>
          <a:p>
            <a:pPr lvl="1"/>
            <a:r>
              <a:rPr lang="en-US" sz="2000" b="1" dirty="0" smtClean="0"/>
              <a:t>Presence of very many brands</a:t>
            </a:r>
          </a:p>
          <a:p>
            <a:pPr lvl="1"/>
            <a:r>
              <a:rPr lang="en-US" sz="2000" b="1" dirty="0" smtClean="0"/>
              <a:t>Varied features and quality attributes </a:t>
            </a:r>
          </a:p>
          <a:p>
            <a:pPr lvl="1"/>
            <a:r>
              <a:rPr lang="en-US" sz="2000" b="1" dirty="0" smtClean="0"/>
              <a:t>Ideal product for doing a hedonic price analysis</a:t>
            </a:r>
            <a:endParaRPr lang="en-US" sz="2000" b="1" dirty="0"/>
          </a:p>
          <a:p>
            <a:r>
              <a:rPr lang="en-US" sz="2400" b="1" dirty="0"/>
              <a:t>A stylized market structure: Monopolistic Competition</a:t>
            </a:r>
          </a:p>
          <a:p>
            <a:r>
              <a:rPr lang="en-US" sz="2400" b="1" dirty="0" smtClean="0"/>
              <a:t>Scope for Hedonic Price Analysis</a:t>
            </a:r>
          </a:p>
          <a:p>
            <a:pPr lvl="1"/>
            <a:r>
              <a:rPr lang="en-US" sz="2000" b="1" dirty="0"/>
              <a:t>I</a:t>
            </a:r>
            <a:r>
              <a:rPr lang="en-US" sz="2000" b="1" dirty="0" smtClean="0"/>
              <a:t>dentifying product features/quality attributes</a:t>
            </a:r>
          </a:p>
          <a:p>
            <a:pPr lvl="1"/>
            <a:r>
              <a:rPr lang="en-US" sz="2000" b="1" dirty="0" smtClean="0"/>
              <a:t>Equilibrium valuations of features/attributes</a:t>
            </a:r>
          </a:p>
          <a:p>
            <a:pPr lvl="1"/>
            <a:r>
              <a:rPr lang="en-US" sz="2000" b="1" dirty="0" smtClean="0"/>
              <a:t>A broad signal to existing and entering firms to enhance, alter , or introduce features to suit consumer preferences</a:t>
            </a:r>
          </a:p>
          <a:p>
            <a:pPr lvl="1"/>
            <a:r>
              <a:rPr lang="en-US" sz="2000" b="1" dirty="0" smtClean="0"/>
              <a:t>Complements market surveys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01918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Literature &amp; Methodology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2578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Literature review</a:t>
            </a:r>
          </a:p>
          <a:p>
            <a:pPr lvl="1"/>
            <a:r>
              <a:rPr lang="en-US" sz="2000" b="1" dirty="0" smtClean="0"/>
              <a:t>Waugh (1928): Valuation of vegetable attributes in Boston</a:t>
            </a:r>
            <a:endParaRPr lang="en-US" sz="2000" b="1" dirty="0"/>
          </a:p>
          <a:p>
            <a:pPr lvl="1"/>
            <a:r>
              <a:rPr lang="en-US" sz="2000" b="1" dirty="0" smtClean="0"/>
              <a:t>Lancaster (1966): goods are a combination of multiple characteristics</a:t>
            </a:r>
            <a:endParaRPr lang="en-US" sz="2000" b="1" dirty="0"/>
          </a:p>
          <a:p>
            <a:pPr lvl="1"/>
            <a:r>
              <a:rPr lang="en-US" sz="2000" b="1" dirty="0" smtClean="0"/>
              <a:t>Rosen (1974):  Equilibrium price of a product is the sum total of shadow prices of its multiple characteristics</a:t>
            </a:r>
          </a:p>
          <a:p>
            <a:pPr lvl="1"/>
            <a:r>
              <a:rPr lang="en-US" sz="2000" b="1" dirty="0" smtClean="0"/>
              <a:t>Applications to farmlands (1994), realty, (2000) wines (1998</a:t>
            </a:r>
            <a:r>
              <a:rPr lang="en-US" sz="2000" b="1" dirty="0" smtClean="0"/>
              <a:t>) in USA, </a:t>
            </a:r>
            <a:r>
              <a:rPr lang="en-US" sz="2000" b="1" dirty="0" smtClean="0"/>
              <a:t>cricket (2009)</a:t>
            </a:r>
          </a:p>
          <a:p>
            <a:r>
              <a:rPr lang="en-US" sz="2400" b="1" dirty="0" smtClean="0"/>
              <a:t>Utility maximization</a:t>
            </a:r>
          </a:p>
          <a:p>
            <a:pPr lvl="1"/>
            <a:r>
              <a:rPr lang="pl-PL" sz="2000" b="1" dirty="0" smtClean="0"/>
              <a:t>Max </a:t>
            </a:r>
            <a:r>
              <a:rPr lang="pl-PL" sz="2000" b="1" dirty="0"/>
              <a:t>U = U </a:t>
            </a:r>
            <a:r>
              <a:rPr lang="pl-PL" sz="2000" b="1" dirty="0" smtClean="0"/>
              <a:t>(</a:t>
            </a:r>
            <a:r>
              <a:rPr lang="en-US" sz="2000" b="1" dirty="0" smtClean="0"/>
              <a:t>X</a:t>
            </a:r>
            <a:r>
              <a:rPr lang="pl-PL" sz="2000" b="1" dirty="0" smtClean="0"/>
              <a:t>, </a:t>
            </a:r>
            <a:r>
              <a:rPr lang="en-US" sz="2000" b="1" dirty="0"/>
              <a:t>Z</a:t>
            </a:r>
            <a:r>
              <a:rPr lang="pl-PL" sz="2000" b="1" dirty="0" smtClean="0"/>
              <a:t>)</a:t>
            </a:r>
            <a:r>
              <a:rPr lang="en-US" sz="2000" b="1" dirty="0" smtClean="0"/>
              <a:t>  </a:t>
            </a:r>
            <a:r>
              <a:rPr lang="pl-PL" sz="2000" b="1" dirty="0" smtClean="0"/>
              <a:t>s.t.</a:t>
            </a:r>
            <a:r>
              <a:rPr lang="en-US" sz="2000" b="1" dirty="0" smtClean="0"/>
              <a:t>  </a:t>
            </a:r>
            <a:r>
              <a:rPr lang="pl-PL" sz="2000" b="1" dirty="0" smtClean="0"/>
              <a:t>M </a:t>
            </a:r>
            <a:r>
              <a:rPr lang="en-US" sz="2000" b="1" dirty="0" smtClean="0"/>
              <a:t>-</a:t>
            </a:r>
            <a:r>
              <a:rPr lang="pl-PL" sz="2000" b="1" dirty="0" smtClean="0"/>
              <a:t> </a:t>
            </a:r>
            <a:r>
              <a:rPr lang="pl-PL" sz="2000" b="1" dirty="0"/>
              <a:t>P</a:t>
            </a:r>
            <a:r>
              <a:rPr lang="pl-PL" sz="2000" b="1" baseline="-25000" dirty="0"/>
              <a:t>Z</a:t>
            </a:r>
            <a:r>
              <a:rPr lang="pl-PL" sz="2000" b="1" dirty="0"/>
              <a:t> </a:t>
            </a:r>
            <a:r>
              <a:rPr lang="en-US" sz="2000" b="1" dirty="0" smtClean="0"/>
              <a:t>-</a:t>
            </a:r>
            <a:r>
              <a:rPr lang="pl-PL" sz="2000" b="1" dirty="0" smtClean="0"/>
              <a:t> </a:t>
            </a:r>
            <a:r>
              <a:rPr lang="pl-PL" sz="2000" b="1" dirty="0"/>
              <a:t>X = </a:t>
            </a:r>
            <a:r>
              <a:rPr lang="pl-PL" sz="2000" b="1" dirty="0" smtClean="0"/>
              <a:t>0</a:t>
            </a:r>
            <a:r>
              <a:rPr lang="pl-PL" sz="2000" b="1" dirty="0"/>
              <a:t>	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Max </a:t>
            </a:r>
            <a:r>
              <a:rPr lang="pl-PL" sz="2000" b="1" dirty="0" smtClean="0"/>
              <a:t>U </a:t>
            </a:r>
            <a:r>
              <a:rPr lang="pl-PL" sz="2000" b="1" dirty="0"/>
              <a:t>= U (M – P</a:t>
            </a:r>
            <a:r>
              <a:rPr lang="pl-PL" sz="2000" b="1" baseline="-25000" dirty="0"/>
              <a:t>Z</a:t>
            </a:r>
            <a:r>
              <a:rPr lang="pl-PL" sz="2000" b="1" dirty="0"/>
              <a:t> , </a:t>
            </a:r>
            <a:r>
              <a:rPr lang="pl-PL" sz="2000" b="1" dirty="0" smtClean="0"/>
              <a:t>Z</a:t>
            </a:r>
            <a:r>
              <a:rPr lang="pl-PL" sz="2000" b="1" baseline="-25000" dirty="0" smtClean="0"/>
              <a:t>1</a:t>
            </a:r>
            <a:r>
              <a:rPr lang="pl-PL" sz="2000" b="1" dirty="0" smtClean="0"/>
              <a:t> …., </a:t>
            </a:r>
            <a:r>
              <a:rPr lang="pl-PL" sz="2000" b="1" dirty="0"/>
              <a:t>Z</a:t>
            </a:r>
            <a:r>
              <a:rPr lang="pl-PL" sz="2000" b="1" baseline="-25000" dirty="0"/>
              <a:t>K</a:t>
            </a:r>
            <a:r>
              <a:rPr lang="pl-PL" sz="2000" b="1" dirty="0"/>
              <a:t> </a:t>
            </a:r>
            <a:r>
              <a:rPr lang="pl-PL" sz="2000" b="1" dirty="0" smtClean="0"/>
              <a:t>…, </a:t>
            </a:r>
            <a:r>
              <a:rPr lang="pl-PL" sz="2000" b="1" dirty="0"/>
              <a:t>Z</a:t>
            </a:r>
            <a:r>
              <a:rPr lang="pl-PL" sz="2000" b="1" baseline="-25000" dirty="0"/>
              <a:t>N</a:t>
            </a:r>
            <a:r>
              <a:rPr lang="pl-PL" sz="2000" b="1" dirty="0" smtClean="0"/>
              <a:t>)</a:t>
            </a:r>
            <a:endParaRPr lang="en-US" sz="2000" b="1" dirty="0"/>
          </a:p>
          <a:p>
            <a:r>
              <a:rPr lang="en-US" sz="2400" b="1" dirty="0"/>
              <a:t>Bid &amp; Offer Curves</a:t>
            </a:r>
          </a:p>
          <a:p>
            <a:pPr lvl="1"/>
            <a:r>
              <a:rPr lang="en-US" sz="2000" b="1" dirty="0"/>
              <a:t>B = g (Z</a:t>
            </a:r>
            <a:r>
              <a:rPr lang="en-US" sz="2000" b="1" baseline="-25000" dirty="0"/>
              <a:t>K</a:t>
            </a:r>
            <a:r>
              <a:rPr lang="en-US" sz="2000" b="1" dirty="0"/>
              <a:t>, Z</a:t>
            </a:r>
            <a:r>
              <a:rPr lang="en-US" sz="2000" b="1" baseline="-25000" dirty="0"/>
              <a:t>-K</a:t>
            </a:r>
            <a:r>
              <a:rPr lang="en-US" sz="2000" b="1" dirty="0"/>
              <a:t>*, U*)  &amp;  C = h (Z</a:t>
            </a:r>
            <a:r>
              <a:rPr lang="en-US" sz="2000" b="1" baseline="-25000" dirty="0"/>
              <a:t>K</a:t>
            </a:r>
            <a:r>
              <a:rPr lang="en-US" sz="2000" b="1" dirty="0"/>
              <a:t> , Z</a:t>
            </a:r>
            <a:r>
              <a:rPr lang="en-US" sz="2000" b="1" baseline="-25000" dirty="0"/>
              <a:t>-K</a:t>
            </a:r>
            <a:r>
              <a:rPr lang="en-US" sz="2000" b="1" dirty="0"/>
              <a:t>*, </a:t>
            </a:r>
            <a:r>
              <a:rPr lang="el-GR" sz="2000" b="1" dirty="0"/>
              <a:t>π</a:t>
            </a:r>
            <a:r>
              <a:rPr lang="el-GR" sz="2000" b="1" dirty="0" smtClean="0"/>
              <a:t>*)</a:t>
            </a:r>
            <a:endParaRPr lang="el-GR" sz="2000" b="1" dirty="0"/>
          </a:p>
          <a:p>
            <a:r>
              <a:rPr lang="en-US" sz="2400" b="1" dirty="0" smtClean="0"/>
              <a:t>Equilibrium relation</a:t>
            </a:r>
          </a:p>
          <a:p>
            <a:pPr lvl="1"/>
            <a:r>
              <a:rPr lang="pl-PL" sz="2000" b="1" dirty="0"/>
              <a:t>P</a:t>
            </a:r>
            <a:r>
              <a:rPr lang="pl-PL" sz="2000" b="1" baseline="-25000" dirty="0"/>
              <a:t>Z</a:t>
            </a:r>
            <a:r>
              <a:rPr lang="pl-PL" sz="2000" b="1" dirty="0"/>
              <a:t> = f (Z</a:t>
            </a:r>
            <a:r>
              <a:rPr lang="pl-PL" sz="2000" b="1" baseline="-25000" dirty="0"/>
              <a:t>1</a:t>
            </a:r>
            <a:r>
              <a:rPr lang="pl-PL" sz="2000" b="1" dirty="0"/>
              <a:t>, …, Z</a:t>
            </a:r>
            <a:r>
              <a:rPr lang="pl-PL" sz="2000" b="1" baseline="-25000" dirty="0"/>
              <a:t>K</a:t>
            </a:r>
            <a:r>
              <a:rPr lang="pl-PL" sz="2000" b="1" dirty="0"/>
              <a:t>, …, Z</a:t>
            </a:r>
            <a:r>
              <a:rPr lang="pl-PL" sz="2000" b="1" baseline="-25000" dirty="0"/>
              <a:t>N</a:t>
            </a:r>
            <a:r>
              <a:rPr lang="pl-PL" sz="2000" b="1" dirty="0" smtClean="0"/>
              <a:t>) 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9800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Graphic Representation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376652" y="1045654"/>
            <a:ext cx="6398880" cy="4930618"/>
            <a:chOff x="0" y="0"/>
            <a:chExt cx="4057698" cy="2933222"/>
          </a:xfrm>
        </p:grpSpPr>
        <p:sp>
          <p:nvSpPr>
            <p:cNvPr id="48" name="Text Box 2"/>
            <p:cNvSpPr txBox="1">
              <a:spLocks noChangeArrowheads="1"/>
            </p:cNvSpPr>
            <p:nvPr/>
          </p:nvSpPr>
          <p:spPr bwMode="auto">
            <a:xfrm>
              <a:off x="308345" y="1807535"/>
              <a:ext cx="422695" cy="313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/>
                  <a:ea typeface="Calibri"/>
                  <a:cs typeface="Shruti"/>
                </a:rPr>
                <a:t>P</a:t>
              </a:r>
              <a:r>
                <a:rPr kumimoji="0" lang="en-IN" sz="1200" b="1" i="0" u="none" strike="noStrike" kern="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Times New Roman"/>
                  <a:ea typeface="Calibri"/>
                  <a:cs typeface="Shruti"/>
                </a:rPr>
                <a:t>IR</a:t>
              </a: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Calibri"/>
                <a:cs typeface="Shruti"/>
              </a:endParaRPr>
            </a:p>
          </p:txBody>
        </p:sp>
        <p:sp>
          <p:nvSpPr>
            <p:cNvPr id="49" name="Text Box 2"/>
            <p:cNvSpPr txBox="1">
              <a:spLocks noChangeArrowheads="1"/>
            </p:cNvSpPr>
            <p:nvPr/>
          </p:nvSpPr>
          <p:spPr bwMode="auto">
            <a:xfrm>
              <a:off x="318977" y="1137683"/>
              <a:ext cx="451485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/>
                  <a:ea typeface="Calibri"/>
                  <a:cs typeface="Shruti"/>
                </a:rPr>
                <a:t>P</a:t>
              </a:r>
              <a:r>
                <a:rPr kumimoji="0" lang="en-IN" sz="1200" b="1" i="0" u="none" strike="noStrike" kern="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Times New Roman"/>
                  <a:ea typeface="Calibri"/>
                  <a:cs typeface="Shruti"/>
                </a:rPr>
                <a:t>JS</a:t>
              </a: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Calibri"/>
                <a:cs typeface="Shruti"/>
              </a:endParaRPr>
            </a:p>
          </p:txBody>
        </p:sp>
        <p:sp>
          <p:nvSpPr>
            <p:cNvPr id="50" name="Text Box 2"/>
            <p:cNvSpPr txBox="1">
              <a:spLocks noChangeArrowheads="1"/>
            </p:cNvSpPr>
            <p:nvPr/>
          </p:nvSpPr>
          <p:spPr bwMode="auto">
            <a:xfrm>
              <a:off x="2846646" y="2541181"/>
              <a:ext cx="427355" cy="26860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/>
                  <a:ea typeface="Calibri"/>
                  <a:cs typeface="Shruti"/>
                </a:rPr>
                <a:t>Z</a:t>
              </a:r>
              <a:r>
                <a:rPr kumimoji="0" lang="en-IN" sz="1200" b="1" i="0" u="none" strike="noStrike" kern="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Times New Roman"/>
                  <a:ea typeface="Calibri"/>
                  <a:cs typeface="Shruti"/>
                </a:rPr>
                <a:t>K</a:t>
              </a: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Calibri"/>
                <a:cs typeface="Shruti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0" y="0"/>
              <a:ext cx="4057698" cy="2933222"/>
              <a:chOff x="0" y="0"/>
              <a:chExt cx="4057698" cy="2933222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283427" y="246731"/>
                <a:ext cx="3210963" cy="2586284"/>
                <a:chOff x="25842" y="219074"/>
                <a:chExt cx="2389554" cy="2265334"/>
              </a:xfrm>
            </p:grpSpPr>
            <p:cxnSp>
              <p:nvCxnSpPr>
                <p:cNvPr id="64" name="Straight Arrow Connector 63"/>
                <p:cNvCxnSpPr/>
                <p:nvPr/>
              </p:nvCxnSpPr>
              <p:spPr>
                <a:xfrm flipV="1">
                  <a:off x="267385" y="219096"/>
                  <a:ext cx="480" cy="1962288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65" name="Straight Arrow Connector 64"/>
                <p:cNvCxnSpPr/>
                <p:nvPr/>
              </p:nvCxnSpPr>
              <p:spPr>
                <a:xfrm>
                  <a:off x="267419" y="2182483"/>
                  <a:ext cx="2147977" cy="0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66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5842" y="219074"/>
                  <a:ext cx="166933" cy="27559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IN" sz="1200" b="1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/>
                      <a:ea typeface="Calibri"/>
                      <a:cs typeface="Shruti"/>
                    </a:rPr>
                    <a:t>P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Calibri"/>
                    <a:cs typeface="Shruti"/>
                  </a:endParaRPr>
                </a:p>
              </p:txBody>
            </p:sp>
            <p:sp>
              <p:nvSpPr>
                <p:cNvPr id="6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30801" y="2199736"/>
                  <a:ext cx="205629" cy="284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IN" sz="1200" b="1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/>
                      <a:ea typeface="Calibri"/>
                      <a:cs typeface="Shruti"/>
                    </a:rPr>
                    <a:t>0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Calibri"/>
                    <a:cs typeface="Shruti"/>
                  </a:endParaRPr>
                </a:p>
              </p:txBody>
            </p:sp>
          </p:grpSp>
          <p:sp>
            <p:nvSpPr>
              <p:cNvPr id="53" name="Arc 52"/>
              <p:cNvSpPr/>
              <p:nvPr/>
            </p:nvSpPr>
            <p:spPr>
              <a:xfrm rot="16200000">
                <a:off x="1362623" y="1559852"/>
                <a:ext cx="1132708" cy="1614032"/>
              </a:xfrm>
              <a:prstGeom prst="arc">
                <a:avLst>
                  <a:gd name="adj1" fmla="val 16200000"/>
                  <a:gd name="adj2" fmla="val 7996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Arc 53"/>
              <p:cNvSpPr/>
              <p:nvPr/>
            </p:nvSpPr>
            <p:spPr>
              <a:xfrm rot="16200000">
                <a:off x="2633214" y="820888"/>
                <a:ext cx="1103501" cy="1745466"/>
              </a:xfrm>
              <a:prstGeom prst="arc">
                <a:avLst>
                  <a:gd name="adj1" fmla="val 16200000"/>
                  <a:gd name="adj2" fmla="val 7996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Arc 54"/>
              <p:cNvSpPr/>
              <p:nvPr/>
            </p:nvSpPr>
            <p:spPr>
              <a:xfrm rot="5006529">
                <a:off x="150512" y="656083"/>
                <a:ext cx="1340872" cy="1641896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Arc 55"/>
              <p:cNvSpPr/>
              <p:nvPr/>
            </p:nvSpPr>
            <p:spPr>
              <a:xfrm rot="5720464">
                <a:off x="1405153" y="-56297"/>
                <a:ext cx="1434113" cy="1546708"/>
              </a:xfrm>
              <a:prstGeom prst="arc">
                <a:avLst>
                  <a:gd name="adj1" fmla="val 16200000"/>
                  <a:gd name="adj2" fmla="val 20885993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>
                <a:off x="1357307" y="1958572"/>
                <a:ext cx="0" cy="53975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Dot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>
              <a:xfrm flipV="1">
                <a:off x="676823" y="1958572"/>
                <a:ext cx="681297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Dot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2580051" y="1288721"/>
                <a:ext cx="0" cy="120266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Dot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676823" y="1288721"/>
                <a:ext cx="1908647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Dot"/>
              </a:ln>
              <a:effectLst/>
            </p:spPr>
          </p:cxnSp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1431735" y="1926675"/>
                <a:ext cx="585470" cy="3136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12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Shruti"/>
                  </a:rPr>
                  <a:t>Z</a:t>
                </a:r>
                <a:r>
                  <a:rPr kumimoji="0" lang="en-IN" sz="1200" b="1" i="0" u="none" strike="noStrike" kern="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Shruti"/>
                  </a:rPr>
                  <a:t>KIR</a:t>
                </a:r>
                <a:endPara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Calibri"/>
                  <a:cs typeface="Shruti"/>
                </a:endParaRPr>
              </a:p>
            </p:txBody>
          </p:sp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2633214" y="1384414"/>
                <a:ext cx="585470" cy="3136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12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Shruti"/>
                  </a:rPr>
                  <a:t>Z</a:t>
                </a:r>
                <a:r>
                  <a:rPr kumimoji="0" lang="en-IN" sz="1200" b="1" i="0" u="none" strike="noStrike" kern="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Shruti"/>
                  </a:rPr>
                  <a:t>KJS</a:t>
                </a:r>
                <a:endPara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Calibri"/>
                  <a:cs typeface="Shruti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flipV="1">
                <a:off x="761884" y="874051"/>
                <a:ext cx="2570671" cy="141414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lgDash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91454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Descriptive Statistics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6089650" cy="560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08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Box Cox Transformation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362148" y="2667000"/>
                <a:ext cx="2561727" cy="877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uncPr>
                        <m:fName>
                          <m:r>
                            <a:rPr lang="en-IN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𝒍𝒏</m:t>
                          </m:r>
                        </m:fName>
                        <m:e>
                          <m:r>
                            <a:rPr lang="en-IN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𝑷</m:t>
                          </m:r>
                        </m:e>
                      </m:func>
                      <m:r>
                        <a:rPr lang="en-IN" b="1" i="1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IN" b="1" i="1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𝜷</m:t>
                          </m:r>
                        </m:e>
                        <m:sub>
                          <m:r>
                            <a:rPr lang="en-IN" b="1" i="1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𝟎</m:t>
                          </m:r>
                        </m:sub>
                      </m:sSub>
                      <m:r>
                        <a:rPr lang="en-IN" b="1" i="1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m:t>+</m:t>
                      </m:r>
                      <m:nary>
                        <m:naryPr>
                          <m:chr m:val="∑"/>
                          <m:grow m:val="on"/>
                          <m:ctrlPr>
                            <a:rPr lang="en-US" b="1" i="1">
                              <a:effectLst/>
                              <a:latin typeface="Cambria Math"/>
                              <a:cs typeface="Times New Roman"/>
                            </a:rPr>
                          </m:ctrlPr>
                        </m:naryPr>
                        <m:sub>
                          <m:r>
                            <a:rPr lang="en-IN" b="1" i="1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𝒌</m:t>
                          </m:r>
                          <m:r>
                            <a:rPr lang="en-IN" b="1" i="1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=</m:t>
                          </m:r>
                          <m:r>
                            <a:rPr lang="en-IN" b="1" i="1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𝟏</m:t>
                          </m:r>
                        </m:sub>
                        <m:sup>
                          <m:r>
                            <a:rPr lang="en-IN" b="1" i="1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𝟏𝟎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>
                                  <a:effectLst/>
                                  <a:latin typeface="Cambria Math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IN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IN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𝑲</m:t>
                              </m:r>
                            </m:sub>
                          </m:sSub>
                          <m:r>
                            <a:rPr lang="en-IN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1" i="1">
                                  <a:effectLst/>
                                  <a:latin typeface="Cambria Math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𝒁</m:t>
                              </m:r>
                            </m:e>
                            <m:sub>
                              <m:r>
                                <a:rPr lang="en-IN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𝑲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148" y="2667000"/>
                <a:ext cx="2561727" cy="8779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533861" y="4114800"/>
                <a:ext cx="2305055" cy="467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N" sz="2000" b="1" dirty="0">
                    <a:latin typeface="Times New Roman"/>
                    <a:ea typeface="Calibri"/>
                  </a:rPr>
                  <a:t>P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effectLst/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en-IN" sz="2000" b="1" i="1">
                            <a:effectLst/>
                            <a:latin typeface="Cambria Math"/>
                            <a:ea typeface="Cambria Math"/>
                            <a:cs typeface="Times New Roman"/>
                          </a:rPr>
                          <m:t>𝒆</m:t>
                        </m:r>
                      </m:e>
                      <m:sup>
                        <m:r>
                          <a:rPr lang="en-IN" sz="2000" b="1" i="1">
                            <a:effectLst/>
                            <a:latin typeface="Cambria Math"/>
                            <a:ea typeface="Cambria Math"/>
                            <a:cs typeface="Times New Roman"/>
                          </a:rPr>
                          <m:t>[</m:t>
                        </m:r>
                        <m:sSub>
                          <m:sSubPr>
                            <m:ctrlPr>
                              <a:rPr lang="en-US" sz="2000" b="1" i="1">
                                <a:effectLst/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IN" sz="2000" b="1" i="1">
                                <a:effectLst/>
                                <a:latin typeface="Cambria Math"/>
                                <a:ea typeface="Cambria Math"/>
                                <a:cs typeface="Times New Roman"/>
                              </a:rPr>
                              <m:t>𝜷</m:t>
                            </m:r>
                          </m:e>
                          <m:sub>
                            <m:r>
                              <a:rPr lang="en-IN" sz="2000" b="1" i="1">
                                <a:effectLst/>
                                <a:latin typeface="Cambria Math"/>
                                <a:ea typeface="Cambria Math"/>
                                <a:cs typeface="Times New Roman"/>
                              </a:rPr>
                              <m:t>𝟎</m:t>
                            </m:r>
                          </m:sub>
                        </m:sSub>
                        <m:r>
                          <a:rPr lang="en-IN" sz="2000" b="1" i="1">
                            <a:effectLst/>
                            <a:latin typeface="Cambria Math"/>
                            <a:ea typeface="Cambria Math"/>
                            <a:cs typeface="Times New Roman"/>
                          </a:rPr>
                          <m:t>+</m:t>
                        </m:r>
                        <m:nary>
                          <m:naryPr>
                            <m:chr m:val="∑"/>
                            <m:grow m:val="on"/>
                            <m:ctrlPr>
                              <a:rPr lang="en-US" sz="2000" b="1" i="1">
                                <a:effectLst/>
                                <a:latin typeface="Cambria Math"/>
                                <a:cs typeface="Times New Roman"/>
                              </a:rPr>
                            </m:ctrlPr>
                          </m:naryPr>
                          <m:sub>
                            <m:r>
                              <a:rPr lang="en-IN" sz="2000" b="1" i="1">
                                <a:effectLst/>
                                <a:latin typeface="Cambria Math"/>
                                <a:ea typeface="Cambria Math"/>
                                <a:cs typeface="Times New Roman"/>
                              </a:rPr>
                              <m:t>𝒌</m:t>
                            </m:r>
                            <m:r>
                              <a:rPr lang="en-IN" sz="2000" b="1" i="1">
                                <a:effectLst/>
                                <a:latin typeface="Cambria Math"/>
                                <a:ea typeface="Cambria Math"/>
                                <a:cs typeface="Times New Roman"/>
                              </a:rPr>
                              <m:t>=</m:t>
                            </m:r>
                            <m:r>
                              <a:rPr lang="en-IN" sz="2000" b="1" i="1">
                                <a:effectLst/>
                                <a:latin typeface="Cambria Math"/>
                                <a:ea typeface="Cambria Math"/>
                                <a:cs typeface="Times New Roman"/>
                              </a:rPr>
                              <m:t>𝟏</m:t>
                            </m:r>
                          </m:sub>
                          <m:sup>
                            <m:r>
                              <a:rPr lang="en-IN" sz="2000" b="1" i="1">
                                <a:effectLst/>
                                <a:latin typeface="Cambria Math"/>
                                <a:ea typeface="Cambria Math"/>
                                <a:cs typeface="Times New Roman"/>
                              </a:rPr>
                              <m:t>𝟏𝟎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000" b="1" i="1">
                                    <a:effectLst/>
                                    <a:latin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IN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 </m:t>
                                </m:r>
                                <m:r>
                                  <a:rPr lang="en-IN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𝜷</m:t>
                                </m:r>
                              </m:e>
                              <m:sub>
                                <m:r>
                                  <a:rPr lang="en-IN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𝑲</m:t>
                                </m:r>
                              </m:sub>
                            </m:sSub>
                            <m:r>
                              <a:rPr lang="en-IN" sz="20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000" b="1" i="1">
                                    <a:effectLst/>
                                    <a:latin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IN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𝒁</m:t>
                                </m:r>
                              </m:e>
                              <m:sub>
                                <m:r>
                                  <a:rPr lang="en-IN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𝑲</m:t>
                                </m:r>
                              </m:sub>
                            </m:sSub>
                          </m:e>
                        </m:nary>
                        <m:r>
                          <a:rPr lang="en-IN" sz="2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]</m:t>
                        </m:r>
                      </m:sup>
                    </m:sSup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861" y="4114800"/>
                <a:ext cx="2305055" cy="467885"/>
              </a:xfrm>
              <a:prstGeom prst="rect">
                <a:avLst/>
              </a:prstGeom>
              <a:blipFill rotWithShape="1">
                <a:blip r:embed="rId3"/>
                <a:stretch>
                  <a:fillRect l="-2910" b="-20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933698" y="1600200"/>
            <a:ext cx="3771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Log-Lin transformation fits best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4301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Hedonic Price Equation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722415"/>
              </p:ext>
            </p:extLst>
          </p:nvPr>
        </p:nvGraphicFramePr>
        <p:xfrm>
          <a:off x="2667000" y="1447800"/>
          <a:ext cx="3853815" cy="4417060"/>
        </p:xfrm>
        <a:graphic>
          <a:graphicData uri="http://schemas.openxmlformats.org/drawingml/2006/table">
            <a:tbl>
              <a:tblPr firstRow="1" firstCol="1"/>
              <a:tblGrid>
                <a:gridCol w="1134110"/>
                <a:gridCol w="1503045"/>
                <a:gridCol w="1216660"/>
              </a:tblGrid>
              <a:tr h="296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Variable (Z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K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Coefficient (β</a:t>
                      </a:r>
                      <a:r>
                        <a:rPr lang="en-IN" sz="1200" b="1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K</a:t>
                      </a: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T Statistics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Constant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6.37</a:t>
                      </a:r>
                      <a:r>
                        <a:rPr lang="en-IN" sz="1200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42.23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0.32</a:t>
                      </a:r>
                      <a:r>
                        <a:rPr lang="en-IN" sz="1200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3.79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-</a:t>
                      </a: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0.04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-0.53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0.04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0.52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-</a:t>
                      </a: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0.01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-0.07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0.16</a:t>
                      </a:r>
                      <a:r>
                        <a:rPr lang="en-IN" sz="1200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2.02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-</a:t>
                      </a: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0.10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-1.31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0.28</a:t>
                      </a:r>
                      <a:r>
                        <a:rPr lang="en-IN" sz="1200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3.66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0.29</a:t>
                      </a:r>
                      <a:r>
                        <a:rPr lang="en-IN" sz="1200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2.77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1.20</a:t>
                      </a:r>
                      <a:r>
                        <a:rPr lang="en-IN" sz="1200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9.05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</a:t>
                      </a:r>
                      <a:r>
                        <a:rPr lang="en-IN" sz="1200" baseline="-25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1.28</a:t>
                      </a:r>
                      <a:r>
                        <a:rPr lang="en-IN" sz="1200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10.12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88" y="5943600"/>
            <a:ext cx="5940425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41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Diagnostics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750118"/>
              </p:ext>
            </p:extLst>
          </p:nvPr>
        </p:nvGraphicFramePr>
        <p:xfrm>
          <a:off x="1828800" y="1524000"/>
          <a:ext cx="5474970" cy="3969893"/>
        </p:xfrm>
        <a:graphic>
          <a:graphicData uri="http://schemas.openxmlformats.org/drawingml/2006/table">
            <a:tbl>
              <a:tblPr firstRow="1" firstCol="1"/>
              <a:tblGrid>
                <a:gridCol w="2254250"/>
                <a:gridCol w="1150620"/>
                <a:gridCol w="2070100"/>
              </a:tblGrid>
              <a:tr h="336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1. Coefficient of Determination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Multiple 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Adjusted 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0.77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0.56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01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2. Overall Significance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F Statistics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20.00</a:t>
                      </a:r>
                      <a:r>
                        <a:rPr lang="en-IN" sz="1200" b="1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3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3. Homoscedasticity Tests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B-P-G 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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err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Glejser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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8.07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b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1.01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b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4. </a:t>
                      </a:r>
                      <a:r>
                        <a:rPr lang="en-IN" sz="1200" b="1" dirty="0" err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Multicollinearity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	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Klein’s Rule</a:t>
                      </a:r>
                      <a:r>
                        <a:rPr lang="en-IN" sz="1200" b="1" baseline="30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Z1 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= 0.18, 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Z2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= 0.09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Z3 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= 0.11, 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Z4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= 0.12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Z5 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= 0.30, 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Z6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= 0.18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Z7 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= 0.17, 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Z8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= 0.22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Z9 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= 0.11, R</a:t>
                      </a:r>
                      <a:r>
                        <a:rPr lang="en-IN" sz="1200" b="1" baseline="30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r>
                        <a:rPr lang="en-IN" sz="1200" b="1" baseline="-25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Z10</a:t>
                      </a: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Shruti"/>
                        </a:rPr>
                        <a:t> = 0.05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5549909"/>
            <a:ext cx="70866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Significant at 0.01, 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not significant at 0.01 &amp; 0.05, 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auxiliary R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less than overall R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32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639</Words>
  <Application>Microsoft Office PowerPoint</Application>
  <PresentationFormat>On-screen Show (4:3)</PresentationFormat>
  <Paragraphs>139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From Well-heeled to Tip-toed, Shoe-shine to Shoe-lace: Monopolistic Competition and Product Differentiation in Men’s Footwear  ASSA 2016 Monday, 4 January 2016</vt:lpstr>
      <vt:lpstr>Motivation</vt:lpstr>
      <vt:lpstr>Hedonic Price Analysis</vt:lpstr>
      <vt:lpstr>Literature &amp; Methodology</vt:lpstr>
      <vt:lpstr>Graphic Representation</vt:lpstr>
      <vt:lpstr>Descriptive Statistics</vt:lpstr>
      <vt:lpstr>Box Cox Transformation</vt:lpstr>
      <vt:lpstr>Hedonic Price Equation</vt:lpstr>
      <vt:lpstr>Diagnostics</vt:lpstr>
      <vt:lpstr>Inferences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Well-heeled to Tip-toed, Shoe-shine to Shoe-lace: Monopolistic Competition and Product Differentiation in Men’s Footwear  ASSA 2016</dc:title>
  <dc:creator>SATISH</dc:creator>
  <cp:lastModifiedBy>SATISH</cp:lastModifiedBy>
  <cp:revision>30</cp:revision>
  <dcterms:created xsi:type="dcterms:W3CDTF">2015-12-22T11:01:02Z</dcterms:created>
  <dcterms:modified xsi:type="dcterms:W3CDTF">2015-12-23T14:16:12Z</dcterms:modified>
</cp:coreProperties>
</file>