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39687" algn="l" defTabSz="91440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Tw Cen MT"/>
        <a:ea typeface="Tw Cen MT"/>
        <a:cs typeface="Tw Cen MT"/>
        <a:sym typeface="Tw Cen MT"/>
      </a:defRPr>
    </a:lvl1pPr>
    <a:lvl2pPr marL="0" marR="0" indent="382588" algn="l" defTabSz="91440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Tw Cen MT"/>
        <a:ea typeface="Tw Cen MT"/>
        <a:cs typeface="Tw Cen MT"/>
        <a:sym typeface="Tw Cen MT"/>
      </a:defRPr>
    </a:lvl2pPr>
    <a:lvl3pPr marL="0" marR="0" indent="725487" algn="l" defTabSz="91440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Tw Cen MT"/>
        <a:ea typeface="Tw Cen MT"/>
        <a:cs typeface="Tw Cen MT"/>
        <a:sym typeface="Tw Cen MT"/>
      </a:defRPr>
    </a:lvl3pPr>
    <a:lvl4pPr marL="0" marR="0" indent="1068387" algn="l" defTabSz="91440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Tw Cen MT"/>
        <a:ea typeface="Tw Cen MT"/>
        <a:cs typeface="Tw Cen MT"/>
        <a:sym typeface="Tw Cen MT"/>
      </a:defRPr>
    </a:lvl4pPr>
    <a:lvl5pPr marL="0" marR="0" indent="1411287" algn="l" defTabSz="91440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Tw Cen MT"/>
        <a:ea typeface="Tw Cen MT"/>
        <a:cs typeface="Tw Cen MT"/>
        <a:sym typeface="Tw Cen MT"/>
      </a:defRPr>
    </a:lvl5pPr>
    <a:lvl6pPr marL="0" marR="0" indent="2286000" algn="l" defTabSz="91440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Tw Cen MT"/>
        <a:ea typeface="Tw Cen MT"/>
        <a:cs typeface="Tw Cen MT"/>
        <a:sym typeface="Tw Cen MT"/>
      </a:defRPr>
    </a:lvl6pPr>
    <a:lvl7pPr marL="0" marR="0" indent="2743200" algn="l" defTabSz="91440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Tw Cen MT"/>
        <a:ea typeface="Tw Cen MT"/>
        <a:cs typeface="Tw Cen MT"/>
        <a:sym typeface="Tw Cen MT"/>
      </a:defRPr>
    </a:lvl7pPr>
    <a:lvl8pPr marL="0" marR="0" indent="3200400" algn="l" defTabSz="91440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Tw Cen MT"/>
        <a:ea typeface="Tw Cen MT"/>
        <a:cs typeface="Tw Cen MT"/>
        <a:sym typeface="Tw Cen MT"/>
      </a:defRPr>
    </a:lvl8pPr>
    <a:lvl9pPr marL="0" marR="0" indent="3657600" algn="l" defTabSz="91440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Tw Cen MT"/>
        <a:ea typeface="Tw Cen MT"/>
        <a:cs typeface="Tw Cen MT"/>
        <a:sym typeface="Tw Cen M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CE5EE"/>
          </a:solidFill>
        </a:fill>
      </a:tcStyle>
    </a:wholeTbl>
    <a:band2H>
      <a:tcTxStyle/>
      <a:tcStyle>
        <a:tcBdr/>
        <a:fill>
          <a:solidFill>
            <a:srgbClr val="EEF2F7"/>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2D7"/>
          </a:solidFill>
        </a:fill>
      </a:tcStyle>
    </a:wholeTbl>
    <a:band2H>
      <a:tcTxStyle/>
      <a:tcStyle>
        <a:tcBdr/>
        <a:fill>
          <a:solidFill>
            <a:srgbClr val="F0F1EC"/>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CDADA"/>
          </a:solidFill>
        </a:fill>
      </a:tcStyle>
    </a:wholeTbl>
    <a:band2H>
      <a:tcTxStyle/>
      <a:tcStyle>
        <a:tcBdr/>
        <a:fill>
          <a:solidFill>
            <a:srgbClr val="EEEDED"/>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Tw Cen MT"/>
          <a:ea typeface="Tw Cen MT"/>
          <a:cs typeface="Tw Cen M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Tw Cen MT"/>
          <a:ea typeface="Tw Cen MT"/>
          <a:cs typeface="Tw Cen MT"/>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Tw Cen MT"/>
          <a:ea typeface="Tw Cen MT"/>
          <a:cs typeface="Tw Cen MT"/>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Tw Cen MT"/>
          <a:ea typeface="Tw Cen MT"/>
          <a:cs typeface="Tw Cen MT"/>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Objects="1">
      <p:cViewPr varScale="1">
        <p:scale>
          <a:sx n="66" d="100"/>
          <a:sy n="66" d="100"/>
        </p:scale>
        <p:origin x="0" y="0"/>
      </p:cViewPr>
      <p:guideLst/>
    </p:cSldViewPr>
  </p:slide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5" name="Shape 125"/>
          <p:cNvSpPr>
            <a:spLocks noGrp="1" noRot="1" noChangeAspect="1"/>
          </p:cNvSpPr>
          <p:nvPr>
            <p:ph type="sldImg"/>
          </p:nvPr>
        </p:nvSpPr>
        <p:spPr>
          <a:xfrm>
            <a:off x="1143000" y="685800"/>
            <a:ext cx="4572000" cy="3429000"/>
          </a:xfrm>
          <a:prstGeom prst="rect">
            <a:avLst/>
          </a:prstGeom>
        </p:spPr>
        <p:txBody>
          <a:bodyPr/>
          <a:lstStyle/>
          <a:p>
            <a:endParaRPr/>
          </a:p>
        </p:txBody>
      </p:sp>
      <p:sp>
        <p:nvSpPr>
          <p:cNvPr id="126" name="Shape 12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470293936"/>
      </p:ext>
    </p:extLst>
  </p:cSld>
  <p:clrMap bg1="lt1" tx1="dk1" bg2="lt2" tx2="dk2" accent1="accent1" accent2="accent2" accent3="accent3" accent4="accent4" accent5="accent5" accent6="accent6" hlink="hlink" folHlink="folHlink"/>
  <p:notesStyle>
    <a:lvl1pPr defTabSz="584200" latinLnBrk="0">
      <a:defRPr sz="2200">
        <a:latin typeface="+mn-lt"/>
        <a:ea typeface="+mn-ea"/>
        <a:cs typeface="+mn-cs"/>
        <a:sym typeface="Lucida Grande"/>
      </a:defRPr>
    </a:lvl1pPr>
    <a:lvl2pPr indent="228600" defTabSz="584200" latinLnBrk="0">
      <a:defRPr sz="2200">
        <a:latin typeface="+mn-lt"/>
        <a:ea typeface="+mn-ea"/>
        <a:cs typeface="+mn-cs"/>
        <a:sym typeface="Lucida Grande"/>
      </a:defRPr>
    </a:lvl2pPr>
    <a:lvl3pPr indent="457200" defTabSz="584200" latinLnBrk="0">
      <a:defRPr sz="2200">
        <a:latin typeface="+mn-lt"/>
        <a:ea typeface="+mn-ea"/>
        <a:cs typeface="+mn-cs"/>
        <a:sym typeface="Lucida Grande"/>
      </a:defRPr>
    </a:lvl3pPr>
    <a:lvl4pPr indent="685800" defTabSz="584200" latinLnBrk="0">
      <a:defRPr sz="2200">
        <a:latin typeface="+mn-lt"/>
        <a:ea typeface="+mn-ea"/>
        <a:cs typeface="+mn-cs"/>
        <a:sym typeface="Lucida Grande"/>
      </a:defRPr>
    </a:lvl4pPr>
    <a:lvl5pPr indent="914400" defTabSz="584200" latinLnBrk="0">
      <a:defRPr sz="2200">
        <a:latin typeface="+mn-lt"/>
        <a:ea typeface="+mn-ea"/>
        <a:cs typeface="+mn-cs"/>
        <a:sym typeface="Lucida Grande"/>
      </a:defRPr>
    </a:lvl5pPr>
    <a:lvl6pPr indent="1143000" defTabSz="584200" latinLnBrk="0">
      <a:defRPr sz="2200">
        <a:latin typeface="+mn-lt"/>
        <a:ea typeface="+mn-ea"/>
        <a:cs typeface="+mn-cs"/>
        <a:sym typeface="Lucida Grande"/>
      </a:defRPr>
    </a:lvl6pPr>
    <a:lvl7pPr indent="1371600" defTabSz="584200" latinLnBrk="0">
      <a:defRPr sz="2200">
        <a:latin typeface="+mn-lt"/>
        <a:ea typeface="+mn-ea"/>
        <a:cs typeface="+mn-cs"/>
        <a:sym typeface="Lucida Grande"/>
      </a:defRPr>
    </a:lvl7pPr>
    <a:lvl8pPr indent="1600200" defTabSz="584200" latinLnBrk="0">
      <a:defRPr sz="2200">
        <a:latin typeface="+mn-lt"/>
        <a:ea typeface="+mn-ea"/>
        <a:cs typeface="+mn-cs"/>
        <a:sym typeface="Lucida Grande"/>
      </a:defRPr>
    </a:lvl8pPr>
    <a:lvl9pPr indent="1828800" defTabSz="584200" latinLnBrk="0">
      <a:defRPr sz="2200">
        <a:latin typeface="+mn-lt"/>
        <a:ea typeface="+mn-ea"/>
        <a:cs typeface="+mn-cs"/>
        <a:sym typeface="Lucida Grand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Shape 274"/>
          <p:cNvSpPr>
            <a:spLocks noGrp="1" noRot="1" noChangeAspect="1"/>
          </p:cNvSpPr>
          <p:nvPr>
            <p:ph type="sldImg"/>
          </p:nvPr>
        </p:nvSpPr>
        <p:spPr>
          <a:prstGeom prst="rect">
            <a:avLst/>
          </a:prstGeom>
        </p:spPr>
        <p:txBody>
          <a:bodyPr/>
          <a:lstStyle/>
          <a:p>
            <a:endParaRPr/>
          </a:p>
        </p:txBody>
      </p:sp>
      <p:sp>
        <p:nvSpPr>
          <p:cNvPr id="275" name="Shape 275"/>
          <p:cNvSpPr>
            <a:spLocks noGrp="1"/>
          </p:cNvSpPr>
          <p:nvPr>
            <p:ph type="body" sz="quarter" idx="1"/>
          </p:nvPr>
        </p:nvSpPr>
        <p:spPr>
          <a:prstGeom prst="rect">
            <a:avLst/>
          </a:prstGeom>
        </p:spPr>
        <p:txBody>
          <a:bodyPr/>
          <a:lstStyle>
            <a:lvl1pPr>
              <a:defRPr>
                <a:latin typeface="Times"/>
                <a:ea typeface="Times"/>
                <a:cs typeface="Times"/>
                <a:sym typeface="Times"/>
              </a:defRPr>
            </a:lvl1pPr>
          </a:lstStyle>
          <a:p>
            <a:r>
              <a:t> </a:t>
            </a:r>
          </a:p>
        </p:txBody>
      </p:sp>
    </p:spTree>
    <p:extLst>
      <p:ext uri="{BB962C8B-B14F-4D97-AF65-F5344CB8AC3E}">
        <p14:creationId xmlns:p14="http://schemas.microsoft.com/office/powerpoint/2010/main" val="1490361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775F55"/>
        </a:solidFill>
        <a:effectLst/>
      </p:bgPr>
    </p:bg>
    <p:spTree>
      <p:nvGrpSpPr>
        <p:cNvPr id="1" name=""/>
        <p:cNvGrpSpPr/>
        <p:nvPr/>
      </p:nvGrpSpPr>
      <p:grpSpPr>
        <a:xfrm>
          <a:off x="0" y="0"/>
          <a:ext cx="0" cy="0"/>
          <a:chOff x="0" y="0"/>
          <a:chExt cx="0" cy="0"/>
        </a:xfrm>
      </p:grpSpPr>
      <p:sp>
        <p:nvSpPr>
          <p:cNvPr id="14" name="Shape 14"/>
          <p:cNvSpPr/>
          <p:nvPr/>
        </p:nvSpPr>
        <p:spPr>
          <a:xfrm>
            <a:off x="0" y="5971032"/>
            <a:ext cx="9144000" cy="886968"/>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5" name="Shape 15"/>
          <p:cNvSpPr/>
          <p:nvPr/>
        </p:nvSpPr>
        <p:spPr>
          <a:xfrm>
            <a:off x="-9144" y="6053328"/>
            <a:ext cx="2249424" cy="713233"/>
          </a:xfrm>
          <a:prstGeom prst="rect">
            <a:avLst/>
          </a:prstGeom>
          <a:solidFill>
            <a:schemeClr val="accent2"/>
          </a:solidFill>
          <a:ln w="12700">
            <a:miter lim="400000"/>
          </a:ln>
        </p:spPr>
        <p:txBody>
          <a:bodyPr lIns="45719" rIns="45719" anchor="ctr"/>
          <a:lstStyle/>
          <a:p>
            <a:pPr algn="ctr">
              <a:defRPr>
                <a:solidFill>
                  <a:srgbClr val="FFFFFF"/>
                </a:solidFill>
              </a:defRPr>
            </a:pPr>
            <a:endParaRPr/>
          </a:p>
        </p:txBody>
      </p:sp>
      <p:sp>
        <p:nvSpPr>
          <p:cNvPr id="16" name="Shape 16"/>
          <p:cNvSpPr/>
          <p:nvPr/>
        </p:nvSpPr>
        <p:spPr>
          <a:xfrm>
            <a:off x="2359151" y="6044184"/>
            <a:ext cx="6784849" cy="713233"/>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sp>
        <p:nvSpPr>
          <p:cNvPr id="17" name="Shape 17"/>
          <p:cNvSpPr>
            <a:spLocks noGrp="1"/>
          </p:cNvSpPr>
          <p:nvPr>
            <p:ph type="title"/>
          </p:nvPr>
        </p:nvSpPr>
        <p:spPr>
          <a:xfrm>
            <a:off x="2362200" y="4038600"/>
            <a:ext cx="6477000" cy="1828800"/>
          </a:xfrm>
          <a:prstGeom prst="rect">
            <a:avLst/>
          </a:prstGeom>
        </p:spPr>
        <p:txBody>
          <a:bodyPr anchor="b"/>
          <a:lstStyle>
            <a:lvl1pPr>
              <a:defRPr cap="all">
                <a:solidFill>
                  <a:srgbClr val="EBDDC3"/>
                </a:solidFill>
              </a:defRPr>
            </a:lvl1pPr>
          </a:lstStyle>
          <a:p>
            <a:r>
              <a:t>Click to edit Master title style</a:t>
            </a:r>
          </a:p>
        </p:txBody>
      </p:sp>
      <p:sp>
        <p:nvSpPr>
          <p:cNvPr id="18" name="Shape 18"/>
          <p:cNvSpPr>
            <a:spLocks noGrp="1"/>
          </p:cNvSpPr>
          <p:nvPr>
            <p:ph type="body" sz="quarter" idx="1"/>
          </p:nvPr>
        </p:nvSpPr>
        <p:spPr>
          <a:xfrm>
            <a:off x="2362200" y="6050036"/>
            <a:ext cx="6705600" cy="685801"/>
          </a:xfrm>
          <a:prstGeom prst="rect">
            <a:avLst/>
          </a:prstGeom>
        </p:spPr>
        <p:txBody>
          <a:bodyPr anchor="ctr"/>
          <a:lstStyle>
            <a:lvl1pPr marL="0" indent="0">
              <a:buClrTx/>
              <a:buSzTx/>
              <a:buFontTx/>
              <a:buNone/>
              <a:defRPr sz="2600">
                <a:solidFill>
                  <a:srgbClr val="FFFFFF"/>
                </a:solidFill>
              </a:defRPr>
            </a:lvl1pPr>
          </a:lstStyle>
          <a:p>
            <a:r>
              <a:t>Click to edit Master subtitle style</a:t>
            </a:r>
          </a:p>
        </p:txBody>
      </p:sp>
      <p:sp>
        <p:nvSpPr>
          <p:cNvPr id="19" name="Shape 19"/>
          <p:cNvSpPr>
            <a:spLocks noGrp="1"/>
          </p:cNvSpPr>
          <p:nvPr>
            <p:ph type="sldNum" sz="quarter" idx="2"/>
          </p:nvPr>
        </p:nvSpPr>
        <p:spPr>
          <a:xfrm>
            <a:off x="8234977" y="265430"/>
            <a:ext cx="370246" cy="307340"/>
          </a:xfrm>
          <a:prstGeom prst="rect">
            <a:avLst/>
          </a:prstGeom>
        </p:spPr>
        <p:txBody>
          <a:bodyPr/>
          <a:lstStyle>
            <a:lvl1pPr>
              <a:defRPr>
                <a:solidFill>
                  <a:srgbClr val="EBDDC3"/>
                </a:solidFill>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105" name="Shape 105"/>
          <p:cNvSpPr>
            <a:spLocks noGrp="1"/>
          </p:cNvSpPr>
          <p:nvPr>
            <p:ph type="title"/>
          </p:nvPr>
        </p:nvSpPr>
        <p:spPr>
          <a:xfrm>
            <a:off x="609600" y="228600"/>
            <a:ext cx="8153400" cy="990600"/>
          </a:xfrm>
          <a:prstGeom prst="rect">
            <a:avLst/>
          </a:prstGeom>
        </p:spPr>
        <p:txBody>
          <a:bodyPr/>
          <a:lstStyle/>
          <a:p>
            <a:r>
              <a:t>Click to edit Master title style</a:t>
            </a:r>
          </a:p>
        </p:txBody>
      </p:sp>
      <p:sp>
        <p:nvSpPr>
          <p:cNvPr id="106" name="Shape 106"/>
          <p:cNvSpPr>
            <a:spLocks noGrp="1"/>
          </p:cNvSpPr>
          <p:nvPr>
            <p:ph type="body" idx="1"/>
          </p:nvPr>
        </p:nvSpPr>
        <p:spPr>
          <a:xfrm>
            <a:off x="612648" y="1600200"/>
            <a:ext cx="8153401" cy="4526280"/>
          </a:xfrm>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107" name="Shape 10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Vertical Title and Text">
    <p:spTree>
      <p:nvGrpSpPr>
        <p:cNvPr id="1" name=""/>
        <p:cNvGrpSpPr/>
        <p:nvPr/>
      </p:nvGrpSpPr>
      <p:grpSpPr>
        <a:xfrm>
          <a:off x="0" y="0"/>
          <a:ext cx="0" cy="0"/>
          <a:chOff x="0" y="0"/>
          <a:chExt cx="0" cy="0"/>
        </a:xfrm>
      </p:grpSpPr>
      <p:sp>
        <p:nvSpPr>
          <p:cNvPr id="114" name="Shape 114"/>
          <p:cNvSpPr>
            <a:spLocks noGrp="1"/>
          </p:cNvSpPr>
          <p:nvPr>
            <p:ph type="title"/>
          </p:nvPr>
        </p:nvSpPr>
        <p:spPr>
          <a:xfrm>
            <a:off x="6553200" y="609600"/>
            <a:ext cx="2057400" cy="5516563"/>
          </a:xfrm>
          <a:prstGeom prst="rect">
            <a:avLst/>
          </a:prstGeom>
        </p:spPr>
        <p:txBody>
          <a:bodyPr/>
          <a:lstStyle/>
          <a:p>
            <a:r>
              <a:t>Click to edit Master title style</a:t>
            </a:r>
          </a:p>
        </p:txBody>
      </p:sp>
      <p:sp>
        <p:nvSpPr>
          <p:cNvPr id="115" name="Shape 115"/>
          <p:cNvSpPr>
            <a:spLocks noGrp="1"/>
          </p:cNvSpPr>
          <p:nvPr>
            <p:ph type="body" idx="1"/>
          </p:nvPr>
        </p:nvSpPr>
        <p:spPr>
          <a:xfrm>
            <a:off x="457200" y="609600"/>
            <a:ext cx="5562600" cy="5516565"/>
          </a:xfrm>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116" name="Shape 116"/>
          <p:cNvSpPr/>
          <p:nvPr/>
        </p:nvSpPr>
        <p:spPr>
          <a:xfrm>
            <a:off x="6096317" y="0"/>
            <a:ext cx="320041"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17" name="Shape 117"/>
          <p:cNvSpPr/>
          <p:nvPr/>
        </p:nvSpPr>
        <p:spPr>
          <a:xfrm>
            <a:off x="6142037" y="609600"/>
            <a:ext cx="228601" cy="6248400"/>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sp>
        <p:nvSpPr>
          <p:cNvPr id="118" name="Shape 118"/>
          <p:cNvSpPr/>
          <p:nvPr/>
        </p:nvSpPr>
        <p:spPr>
          <a:xfrm>
            <a:off x="6142037" y="0"/>
            <a:ext cx="228601" cy="533400"/>
          </a:xfrm>
          <a:prstGeom prst="rect">
            <a:avLst/>
          </a:prstGeom>
          <a:solidFill>
            <a:schemeClr val="accent2"/>
          </a:solidFill>
          <a:ln w="12700">
            <a:miter lim="400000"/>
          </a:ln>
        </p:spPr>
        <p:txBody>
          <a:bodyPr lIns="45719" rIns="45719" anchor="ctr"/>
          <a:lstStyle/>
          <a:p>
            <a:pPr algn="ctr">
              <a:defRPr>
                <a:solidFill>
                  <a:srgbClr val="FFFFFF"/>
                </a:solidFill>
              </a:defRPr>
            </a:pPr>
            <a:endParaRPr/>
          </a:p>
        </p:txBody>
      </p:sp>
      <p:sp>
        <p:nvSpPr>
          <p:cNvPr id="119" name="Shape 119"/>
          <p:cNvSpPr>
            <a:spLocks noGrp="1"/>
          </p:cNvSpPr>
          <p:nvPr>
            <p:ph type="sldNum" sz="quarter" idx="2"/>
          </p:nvPr>
        </p:nvSpPr>
        <p:spPr>
          <a:xfrm rot="5400000">
            <a:off x="6071215" y="113029"/>
            <a:ext cx="370246" cy="30734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6" name="Shape 26"/>
          <p:cNvSpPr>
            <a:spLocks noGrp="1"/>
          </p:cNvSpPr>
          <p:nvPr>
            <p:ph type="title"/>
          </p:nvPr>
        </p:nvSpPr>
        <p:spPr>
          <a:prstGeom prst="rect">
            <a:avLst/>
          </a:prstGeom>
        </p:spPr>
        <p:txBody>
          <a:bodyPr/>
          <a:lstStyle/>
          <a:p>
            <a:r>
              <a:t>Click to edit Master title style</a:t>
            </a:r>
          </a:p>
        </p:txBody>
      </p:sp>
      <p:sp>
        <p:nvSpPr>
          <p:cNvPr id="27" name="Shape 27"/>
          <p:cNvSpPr>
            <a:spLocks noGrp="1"/>
          </p:cNvSpPr>
          <p:nvPr>
            <p:ph type="body" idx="1"/>
          </p:nvPr>
        </p:nvSpPr>
        <p:spPr>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28" name="Shape 2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5" name="Shape 35"/>
          <p:cNvSpPr>
            <a:spLocks noGrp="1"/>
          </p:cNvSpPr>
          <p:nvPr>
            <p:ph type="body" sz="quarter" idx="1"/>
          </p:nvPr>
        </p:nvSpPr>
        <p:spPr>
          <a:xfrm>
            <a:off x="1371600" y="2743200"/>
            <a:ext cx="7123114" cy="1673225"/>
          </a:xfrm>
          <a:prstGeom prst="rect">
            <a:avLst/>
          </a:prstGeom>
        </p:spPr>
        <p:txBody>
          <a:bodyPr/>
          <a:lstStyle>
            <a:lvl1pPr marL="0" indent="0">
              <a:buClrTx/>
              <a:buSzTx/>
              <a:buFontTx/>
              <a:buNone/>
              <a:defRPr sz="2800">
                <a:solidFill>
                  <a:srgbClr val="775F55"/>
                </a:solidFill>
              </a:defRPr>
            </a:lvl1pPr>
          </a:lstStyle>
          <a:p>
            <a:r>
              <a:t>Click to edit Master text styles</a:t>
            </a:r>
          </a:p>
        </p:txBody>
      </p:sp>
      <p:sp>
        <p:nvSpPr>
          <p:cNvPr id="36" name="Shape 36"/>
          <p:cNvSpPr/>
          <p:nvPr/>
        </p:nvSpPr>
        <p:spPr>
          <a:xfrm>
            <a:off x="0" y="1524000"/>
            <a:ext cx="9144000" cy="1143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37" name="Shape 37"/>
          <p:cNvSpPr/>
          <p:nvPr/>
        </p:nvSpPr>
        <p:spPr>
          <a:xfrm>
            <a:off x="0" y="1600200"/>
            <a:ext cx="1295400" cy="990600"/>
          </a:xfrm>
          <a:prstGeom prst="rect">
            <a:avLst/>
          </a:prstGeom>
          <a:solidFill>
            <a:schemeClr val="accent2"/>
          </a:solidFill>
          <a:ln w="12700">
            <a:miter lim="400000"/>
          </a:ln>
        </p:spPr>
        <p:txBody>
          <a:bodyPr lIns="45719" rIns="45719" anchor="ctr"/>
          <a:lstStyle/>
          <a:p>
            <a:pPr algn="ctr">
              <a:defRPr>
                <a:solidFill>
                  <a:srgbClr val="FFFFFF"/>
                </a:solidFill>
              </a:defRPr>
            </a:pPr>
            <a:endParaRPr/>
          </a:p>
        </p:txBody>
      </p:sp>
      <p:sp>
        <p:nvSpPr>
          <p:cNvPr id="38" name="Shape 38"/>
          <p:cNvSpPr/>
          <p:nvPr/>
        </p:nvSpPr>
        <p:spPr>
          <a:xfrm>
            <a:off x="1371600" y="1600200"/>
            <a:ext cx="7772400" cy="990600"/>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sp>
        <p:nvSpPr>
          <p:cNvPr id="39" name="Shape 39"/>
          <p:cNvSpPr>
            <a:spLocks noGrp="1"/>
          </p:cNvSpPr>
          <p:nvPr>
            <p:ph type="title"/>
          </p:nvPr>
        </p:nvSpPr>
        <p:spPr>
          <a:xfrm>
            <a:off x="1371600" y="1600200"/>
            <a:ext cx="7620000" cy="990600"/>
          </a:xfrm>
          <a:prstGeom prst="rect">
            <a:avLst/>
          </a:prstGeom>
        </p:spPr>
        <p:txBody>
          <a:bodyPr/>
          <a:lstStyle>
            <a:lvl1pPr>
              <a:defRPr>
                <a:solidFill>
                  <a:srgbClr val="FFFFFF"/>
                </a:solidFill>
              </a:defRPr>
            </a:lvl1pPr>
          </a:lstStyle>
          <a:p>
            <a:r>
              <a:t>Click to edit Master title style</a:t>
            </a:r>
          </a:p>
        </p:txBody>
      </p:sp>
      <p:sp>
        <p:nvSpPr>
          <p:cNvPr id="40" name="Shape 40"/>
          <p:cNvSpPr>
            <a:spLocks noGrp="1"/>
          </p:cNvSpPr>
          <p:nvPr>
            <p:ph type="sldNum" sz="quarter" idx="2"/>
          </p:nvPr>
        </p:nvSpPr>
        <p:spPr>
          <a:xfrm>
            <a:off x="381714" y="1873568"/>
            <a:ext cx="531972" cy="459741"/>
          </a:xfrm>
          <a:prstGeom prst="rect">
            <a:avLst/>
          </a:prstGeom>
        </p:spPr>
        <p:txBody>
          <a:bodyPr>
            <a:spAutoFit/>
          </a:bodyPr>
          <a:lstStyle>
            <a:lvl1pPr>
              <a:defRPr sz="2400"/>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7" name="Shape 47"/>
          <p:cNvSpPr>
            <a:spLocks noGrp="1"/>
          </p:cNvSpPr>
          <p:nvPr>
            <p:ph type="title"/>
          </p:nvPr>
        </p:nvSpPr>
        <p:spPr>
          <a:xfrm>
            <a:off x="609600" y="228600"/>
            <a:ext cx="8153400" cy="990600"/>
          </a:xfrm>
          <a:prstGeom prst="rect">
            <a:avLst/>
          </a:prstGeom>
        </p:spPr>
        <p:txBody>
          <a:bodyPr/>
          <a:lstStyle/>
          <a:p>
            <a:r>
              <a:t>Click to edit Master title style</a:t>
            </a:r>
          </a:p>
        </p:txBody>
      </p:sp>
      <p:sp>
        <p:nvSpPr>
          <p:cNvPr id="48" name="Shape 48"/>
          <p:cNvSpPr>
            <a:spLocks noGrp="1"/>
          </p:cNvSpPr>
          <p:nvPr>
            <p:ph type="body" sz="half" idx="1"/>
          </p:nvPr>
        </p:nvSpPr>
        <p:spPr>
          <a:xfrm>
            <a:off x="609600" y="1589567"/>
            <a:ext cx="3886200" cy="4572001"/>
          </a:xfrm>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49" name="Shape 4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6" name="Shape 56"/>
          <p:cNvSpPr>
            <a:spLocks noGrp="1"/>
          </p:cNvSpPr>
          <p:nvPr>
            <p:ph type="title"/>
          </p:nvPr>
        </p:nvSpPr>
        <p:spPr>
          <a:xfrm>
            <a:off x="533400" y="273050"/>
            <a:ext cx="8153400" cy="869950"/>
          </a:xfrm>
          <a:prstGeom prst="rect">
            <a:avLst/>
          </a:prstGeom>
        </p:spPr>
        <p:txBody>
          <a:bodyPr/>
          <a:lstStyle/>
          <a:p>
            <a:r>
              <a:t>Click to edit Master title style</a:t>
            </a:r>
          </a:p>
        </p:txBody>
      </p:sp>
      <p:sp>
        <p:nvSpPr>
          <p:cNvPr id="57" name="Shape 57"/>
          <p:cNvSpPr>
            <a:spLocks noGrp="1"/>
          </p:cNvSpPr>
          <p:nvPr>
            <p:ph type="body" sz="half" idx="1"/>
          </p:nvPr>
        </p:nvSpPr>
        <p:spPr>
          <a:xfrm>
            <a:off x="609600" y="2438400"/>
            <a:ext cx="3886200" cy="3581400"/>
          </a:xfrm>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58" name="Shape 58"/>
          <p:cNvSpPr>
            <a:spLocks noGrp="1"/>
          </p:cNvSpPr>
          <p:nvPr>
            <p:ph type="body" sz="quarter" idx="13"/>
          </p:nvPr>
        </p:nvSpPr>
        <p:spPr>
          <a:xfrm>
            <a:off x="609600" y="1752599"/>
            <a:ext cx="3886200" cy="640082"/>
          </a:xfrm>
          <a:prstGeom prst="rect">
            <a:avLst/>
          </a:prstGeom>
          <a:solidFill>
            <a:schemeClr val="accent2"/>
          </a:solidFill>
        </p:spPr>
        <p:txBody>
          <a:bodyPr anchor="ctr"/>
          <a:lstStyle/>
          <a:p>
            <a:pPr marL="0" indent="0">
              <a:buClrTx/>
              <a:buSzTx/>
              <a:buFontTx/>
              <a:buNone/>
              <a:defRPr sz="2000" b="1">
                <a:solidFill>
                  <a:srgbClr val="FFFFFF"/>
                </a:solidFill>
              </a:defRPr>
            </a:pPr>
            <a:endParaRPr/>
          </a:p>
        </p:txBody>
      </p:sp>
      <p:sp>
        <p:nvSpPr>
          <p:cNvPr id="59" name="Shape 59"/>
          <p:cNvSpPr>
            <a:spLocks noGrp="1"/>
          </p:cNvSpPr>
          <p:nvPr>
            <p:ph type="body" sz="quarter" idx="14"/>
          </p:nvPr>
        </p:nvSpPr>
        <p:spPr>
          <a:xfrm>
            <a:off x="4800600" y="1752599"/>
            <a:ext cx="3886200" cy="640082"/>
          </a:xfrm>
          <a:prstGeom prst="rect">
            <a:avLst/>
          </a:prstGeom>
          <a:solidFill>
            <a:schemeClr val="accent4"/>
          </a:solidFill>
        </p:spPr>
        <p:txBody>
          <a:bodyPr anchor="ctr"/>
          <a:lstStyle/>
          <a:p>
            <a:pPr marL="0" indent="0">
              <a:buClrTx/>
              <a:buSzTx/>
              <a:buFontTx/>
              <a:buNone/>
              <a:defRPr sz="2000" b="1">
                <a:solidFill>
                  <a:srgbClr val="FFFFFF"/>
                </a:solidFill>
              </a:defRPr>
            </a:pPr>
            <a:endParaRPr/>
          </a:p>
        </p:txBody>
      </p:sp>
      <p:sp>
        <p:nvSpPr>
          <p:cNvPr id="60" name="Shape 6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7" name="Shape 67"/>
          <p:cNvSpPr>
            <a:spLocks noGrp="1"/>
          </p:cNvSpPr>
          <p:nvPr>
            <p:ph type="title"/>
          </p:nvPr>
        </p:nvSpPr>
        <p:spPr>
          <a:xfrm>
            <a:off x="609600" y="228600"/>
            <a:ext cx="8153400" cy="990600"/>
          </a:xfrm>
          <a:prstGeom prst="rect">
            <a:avLst/>
          </a:prstGeom>
        </p:spPr>
        <p:txBody>
          <a:bodyPr/>
          <a:lstStyle/>
          <a:p>
            <a:r>
              <a:t>Click to edit Master title style</a:t>
            </a:r>
          </a:p>
        </p:txBody>
      </p:sp>
      <p:sp>
        <p:nvSpPr>
          <p:cNvPr id="68" name="Shape 6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75" name="Shape 75"/>
          <p:cNvSpPr>
            <a:spLocks noGrp="1"/>
          </p:cNvSpPr>
          <p:nvPr>
            <p:ph type="sldNum" sz="quarter" idx="2"/>
          </p:nvPr>
        </p:nvSpPr>
        <p:spPr>
          <a:xfrm>
            <a:off x="81577" y="6285230"/>
            <a:ext cx="370246" cy="307340"/>
          </a:xfrm>
          <a:prstGeom prst="rect">
            <a:avLst/>
          </a:prstGeom>
        </p:spPr>
        <p:txBody>
          <a:bodyPr/>
          <a:lstStyle>
            <a:lvl1pPr>
              <a:defRPr>
                <a:solidFill>
                  <a:srgbClr val="775F55"/>
                </a:solidFill>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82" name="Shape 82"/>
          <p:cNvSpPr>
            <a:spLocks noGrp="1"/>
          </p:cNvSpPr>
          <p:nvPr>
            <p:ph type="title"/>
          </p:nvPr>
        </p:nvSpPr>
        <p:spPr>
          <a:xfrm>
            <a:off x="609600" y="273050"/>
            <a:ext cx="8077200" cy="869950"/>
          </a:xfrm>
          <a:prstGeom prst="rect">
            <a:avLst/>
          </a:prstGeom>
        </p:spPr>
        <p:txBody>
          <a:bodyPr/>
          <a:lstStyle/>
          <a:p>
            <a:r>
              <a:t>Click to edit Master title style</a:t>
            </a:r>
          </a:p>
        </p:txBody>
      </p:sp>
      <p:sp>
        <p:nvSpPr>
          <p:cNvPr id="83" name="Shape 83"/>
          <p:cNvSpPr>
            <a:spLocks noGrp="1"/>
          </p:cNvSpPr>
          <p:nvPr>
            <p:ph type="body" sz="quarter" idx="1"/>
          </p:nvPr>
        </p:nvSpPr>
        <p:spPr>
          <a:xfrm>
            <a:off x="609600" y="1752600"/>
            <a:ext cx="1600200" cy="4343400"/>
          </a:xfrm>
          <a:prstGeom prst="rect">
            <a:avLst/>
          </a:prstGeom>
          <a:solidFill>
            <a:schemeClr val="accent2"/>
          </a:solidFill>
          <a:ln w="50800" cap="sq">
            <a:solidFill>
              <a:schemeClr val="accent2"/>
            </a:solidFill>
            <a:miter lim="800000"/>
          </a:ln>
        </p:spPr>
        <p:txBody>
          <a:bodyPr lIns="91439" tIns="91439" rIns="91439" bIns="91439"/>
          <a:lstStyle>
            <a:lvl1pPr marL="0" indent="0">
              <a:spcBef>
                <a:spcPts val="1000"/>
              </a:spcBef>
              <a:buClrTx/>
              <a:buSzTx/>
              <a:buFontTx/>
              <a:buNone/>
              <a:defRPr sz="1800">
                <a:solidFill>
                  <a:srgbClr val="FFFFFF"/>
                </a:solidFill>
              </a:defRPr>
            </a:lvl1pPr>
          </a:lstStyle>
          <a:p>
            <a:r>
              <a:t>Click to edit Master text styles</a:t>
            </a:r>
          </a:p>
        </p:txBody>
      </p:sp>
      <p:sp>
        <p:nvSpPr>
          <p:cNvPr id="84" name="Shape 8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icture with Captio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91" name="Shape 91"/>
          <p:cNvSpPr>
            <a:spLocks noGrp="1"/>
          </p:cNvSpPr>
          <p:nvPr>
            <p:ph type="body" sz="quarter" idx="1"/>
          </p:nvPr>
        </p:nvSpPr>
        <p:spPr>
          <a:xfrm>
            <a:off x="1600200" y="5486400"/>
            <a:ext cx="7315200" cy="685800"/>
          </a:xfrm>
          <a:prstGeom prst="rect">
            <a:avLst/>
          </a:prstGeom>
        </p:spPr>
        <p:txBody>
          <a:bodyPr/>
          <a:lstStyle>
            <a:lvl1pPr marL="0" indent="0">
              <a:buClrTx/>
              <a:buSzTx/>
              <a:buFontTx/>
              <a:buNone/>
              <a:defRPr sz="1700"/>
            </a:lvl1pPr>
          </a:lstStyle>
          <a:p>
            <a:r>
              <a:t>Click to edit Master text styles</a:t>
            </a:r>
          </a:p>
        </p:txBody>
      </p:sp>
      <p:sp>
        <p:nvSpPr>
          <p:cNvPr id="92" name="Shape 92"/>
          <p:cNvSpPr/>
          <p:nvPr/>
        </p:nvSpPr>
        <p:spPr>
          <a:xfrm>
            <a:off x="-9145" y="4572000"/>
            <a:ext cx="9144001" cy="886967"/>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93" name="Shape 93"/>
          <p:cNvSpPr/>
          <p:nvPr/>
        </p:nvSpPr>
        <p:spPr>
          <a:xfrm>
            <a:off x="-9145" y="4663440"/>
            <a:ext cx="1463042" cy="713233"/>
          </a:xfrm>
          <a:prstGeom prst="rect">
            <a:avLst/>
          </a:prstGeom>
          <a:solidFill>
            <a:schemeClr val="accent2"/>
          </a:solidFill>
          <a:ln w="12700">
            <a:miter lim="400000"/>
          </a:ln>
        </p:spPr>
        <p:txBody>
          <a:bodyPr lIns="45719" rIns="45719" anchor="ctr"/>
          <a:lstStyle/>
          <a:p>
            <a:pPr algn="ctr">
              <a:defRPr>
                <a:solidFill>
                  <a:srgbClr val="FFFFFF"/>
                </a:solidFill>
              </a:defRPr>
            </a:pPr>
            <a:endParaRPr/>
          </a:p>
        </p:txBody>
      </p:sp>
      <p:sp>
        <p:nvSpPr>
          <p:cNvPr id="94" name="Shape 94"/>
          <p:cNvSpPr/>
          <p:nvPr/>
        </p:nvSpPr>
        <p:spPr>
          <a:xfrm>
            <a:off x="1545335" y="4654296"/>
            <a:ext cx="7598666" cy="713233"/>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sp>
        <p:nvSpPr>
          <p:cNvPr id="95" name="Shape 95"/>
          <p:cNvSpPr>
            <a:spLocks noGrp="1"/>
          </p:cNvSpPr>
          <p:nvPr>
            <p:ph type="title"/>
          </p:nvPr>
        </p:nvSpPr>
        <p:spPr>
          <a:xfrm>
            <a:off x="1600200" y="4648200"/>
            <a:ext cx="7315200" cy="685800"/>
          </a:xfrm>
          <a:prstGeom prst="rect">
            <a:avLst/>
          </a:prstGeom>
        </p:spPr>
        <p:txBody>
          <a:bodyPr/>
          <a:lstStyle>
            <a:lvl1pPr>
              <a:defRPr sz="2800">
                <a:solidFill>
                  <a:srgbClr val="FFFFFF"/>
                </a:solidFill>
              </a:defRPr>
            </a:lvl1pPr>
          </a:lstStyle>
          <a:p>
            <a:r>
              <a:t>Click to edit Master title style</a:t>
            </a:r>
          </a:p>
        </p:txBody>
      </p:sp>
      <p:sp>
        <p:nvSpPr>
          <p:cNvPr id="96" name="Shape 96"/>
          <p:cNvSpPr/>
          <p:nvPr/>
        </p:nvSpPr>
        <p:spPr>
          <a:xfrm>
            <a:off x="1447799" y="0"/>
            <a:ext cx="100586" cy="6867143"/>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97" name="Shape 97"/>
          <p:cNvSpPr>
            <a:spLocks noGrp="1"/>
          </p:cNvSpPr>
          <p:nvPr>
            <p:ph type="pic" idx="13"/>
          </p:nvPr>
        </p:nvSpPr>
        <p:spPr>
          <a:xfrm>
            <a:off x="1560575" y="0"/>
            <a:ext cx="7583425" cy="4568953"/>
          </a:xfrm>
          <a:prstGeom prst="rect">
            <a:avLst/>
          </a:prstGeom>
        </p:spPr>
        <p:txBody>
          <a:bodyPr lIns="91439" rIns="91439">
            <a:noAutofit/>
          </a:bodyPr>
          <a:lstStyle/>
          <a:p>
            <a:endParaRPr/>
          </a:p>
        </p:txBody>
      </p:sp>
      <p:sp>
        <p:nvSpPr>
          <p:cNvPr id="98" name="Shape 98"/>
          <p:cNvSpPr>
            <a:spLocks noGrp="1"/>
          </p:cNvSpPr>
          <p:nvPr>
            <p:ph type="sldNum" sz="quarter" idx="2"/>
          </p:nvPr>
        </p:nvSpPr>
        <p:spPr>
          <a:xfrm>
            <a:off x="425568" y="4737417"/>
            <a:ext cx="596664" cy="523241"/>
          </a:xfrm>
          <a:prstGeom prst="rect">
            <a:avLst/>
          </a:prstGeom>
        </p:spPr>
        <p:txBody>
          <a:bodyPr/>
          <a:lstStyle>
            <a:lvl1pPr>
              <a:defRPr sz="2800"/>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0" y="1234439"/>
            <a:ext cx="9144000" cy="320041"/>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3" name="Shape 3"/>
          <p:cNvSpPr/>
          <p:nvPr/>
        </p:nvSpPr>
        <p:spPr>
          <a:xfrm>
            <a:off x="0" y="1280160"/>
            <a:ext cx="533400" cy="228601"/>
          </a:xfrm>
          <a:prstGeom prst="rect">
            <a:avLst/>
          </a:prstGeom>
          <a:solidFill>
            <a:schemeClr val="accent2"/>
          </a:solidFill>
          <a:ln w="12700">
            <a:miter lim="400000"/>
          </a:ln>
        </p:spPr>
        <p:txBody>
          <a:bodyPr lIns="45719" rIns="45719" anchor="ctr"/>
          <a:lstStyle/>
          <a:p>
            <a:pPr algn="ctr">
              <a:defRPr>
                <a:solidFill>
                  <a:srgbClr val="FFFFFF"/>
                </a:solidFill>
              </a:defRPr>
            </a:pPr>
            <a:endParaRPr/>
          </a:p>
        </p:txBody>
      </p:sp>
      <p:sp>
        <p:nvSpPr>
          <p:cNvPr id="4" name="Shape 4"/>
          <p:cNvSpPr/>
          <p:nvPr/>
        </p:nvSpPr>
        <p:spPr>
          <a:xfrm>
            <a:off x="590550" y="1280160"/>
            <a:ext cx="8553450" cy="228601"/>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sp>
        <p:nvSpPr>
          <p:cNvPr id="5" name="Shape 5"/>
          <p:cNvSpPr>
            <a:spLocks noGrp="1"/>
          </p:cNvSpPr>
          <p:nvPr>
            <p:ph type="title"/>
          </p:nvPr>
        </p:nvSpPr>
        <p:spPr>
          <a:xfrm>
            <a:off x="612648" y="228600"/>
            <a:ext cx="8153401" cy="990600"/>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a:bodyPr>
          <a:lstStyle/>
          <a:p>
            <a:r>
              <a:t>Click to edit Master title style</a:t>
            </a:r>
          </a:p>
        </p:txBody>
      </p:sp>
      <p:sp>
        <p:nvSpPr>
          <p:cNvPr id="6" name="Shape 6"/>
          <p:cNvSpPr>
            <a:spLocks noGrp="1"/>
          </p:cNvSpPr>
          <p:nvPr>
            <p:ph type="body" idx="1"/>
          </p:nvPr>
        </p:nvSpPr>
        <p:spPr>
          <a:xfrm>
            <a:off x="612648" y="1600200"/>
            <a:ext cx="8153401" cy="4495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a:bodyPr>
          <a:lstStyle/>
          <a:p>
            <a:r>
              <a:t>Click to edit Master text styles</a:t>
            </a:r>
          </a:p>
          <a:p>
            <a:pPr lvl="1"/>
            <a:r>
              <a:t>Second level</a:t>
            </a:r>
          </a:p>
          <a:p>
            <a:pPr lvl="2"/>
            <a:r>
              <a:t>Third level</a:t>
            </a:r>
          </a:p>
          <a:p>
            <a:pPr lvl="3"/>
            <a:r>
              <a:t>Fourth level</a:t>
            </a:r>
          </a:p>
          <a:p>
            <a:pPr lvl="4"/>
            <a:r>
              <a:t>Fifth level</a:t>
            </a:r>
          </a:p>
        </p:txBody>
      </p:sp>
      <p:sp>
        <p:nvSpPr>
          <p:cNvPr id="7" name="Shape 7"/>
          <p:cNvSpPr>
            <a:spLocks noGrp="1"/>
          </p:cNvSpPr>
          <p:nvPr>
            <p:ph type="sldNum" sz="quarter" idx="2"/>
          </p:nvPr>
        </p:nvSpPr>
        <p:spPr>
          <a:xfrm>
            <a:off x="81577" y="1240789"/>
            <a:ext cx="370246" cy="307341"/>
          </a:xfrm>
          <a:prstGeom prst="rect">
            <a:avLst/>
          </a:prstGeom>
          <a:ln w="12700">
            <a:miter lim="400000"/>
          </a:ln>
        </p:spPr>
        <p:txBody>
          <a:bodyPr wrap="none" lIns="45719" rIns="45719" anchor="ctr">
            <a:normAutofit/>
          </a:bodyPr>
          <a:lstStyle>
            <a:lvl1pPr algn="ctr">
              <a:defRPr sz="1400">
                <a:solidFill>
                  <a:srgbClr val="FFFFFF"/>
                </a:solidFill>
                <a:latin typeface="Tahoma"/>
                <a:ea typeface="Tahoma"/>
                <a:cs typeface="Tahoma"/>
                <a:sym typeface="Tahoma"/>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100000"/>
        </a:lnSpc>
        <a:spcBef>
          <a:spcPts val="0"/>
        </a:spcBef>
        <a:spcAft>
          <a:spcPts val="0"/>
        </a:spcAft>
        <a:buClrTx/>
        <a:buSzTx/>
        <a:buFontTx/>
        <a:buNone/>
        <a:tabLst/>
        <a:defRPr sz="4400" b="0" i="0" u="none" strike="noStrike" cap="none" spc="0" baseline="0">
          <a:ln>
            <a:noFill/>
          </a:ln>
          <a:solidFill>
            <a:srgbClr val="775F55"/>
          </a:solidFill>
          <a:uFillTx/>
          <a:latin typeface="Tw Cen MT"/>
          <a:ea typeface="Tw Cen MT"/>
          <a:cs typeface="Tw Cen MT"/>
          <a:sym typeface="Tw Cen MT"/>
        </a:defRPr>
      </a:lvl1pPr>
      <a:lvl2pPr marL="0" marR="0" indent="0" algn="l" defTabSz="914400" rtl="0" latinLnBrk="0">
        <a:lnSpc>
          <a:spcPct val="100000"/>
        </a:lnSpc>
        <a:spcBef>
          <a:spcPts val="0"/>
        </a:spcBef>
        <a:spcAft>
          <a:spcPts val="0"/>
        </a:spcAft>
        <a:buClrTx/>
        <a:buSzTx/>
        <a:buFontTx/>
        <a:buNone/>
        <a:tabLst/>
        <a:defRPr sz="4400" b="0" i="0" u="none" strike="noStrike" cap="none" spc="0" baseline="0">
          <a:ln>
            <a:noFill/>
          </a:ln>
          <a:solidFill>
            <a:srgbClr val="775F55"/>
          </a:solidFill>
          <a:uFillTx/>
          <a:latin typeface="Tw Cen MT"/>
          <a:ea typeface="Tw Cen MT"/>
          <a:cs typeface="Tw Cen MT"/>
          <a:sym typeface="Tw Cen MT"/>
        </a:defRPr>
      </a:lvl2pPr>
      <a:lvl3pPr marL="0" marR="0" indent="0" algn="l" defTabSz="914400" rtl="0" latinLnBrk="0">
        <a:lnSpc>
          <a:spcPct val="100000"/>
        </a:lnSpc>
        <a:spcBef>
          <a:spcPts val="0"/>
        </a:spcBef>
        <a:spcAft>
          <a:spcPts val="0"/>
        </a:spcAft>
        <a:buClrTx/>
        <a:buSzTx/>
        <a:buFontTx/>
        <a:buNone/>
        <a:tabLst/>
        <a:defRPr sz="4400" b="0" i="0" u="none" strike="noStrike" cap="none" spc="0" baseline="0">
          <a:ln>
            <a:noFill/>
          </a:ln>
          <a:solidFill>
            <a:srgbClr val="775F55"/>
          </a:solidFill>
          <a:uFillTx/>
          <a:latin typeface="Tw Cen MT"/>
          <a:ea typeface="Tw Cen MT"/>
          <a:cs typeface="Tw Cen MT"/>
          <a:sym typeface="Tw Cen MT"/>
        </a:defRPr>
      </a:lvl3pPr>
      <a:lvl4pPr marL="0" marR="0" indent="0" algn="l" defTabSz="914400" rtl="0" latinLnBrk="0">
        <a:lnSpc>
          <a:spcPct val="100000"/>
        </a:lnSpc>
        <a:spcBef>
          <a:spcPts val="0"/>
        </a:spcBef>
        <a:spcAft>
          <a:spcPts val="0"/>
        </a:spcAft>
        <a:buClrTx/>
        <a:buSzTx/>
        <a:buFontTx/>
        <a:buNone/>
        <a:tabLst/>
        <a:defRPr sz="4400" b="0" i="0" u="none" strike="noStrike" cap="none" spc="0" baseline="0">
          <a:ln>
            <a:noFill/>
          </a:ln>
          <a:solidFill>
            <a:srgbClr val="775F55"/>
          </a:solidFill>
          <a:uFillTx/>
          <a:latin typeface="Tw Cen MT"/>
          <a:ea typeface="Tw Cen MT"/>
          <a:cs typeface="Tw Cen MT"/>
          <a:sym typeface="Tw Cen MT"/>
        </a:defRPr>
      </a:lvl4pPr>
      <a:lvl5pPr marL="0" marR="0" indent="0" algn="l" defTabSz="914400" rtl="0" latinLnBrk="0">
        <a:lnSpc>
          <a:spcPct val="100000"/>
        </a:lnSpc>
        <a:spcBef>
          <a:spcPts val="0"/>
        </a:spcBef>
        <a:spcAft>
          <a:spcPts val="0"/>
        </a:spcAft>
        <a:buClrTx/>
        <a:buSzTx/>
        <a:buFontTx/>
        <a:buNone/>
        <a:tabLst/>
        <a:defRPr sz="4400" b="0" i="0" u="none" strike="noStrike" cap="none" spc="0" baseline="0">
          <a:ln>
            <a:noFill/>
          </a:ln>
          <a:solidFill>
            <a:srgbClr val="775F55"/>
          </a:solidFill>
          <a:uFillTx/>
          <a:latin typeface="Tw Cen MT"/>
          <a:ea typeface="Tw Cen MT"/>
          <a:cs typeface="Tw Cen MT"/>
          <a:sym typeface="Tw Cen MT"/>
        </a:defRPr>
      </a:lvl5pPr>
      <a:lvl6pPr marL="0" marR="0" indent="0" algn="l" defTabSz="914400" rtl="0" latinLnBrk="0">
        <a:lnSpc>
          <a:spcPct val="100000"/>
        </a:lnSpc>
        <a:spcBef>
          <a:spcPts val="0"/>
        </a:spcBef>
        <a:spcAft>
          <a:spcPts val="0"/>
        </a:spcAft>
        <a:buClrTx/>
        <a:buSzTx/>
        <a:buFontTx/>
        <a:buNone/>
        <a:tabLst/>
        <a:defRPr sz="4400" b="0" i="0" u="none" strike="noStrike" cap="none" spc="0" baseline="0">
          <a:ln>
            <a:noFill/>
          </a:ln>
          <a:solidFill>
            <a:srgbClr val="775F55"/>
          </a:solidFill>
          <a:uFillTx/>
          <a:latin typeface="Tw Cen MT"/>
          <a:ea typeface="Tw Cen MT"/>
          <a:cs typeface="Tw Cen MT"/>
          <a:sym typeface="Tw Cen MT"/>
        </a:defRPr>
      </a:lvl6pPr>
      <a:lvl7pPr marL="0" marR="0" indent="0" algn="l" defTabSz="914400" rtl="0" latinLnBrk="0">
        <a:lnSpc>
          <a:spcPct val="100000"/>
        </a:lnSpc>
        <a:spcBef>
          <a:spcPts val="0"/>
        </a:spcBef>
        <a:spcAft>
          <a:spcPts val="0"/>
        </a:spcAft>
        <a:buClrTx/>
        <a:buSzTx/>
        <a:buFontTx/>
        <a:buNone/>
        <a:tabLst/>
        <a:defRPr sz="4400" b="0" i="0" u="none" strike="noStrike" cap="none" spc="0" baseline="0">
          <a:ln>
            <a:noFill/>
          </a:ln>
          <a:solidFill>
            <a:srgbClr val="775F55"/>
          </a:solidFill>
          <a:uFillTx/>
          <a:latin typeface="Tw Cen MT"/>
          <a:ea typeface="Tw Cen MT"/>
          <a:cs typeface="Tw Cen MT"/>
          <a:sym typeface="Tw Cen MT"/>
        </a:defRPr>
      </a:lvl7pPr>
      <a:lvl8pPr marL="0" marR="0" indent="0" algn="l" defTabSz="914400" rtl="0" latinLnBrk="0">
        <a:lnSpc>
          <a:spcPct val="100000"/>
        </a:lnSpc>
        <a:spcBef>
          <a:spcPts val="0"/>
        </a:spcBef>
        <a:spcAft>
          <a:spcPts val="0"/>
        </a:spcAft>
        <a:buClrTx/>
        <a:buSzTx/>
        <a:buFontTx/>
        <a:buNone/>
        <a:tabLst/>
        <a:defRPr sz="4400" b="0" i="0" u="none" strike="noStrike" cap="none" spc="0" baseline="0">
          <a:ln>
            <a:noFill/>
          </a:ln>
          <a:solidFill>
            <a:srgbClr val="775F55"/>
          </a:solidFill>
          <a:uFillTx/>
          <a:latin typeface="Tw Cen MT"/>
          <a:ea typeface="Tw Cen MT"/>
          <a:cs typeface="Tw Cen MT"/>
          <a:sym typeface="Tw Cen MT"/>
        </a:defRPr>
      </a:lvl8pPr>
      <a:lvl9pPr marL="0" marR="0" indent="0" algn="l" defTabSz="914400" rtl="0" latinLnBrk="0">
        <a:lnSpc>
          <a:spcPct val="100000"/>
        </a:lnSpc>
        <a:spcBef>
          <a:spcPts val="0"/>
        </a:spcBef>
        <a:spcAft>
          <a:spcPts val="0"/>
        </a:spcAft>
        <a:buClrTx/>
        <a:buSzTx/>
        <a:buFontTx/>
        <a:buNone/>
        <a:tabLst/>
        <a:defRPr sz="4400" b="0" i="0" u="none" strike="noStrike" cap="none" spc="0" baseline="0">
          <a:ln>
            <a:noFill/>
          </a:ln>
          <a:solidFill>
            <a:srgbClr val="775F55"/>
          </a:solidFill>
          <a:uFillTx/>
          <a:latin typeface="Tw Cen MT"/>
          <a:ea typeface="Tw Cen MT"/>
          <a:cs typeface="Tw Cen MT"/>
          <a:sym typeface="Tw Cen MT"/>
        </a:defRPr>
      </a:lvl9pPr>
    </p:titleStyle>
    <p:bodyStyle>
      <a:lvl1pPr marL="320040" marR="0" indent="-320040" algn="l" defTabSz="914400" rtl="0" latinLnBrk="0">
        <a:lnSpc>
          <a:spcPct val="100000"/>
        </a:lnSpc>
        <a:spcBef>
          <a:spcPts val="700"/>
        </a:spcBef>
        <a:spcAft>
          <a:spcPts val="0"/>
        </a:spcAft>
        <a:buClr>
          <a:schemeClr val="accent2"/>
        </a:buClr>
        <a:buSzPct val="60000"/>
        <a:buFont typeface="Wingdings"/>
        <a:buChar char="◻"/>
        <a:tabLst/>
        <a:defRPr sz="2900" b="0" i="0" u="none" strike="noStrike" cap="none" spc="0" baseline="0">
          <a:ln>
            <a:noFill/>
          </a:ln>
          <a:solidFill>
            <a:srgbClr val="000000"/>
          </a:solidFill>
          <a:uFillTx/>
          <a:latin typeface="Tw Cen MT"/>
          <a:ea typeface="Tw Cen MT"/>
          <a:cs typeface="Tw Cen MT"/>
          <a:sym typeface="Tw Cen MT"/>
        </a:defRPr>
      </a:lvl1pPr>
      <a:lvl2pPr marL="671732" marR="0" indent="-305972" algn="l" defTabSz="914400" rtl="0" latinLnBrk="0">
        <a:lnSpc>
          <a:spcPct val="100000"/>
        </a:lnSpc>
        <a:spcBef>
          <a:spcPts val="700"/>
        </a:spcBef>
        <a:spcAft>
          <a:spcPts val="0"/>
        </a:spcAft>
        <a:buClr>
          <a:schemeClr val="accent2"/>
        </a:buClr>
        <a:buSzPct val="70000"/>
        <a:buFont typeface="Wingdings"/>
        <a:buChar char=""/>
        <a:tabLst/>
        <a:defRPr sz="2900" b="0" i="0" u="none" strike="noStrike" cap="none" spc="0" baseline="0">
          <a:ln>
            <a:noFill/>
          </a:ln>
          <a:solidFill>
            <a:srgbClr val="000000"/>
          </a:solidFill>
          <a:uFillTx/>
          <a:latin typeface="Tw Cen MT"/>
          <a:ea typeface="Tw Cen MT"/>
          <a:cs typeface="Tw Cen MT"/>
          <a:sym typeface="Tw Cen MT"/>
        </a:defRPr>
      </a:lvl2pPr>
      <a:lvl3pPr marL="974034" marR="0" indent="-288234" algn="l" defTabSz="914400" rtl="0" latinLnBrk="0">
        <a:lnSpc>
          <a:spcPct val="100000"/>
        </a:lnSpc>
        <a:spcBef>
          <a:spcPts val="700"/>
        </a:spcBef>
        <a:spcAft>
          <a:spcPts val="0"/>
        </a:spcAft>
        <a:buClr>
          <a:schemeClr val="accent2"/>
        </a:buClr>
        <a:buSzPct val="75000"/>
        <a:buFont typeface="Wingdings"/>
        <a:buChar char="■"/>
        <a:tabLst/>
        <a:defRPr sz="2900" b="0" i="0" u="none" strike="noStrike" cap="none" spc="0" baseline="0">
          <a:ln>
            <a:noFill/>
          </a:ln>
          <a:solidFill>
            <a:srgbClr val="000000"/>
          </a:solidFill>
          <a:uFillTx/>
          <a:latin typeface="Tw Cen MT"/>
          <a:ea typeface="Tw Cen MT"/>
          <a:cs typeface="Tw Cen MT"/>
          <a:sym typeface="Tw Cen MT"/>
        </a:defRPr>
      </a:lvl3pPr>
      <a:lvl4pPr marL="1474469" marR="0" indent="-331469" algn="l" defTabSz="914400" rtl="0" latinLnBrk="0">
        <a:lnSpc>
          <a:spcPct val="100000"/>
        </a:lnSpc>
        <a:spcBef>
          <a:spcPts val="700"/>
        </a:spcBef>
        <a:spcAft>
          <a:spcPts val="0"/>
        </a:spcAft>
        <a:buClr>
          <a:schemeClr val="accent2"/>
        </a:buClr>
        <a:buSzPct val="75000"/>
        <a:buFont typeface="Wingdings"/>
        <a:buChar char="■"/>
        <a:tabLst/>
        <a:defRPr sz="2900" b="0" i="0" u="none" strike="noStrike" cap="none" spc="0" baseline="0">
          <a:ln>
            <a:noFill/>
          </a:ln>
          <a:solidFill>
            <a:srgbClr val="000000"/>
          </a:solidFill>
          <a:uFillTx/>
          <a:latin typeface="Tw Cen MT"/>
          <a:ea typeface="Tw Cen MT"/>
          <a:cs typeface="Tw Cen MT"/>
          <a:sym typeface="Tw Cen MT"/>
        </a:defRPr>
      </a:lvl4pPr>
      <a:lvl5pPr marL="1931670" marR="0" indent="-331470" algn="l" defTabSz="914400" rtl="0" latinLnBrk="0">
        <a:lnSpc>
          <a:spcPct val="100000"/>
        </a:lnSpc>
        <a:spcBef>
          <a:spcPts val="700"/>
        </a:spcBef>
        <a:spcAft>
          <a:spcPts val="0"/>
        </a:spcAft>
        <a:buClr>
          <a:schemeClr val="accent2"/>
        </a:buClr>
        <a:buSzPct val="65000"/>
        <a:buFont typeface="Wingdings"/>
        <a:buChar char="■"/>
        <a:tabLst/>
        <a:defRPr sz="2900" b="0" i="0" u="none" strike="noStrike" cap="none" spc="0" baseline="0">
          <a:ln>
            <a:noFill/>
          </a:ln>
          <a:solidFill>
            <a:srgbClr val="000000"/>
          </a:solidFill>
          <a:uFillTx/>
          <a:latin typeface="Tw Cen MT"/>
          <a:ea typeface="Tw Cen MT"/>
          <a:cs typeface="Tw Cen MT"/>
          <a:sym typeface="Tw Cen MT"/>
        </a:defRPr>
      </a:lvl5pPr>
      <a:lvl6pPr marL="2242820" marR="0" indent="-368300" algn="l" defTabSz="914400" rtl="0" latinLnBrk="0">
        <a:lnSpc>
          <a:spcPct val="100000"/>
        </a:lnSpc>
        <a:spcBef>
          <a:spcPts val="700"/>
        </a:spcBef>
        <a:spcAft>
          <a:spcPts val="0"/>
        </a:spcAft>
        <a:buClr>
          <a:schemeClr val="accent2"/>
        </a:buClr>
        <a:buSzPct val="100000"/>
        <a:buFont typeface="Wingdings"/>
        <a:buChar char="▪"/>
        <a:tabLst/>
        <a:defRPr sz="2900" b="0" i="0" u="none" strike="noStrike" cap="none" spc="0" baseline="0">
          <a:ln>
            <a:noFill/>
          </a:ln>
          <a:solidFill>
            <a:srgbClr val="000000"/>
          </a:solidFill>
          <a:uFillTx/>
          <a:latin typeface="Tw Cen MT"/>
          <a:ea typeface="Tw Cen MT"/>
          <a:cs typeface="Tw Cen MT"/>
          <a:sym typeface="Tw Cen MT"/>
        </a:defRPr>
      </a:lvl6pPr>
      <a:lvl7pPr marL="2517139" marR="0" indent="-368300" algn="l" defTabSz="914400" rtl="0" latinLnBrk="0">
        <a:lnSpc>
          <a:spcPct val="100000"/>
        </a:lnSpc>
        <a:spcBef>
          <a:spcPts val="700"/>
        </a:spcBef>
        <a:spcAft>
          <a:spcPts val="0"/>
        </a:spcAft>
        <a:buClr>
          <a:schemeClr val="accent2"/>
        </a:buClr>
        <a:buSzPct val="100000"/>
        <a:buFont typeface="Wingdings"/>
        <a:buChar char="▪"/>
        <a:tabLst/>
        <a:defRPr sz="2900" b="0" i="0" u="none" strike="noStrike" cap="none" spc="0" baseline="0">
          <a:ln>
            <a:noFill/>
          </a:ln>
          <a:solidFill>
            <a:srgbClr val="000000"/>
          </a:solidFill>
          <a:uFillTx/>
          <a:latin typeface="Tw Cen MT"/>
          <a:ea typeface="Tw Cen MT"/>
          <a:cs typeface="Tw Cen MT"/>
          <a:sym typeface="Tw Cen MT"/>
        </a:defRPr>
      </a:lvl7pPr>
      <a:lvl8pPr marL="2791460" marR="0" indent="-368300" algn="l" defTabSz="914400" rtl="0" latinLnBrk="0">
        <a:lnSpc>
          <a:spcPct val="100000"/>
        </a:lnSpc>
        <a:spcBef>
          <a:spcPts val="700"/>
        </a:spcBef>
        <a:spcAft>
          <a:spcPts val="0"/>
        </a:spcAft>
        <a:buClr>
          <a:schemeClr val="accent2"/>
        </a:buClr>
        <a:buSzPct val="100000"/>
        <a:buFont typeface="Wingdings"/>
        <a:buChar char="▪"/>
        <a:tabLst/>
        <a:defRPr sz="2900" b="0" i="0" u="none" strike="noStrike" cap="none" spc="0" baseline="0">
          <a:ln>
            <a:noFill/>
          </a:ln>
          <a:solidFill>
            <a:srgbClr val="000000"/>
          </a:solidFill>
          <a:uFillTx/>
          <a:latin typeface="Tw Cen MT"/>
          <a:ea typeface="Tw Cen MT"/>
          <a:cs typeface="Tw Cen MT"/>
          <a:sym typeface="Tw Cen MT"/>
        </a:defRPr>
      </a:lvl8pPr>
      <a:lvl9pPr marL="3065779" marR="0" indent="-368300" algn="l" defTabSz="914400" rtl="0" latinLnBrk="0">
        <a:lnSpc>
          <a:spcPct val="100000"/>
        </a:lnSpc>
        <a:spcBef>
          <a:spcPts val="700"/>
        </a:spcBef>
        <a:spcAft>
          <a:spcPts val="0"/>
        </a:spcAft>
        <a:buClr>
          <a:schemeClr val="accent2"/>
        </a:buClr>
        <a:buSzPct val="100000"/>
        <a:buFont typeface="Wingdings"/>
        <a:buChar char="▪"/>
        <a:tabLst/>
        <a:defRPr sz="2900" b="0" i="0" u="none" strike="noStrike" cap="none" spc="0" baseline="0">
          <a:ln>
            <a:noFill/>
          </a:ln>
          <a:solidFill>
            <a:srgbClr val="000000"/>
          </a:solidFill>
          <a:uFillTx/>
          <a:latin typeface="Tw Cen MT"/>
          <a:ea typeface="Tw Cen MT"/>
          <a:cs typeface="Tw Cen MT"/>
          <a:sym typeface="Tw Cen MT"/>
        </a:defRPr>
      </a:lvl9pPr>
    </p:bodyStyle>
    <p:otherStyle>
      <a:lvl1pPr marL="0" marR="0" indent="39687" algn="ctr"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Tahoma"/>
        </a:defRPr>
      </a:lvl1pPr>
      <a:lvl2pPr marL="0" marR="0" indent="382588" algn="ctr"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Tahoma"/>
        </a:defRPr>
      </a:lvl2pPr>
      <a:lvl3pPr marL="0" marR="0" indent="725487" algn="ctr"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Tahoma"/>
        </a:defRPr>
      </a:lvl3pPr>
      <a:lvl4pPr marL="0" marR="0" indent="1068387" algn="ctr"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Tahoma"/>
        </a:defRPr>
      </a:lvl4pPr>
      <a:lvl5pPr marL="0" marR="0" indent="1411287" algn="ctr"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Tahoma"/>
        </a:defRPr>
      </a:lvl5pPr>
      <a:lvl6pPr marL="0" marR="0" indent="2286000" algn="ctr"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Tahoma"/>
        </a:defRPr>
      </a:lvl6pPr>
      <a:lvl7pPr marL="0" marR="0" indent="2743200" algn="ctr"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Tahoma"/>
        </a:defRPr>
      </a:lvl7pPr>
      <a:lvl8pPr marL="0" marR="0" indent="3200400" algn="ctr"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Tahoma"/>
        </a:defRPr>
      </a:lvl8pPr>
      <a:lvl9pPr marL="0" marR="0" indent="3657600" algn="ctr"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Tahoma"/>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p:cNvSpPr>
          <p:nvPr>
            <p:ph type="subTitle" idx="1"/>
          </p:nvPr>
        </p:nvSpPr>
        <p:spPr>
          <a:xfrm>
            <a:off x="357266" y="37475"/>
            <a:ext cx="8382000" cy="6058525"/>
          </a:xfrm>
          <a:prstGeom prst="rect">
            <a:avLst/>
          </a:prstGeom>
        </p:spPr>
        <p:txBody>
          <a:bodyPr/>
          <a:lstStyle/>
          <a:p>
            <a:pPr marL="450850" indent="-450850" algn="ctr">
              <a:lnSpc>
                <a:spcPct val="80000"/>
              </a:lnSpc>
              <a:defRPr sz="3500" b="1">
                <a:latin typeface="Times New Roman"/>
                <a:ea typeface="Times New Roman"/>
                <a:cs typeface="Times New Roman"/>
                <a:sym typeface="Times New Roman"/>
              </a:defRPr>
            </a:pPr>
            <a:r>
              <a:rPr dirty="0"/>
              <a:t>Five Easy Pieces</a:t>
            </a:r>
            <a:endParaRPr sz="800" dirty="0"/>
          </a:p>
          <a:p>
            <a:pPr marL="450850" indent="-450850" algn="ctr">
              <a:lnSpc>
                <a:spcPct val="80000"/>
              </a:lnSpc>
              <a:defRPr sz="2900">
                <a:latin typeface="Times New Roman"/>
                <a:ea typeface="Times New Roman"/>
                <a:cs typeface="Times New Roman"/>
                <a:sym typeface="Times New Roman"/>
              </a:defRPr>
            </a:pPr>
            <a:r>
              <a:rPr dirty="0" smtClean="0"/>
              <a:t>(</a:t>
            </a:r>
            <a:r>
              <a:rPr lang="en-US" dirty="0" smtClean="0"/>
              <a:t>Lessons t</a:t>
            </a:r>
            <a:r>
              <a:rPr dirty="0" smtClean="0"/>
              <a:t>hat </a:t>
            </a:r>
            <a:r>
              <a:rPr dirty="0"/>
              <a:t>we already knew before the current crisis)</a:t>
            </a:r>
            <a:endParaRPr sz="800" dirty="0"/>
          </a:p>
          <a:p>
            <a:pPr marL="450850" indent="-450850" algn="ctr">
              <a:lnSpc>
                <a:spcPct val="80000"/>
              </a:lnSpc>
              <a:spcBef>
                <a:spcPts val="1200"/>
              </a:spcBef>
              <a:defRPr sz="2400">
                <a:latin typeface="Times New Roman"/>
                <a:ea typeface="Times New Roman"/>
                <a:cs typeface="Times New Roman"/>
                <a:sym typeface="Times New Roman"/>
              </a:defRPr>
            </a:pPr>
            <a:endParaRPr sz="800" dirty="0"/>
          </a:p>
          <a:p>
            <a:pPr marL="450850" indent="-450850" algn="ctr">
              <a:lnSpc>
                <a:spcPct val="80000"/>
              </a:lnSpc>
              <a:spcBef>
                <a:spcPts val="1200"/>
              </a:spcBef>
              <a:defRPr sz="2400">
                <a:latin typeface="Times New Roman"/>
                <a:ea typeface="Times New Roman"/>
                <a:cs typeface="Times New Roman"/>
                <a:sym typeface="Times New Roman"/>
              </a:defRPr>
            </a:pPr>
            <a:endParaRPr sz="800" dirty="0"/>
          </a:p>
          <a:p>
            <a:pPr marL="450850" indent="-450850" algn="ctr">
              <a:lnSpc>
                <a:spcPct val="80000"/>
              </a:lnSpc>
              <a:spcBef>
                <a:spcPts val="1200"/>
              </a:spcBef>
              <a:defRPr sz="2400">
                <a:latin typeface="Times New Roman"/>
                <a:ea typeface="Times New Roman"/>
                <a:cs typeface="Times New Roman"/>
                <a:sym typeface="Times New Roman"/>
              </a:defRPr>
            </a:pPr>
            <a:endParaRPr sz="800" dirty="0"/>
          </a:p>
          <a:p>
            <a:pPr marL="450850" indent="-450850" algn="ctr">
              <a:lnSpc>
                <a:spcPct val="80000"/>
              </a:lnSpc>
              <a:spcBef>
                <a:spcPts val="1200"/>
              </a:spcBef>
              <a:defRPr sz="2400">
                <a:latin typeface="Times New Roman"/>
                <a:ea typeface="Times New Roman"/>
                <a:cs typeface="Times New Roman"/>
                <a:sym typeface="Times New Roman"/>
              </a:defRPr>
            </a:pPr>
            <a:endParaRPr sz="800" dirty="0"/>
          </a:p>
          <a:p>
            <a:pPr marL="450850" indent="-450850" algn="ctr">
              <a:lnSpc>
                <a:spcPct val="80000"/>
              </a:lnSpc>
              <a:spcBef>
                <a:spcPts val="1200"/>
              </a:spcBef>
              <a:defRPr sz="2000" b="1" i="1">
                <a:latin typeface="Times New Roman"/>
                <a:ea typeface="Times New Roman"/>
                <a:cs typeface="Times New Roman"/>
                <a:sym typeface="Times New Roman"/>
              </a:defRPr>
            </a:pPr>
            <a:r>
              <a:rPr lang="en-US" sz="2800" smtClean="0"/>
              <a:t>Jan Kregel</a:t>
            </a:r>
            <a:endParaRPr sz="2800" dirty="0"/>
          </a:p>
        </p:txBody>
      </p:sp>
      <p:sp>
        <p:nvSpPr>
          <p:cNvPr id="129" name="Shape 129"/>
          <p:cNvSpPr>
            <a:spLocks noGrp="1"/>
          </p:cNvSpPr>
          <p:nvPr>
            <p:ph type="sldNum" sz="quarter" idx="4294967295"/>
          </p:nvPr>
        </p:nvSpPr>
        <p:spPr>
          <a:xfrm>
            <a:off x="7442200" y="6248400"/>
            <a:ext cx="127001" cy="195647"/>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1</a:t>
            </a:fld>
            <a:endParaRPr/>
          </a:p>
        </p:txBody>
      </p:sp>
      <p:grpSp>
        <p:nvGrpSpPr>
          <p:cNvPr id="132" name="Group 132"/>
          <p:cNvGrpSpPr/>
          <p:nvPr/>
        </p:nvGrpSpPr>
        <p:grpSpPr>
          <a:xfrm>
            <a:off x="152400" y="6096000"/>
            <a:ext cx="1034321" cy="637082"/>
            <a:chOff x="0" y="0"/>
            <a:chExt cx="1066800" cy="609600"/>
          </a:xfrm>
        </p:grpSpPr>
        <p:sp>
          <p:nvSpPr>
            <p:cNvPr id="130" name="Shape 130"/>
            <p:cNvSpPr/>
            <p:nvPr/>
          </p:nvSpPr>
          <p:spPr>
            <a:xfrm>
              <a:off x="0" y="0"/>
              <a:ext cx="1066800" cy="6096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131" name="image5.png"/>
            <p:cNvPicPr>
              <a:picLocks noChangeAspect="1"/>
            </p:cNvPicPr>
            <p:nvPr/>
          </p:nvPicPr>
          <p:blipFill>
            <a:blip r:embed="rId2">
              <a:extLst/>
            </a:blip>
            <a:stretch>
              <a:fillRect/>
            </a:stretch>
          </p:blipFill>
          <p:spPr>
            <a:xfrm>
              <a:off x="0" y="0"/>
              <a:ext cx="1066800" cy="609600"/>
            </a:xfrm>
            <a:prstGeom prst="rect">
              <a:avLst/>
            </a:prstGeom>
            <a:ln w="12700" cap="flat">
              <a:noFill/>
              <a:miter lim="400000"/>
            </a:ln>
            <a:effectLst/>
          </p:spPr>
        </p:pic>
      </p:gr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Shape 193"/>
          <p:cNvSpPr>
            <a:spLocks noGrp="1"/>
          </p:cNvSpPr>
          <p:nvPr>
            <p:ph type="title"/>
          </p:nvPr>
        </p:nvSpPr>
        <p:spPr>
          <a:xfrm>
            <a:off x="457200" y="0"/>
            <a:ext cx="7162800" cy="1333500"/>
          </a:xfrm>
          <a:prstGeom prst="rect">
            <a:avLst/>
          </a:prstGeom>
        </p:spPr>
        <p:txBody>
          <a:bodyPr/>
          <a:lstStyle/>
          <a:p>
            <a:pPr indent="36512" defTabSz="849312">
              <a:defRPr sz="3700"/>
            </a:pPr>
            <a:r>
              <a:t>Fisher: Capital Gains are not Income</a:t>
            </a:r>
            <a:br/>
            <a:r>
              <a:rPr sz="2200"/>
              <a:t>Asset Inflation and Debt Deflation </a:t>
            </a:r>
          </a:p>
        </p:txBody>
      </p:sp>
      <p:sp>
        <p:nvSpPr>
          <p:cNvPr id="194" name="Shape 194"/>
          <p:cNvSpPr>
            <a:spLocks noGrp="1"/>
          </p:cNvSpPr>
          <p:nvPr>
            <p:ph type="body" idx="1"/>
          </p:nvPr>
        </p:nvSpPr>
        <p:spPr>
          <a:xfrm>
            <a:off x="457200" y="1498600"/>
            <a:ext cx="8369300" cy="5359400"/>
          </a:xfrm>
          <a:prstGeom prst="rect">
            <a:avLst/>
          </a:prstGeom>
        </p:spPr>
        <p:txBody>
          <a:bodyPr/>
          <a:lstStyle/>
          <a:p>
            <a:pPr marL="314325" indent="-282575" defTabSz="749300">
              <a:spcBef>
                <a:spcPts val="600"/>
              </a:spcBef>
              <a:buFont typeface="Arial"/>
              <a:buChar char="•"/>
              <a:defRPr sz="2000"/>
            </a:pPr>
            <a:r>
              <a:t>“A rise in the market is a capital gain, but it is not income. Income may be </a:t>
            </a:r>
            <a:r>
              <a:rPr i="1"/>
              <a:t>invested</a:t>
            </a:r>
            <a:r>
              <a:t> and thus transformed into capital; or capital may be </a:t>
            </a:r>
            <a:r>
              <a:rPr i="1"/>
              <a:t>spent</a:t>
            </a:r>
            <a:r>
              <a:t> and so transformed into income. In the first case, as we have seen, capital accumulates; in the second case, capital is diminished. In the first case the man is living inside his income; in the second case he is living beyond his money income.”</a:t>
            </a:r>
          </a:p>
          <a:p>
            <a:pPr marL="314325" indent="-282575" defTabSz="749300">
              <a:spcBef>
                <a:spcPts val="600"/>
              </a:spcBef>
              <a:buFontTx/>
              <a:buChar char="•"/>
              <a:defRPr sz="2000"/>
            </a:pPr>
            <a:r>
              <a:t>“Capital value is income capitalized and nothing else. … Every operation of production, transportation, exchange, or consumption  … is double faced, or two items in one. </a:t>
            </a:r>
          </a:p>
          <a:p>
            <a:pPr marL="314325" indent="-282575" defTabSz="749300">
              <a:spcBef>
                <a:spcPts val="600"/>
              </a:spcBef>
              <a:buFontTx/>
              <a:buChar char="•"/>
              <a:defRPr sz="2000"/>
            </a:pPr>
            <a:r>
              <a:t>“The most interesting and valuable result of applying these bookkeeping principles is that thereby we automatically separate capital from income, two things which are so often confused and in so many ways. It is not uncommon for economic students to make the mistake of  including capital gains as income. </a:t>
            </a:r>
            <a:r>
              <a:rPr b="1"/>
              <a:t>Capital gains, as already implied, are merely capitalization of future income. They are never present income.”</a:t>
            </a:r>
          </a:p>
        </p:txBody>
      </p:sp>
      <p:sp>
        <p:nvSpPr>
          <p:cNvPr id="195" name="Shape 195"/>
          <p:cNvSpPr>
            <a:spLocks noGrp="1"/>
          </p:cNvSpPr>
          <p:nvPr>
            <p:ph type="sldNum" sz="quarter" idx="4294967295"/>
          </p:nvPr>
        </p:nvSpPr>
        <p:spPr>
          <a:xfrm>
            <a:off x="7410449" y="6248400"/>
            <a:ext cx="190501" cy="195647"/>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10</a:t>
            </a:fld>
            <a:endParaRPr/>
          </a:p>
        </p:txBody>
      </p:sp>
      <p:grpSp>
        <p:nvGrpSpPr>
          <p:cNvPr id="198" name="Group 198"/>
          <p:cNvGrpSpPr/>
          <p:nvPr/>
        </p:nvGrpSpPr>
        <p:grpSpPr>
          <a:xfrm>
            <a:off x="8001000" y="6096000"/>
            <a:ext cx="1143000" cy="762000"/>
            <a:chOff x="0" y="0"/>
            <a:chExt cx="1143000" cy="762000"/>
          </a:xfrm>
        </p:grpSpPr>
        <p:sp>
          <p:nvSpPr>
            <p:cNvPr id="196" name="Shape 196"/>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197" name="image5.png"/>
            <p:cNvPicPr>
              <a:picLocks noChangeAspect="1"/>
            </p:cNvPicPr>
            <p:nvPr/>
          </p:nvPicPr>
          <p:blipFill>
            <a:blip r:embed="rId2">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Shape 200"/>
          <p:cNvSpPr>
            <a:spLocks noGrp="1"/>
          </p:cNvSpPr>
          <p:nvPr>
            <p:ph type="title"/>
          </p:nvPr>
        </p:nvSpPr>
        <p:spPr>
          <a:xfrm>
            <a:off x="457200" y="304800"/>
            <a:ext cx="8229600" cy="609600"/>
          </a:xfrm>
          <a:prstGeom prst="rect">
            <a:avLst/>
          </a:prstGeom>
        </p:spPr>
        <p:txBody>
          <a:bodyPr/>
          <a:lstStyle>
            <a:lvl1pPr>
              <a:defRPr sz="3200"/>
            </a:lvl1pPr>
          </a:lstStyle>
          <a:p>
            <a:r>
              <a:t>Minsky/Fisher Debt Deflation</a:t>
            </a:r>
          </a:p>
        </p:txBody>
      </p:sp>
      <p:sp>
        <p:nvSpPr>
          <p:cNvPr id="201" name="Shape 201"/>
          <p:cNvSpPr>
            <a:spLocks noGrp="1"/>
          </p:cNvSpPr>
          <p:nvPr>
            <p:ph type="body" idx="1"/>
          </p:nvPr>
        </p:nvSpPr>
        <p:spPr>
          <a:xfrm>
            <a:off x="381000" y="1828800"/>
            <a:ext cx="8458200" cy="5029200"/>
          </a:xfrm>
          <a:prstGeom prst="rect">
            <a:avLst/>
          </a:prstGeom>
        </p:spPr>
        <p:txBody>
          <a:bodyPr/>
          <a:lstStyle/>
          <a:p>
            <a:pPr>
              <a:lnSpc>
                <a:spcPct val="90000"/>
              </a:lnSpc>
              <a:buFont typeface="Arial"/>
              <a:buChar char="•"/>
              <a:defRPr sz="1800"/>
            </a:pPr>
            <a:r>
              <a:t>“… in the great booms and depressions, …  over-indebtedness to start with and deflation following soon after [are] the big bad actors”</a:t>
            </a:r>
            <a:endParaRPr sz="2600"/>
          </a:p>
          <a:p>
            <a:pPr>
              <a:lnSpc>
                <a:spcPct val="90000"/>
              </a:lnSpc>
              <a:buFont typeface="Arial"/>
              <a:buChar char="•"/>
              <a:defRPr sz="900"/>
            </a:pPr>
            <a:endParaRPr sz="2600"/>
          </a:p>
          <a:p>
            <a:pPr>
              <a:lnSpc>
                <a:spcPct val="90000"/>
              </a:lnSpc>
              <a:buFont typeface="Arial"/>
              <a:buChar char="•"/>
              <a:defRPr sz="1800"/>
            </a:pPr>
            <a:r>
              <a:t>Just as a bad cold leads to pneumonia, so over-indebtedness leads to deflation.</a:t>
            </a:r>
            <a:endParaRPr sz="2600"/>
          </a:p>
          <a:p>
            <a:pPr>
              <a:lnSpc>
                <a:spcPct val="90000"/>
              </a:lnSpc>
              <a:buFont typeface="Arial"/>
              <a:buChar char="•"/>
              <a:defRPr sz="1800"/>
            </a:pPr>
            <a:r>
              <a:t>And, vice versa, deflation caused by the debt reacts on the debt. Each dollar of debt still unpaid becomes a bigger dollar, and if the over-indebtedness with which we started was great enough, the liquidation of debts cannot keep up with the fall of prices which it causes. In that case, the liquidation defeats itself.</a:t>
            </a:r>
            <a:endParaRPr sz="2600"/>
          </a:p>
          <a:p>
            <a:pPr>
              <a:lnSpc>
                <a:spcPct val="90000"/>
              </a:lnSpc>
              <a:buFont typeface="Arial"/>
              <a:buChar char="•"/>
              <a:defRPr sz="800"/>
            </a:pPr>
            <a:endParaRPr sz="2600"/>
          </a:p>
          <a:p>
            <a:pPr>
              <a:lnSpc>
                <a:spcPct val="90000"/>
              </a:lnSpc>
              <a:buFont typeface="Arial"/>
              <a:buChar char="•"/>
              <a:defRPr sz="1800"/>
            </a:pPr>
            <a:r>
              <a:t> While it diminishes the number of dollars owed, it may not do so as fast as it increases the value of each dollar owed. Then</a:t>
            </a:r>
            <a:r>
              <a:rPr i="1"/>
              <a:t>, the very effort of individuals to lessen their burden of debts increases it, because of the mass effect of the stampede to liquidate in swelling each dollar owed.</a:t>
            </a:r>
            <a:r>
              <a:t> </a:t>
            </a:r>
            <a:endParaRPr sz="2600"/>
          </a:p>
          <a:p>
            <a:pPr>
              <a:lnSpc>
                <a:spcPct val="90000"/>
              </a:lnSpc>
              <a:buFont typeface="Arial"/>
              <a:buChar char="•"/>
              <a:defRPr sz="800"/>
            </a:pPr>
            <a:endParaRPr sz="2600"/>
          </a:p>
          <a:p>
            <a:pPr>
              <a:lnSpc>
                <a:spcPct val="90000"/>
              </a:lnSpc>
              <a:buFont typeface="Arial"/>
              <a:buChar char="•"/>
              <a:defRPr sz="1800"/>
            </a:pPr>
            <a:r>
              <a:t>Then we have the great paradox which, I submit, is the chief secret of most, if not all, great depressions: The more the debtors pay, the more they owe. The more the economic boat tips, the more it tends to tip. It is not tending to right itself, but is capsizing.</a:t>
            </a:r>
          </a:p>
        </p:txBody>
      </p:sp>
      <p:sp>
        <p:nvSpPr>
          <p:cNvPr id="202" name="Shape 202"/>
          <p:cNvSpPr>
            <a:spLocks noGrp="1"/>
          </p:cNvSpPr>
          <p:nvPr>
            <p:ph type="sldNum" sz="quarter" idx="4294967295"/>
          </p:nvPr>
        </p:nvSpPr>
        <p:spPr>
          <a:xfrm>
            <a:off x="7412955" y="6248399"/>
            <a:ext cx="183903" cy="195648"/>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11</a:t>
            </a:fld>
            <a:endParaRPr/>
          </a:p>
        </p:txBody>
      </p:sp>
      <p:grpSp>
        <p:nvGrpSpPr>
          <p:cNvPr id="205" name="Group 205"/>
          <p:cNvGrpSpPr/>
          <p:nvPr/>
        </p:nvGrpSpPr>
        <p:grpSpPr>
          <a:xfrm>
            <a:off x="8001000" y="0"/>
            <a:ext cx="1143000" cy="762000"/>
            <a:chOff x="0" y="0"/>
            <a:chExt cx="1143000" cy="762000"/>
          </a:xfrm>
        </p:grpSpPr>
        <p:sp>
          <p:nvSpPr>
            <p:cNvPr id="203" name="Shape 203"/>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204" name="image5.png"/>
            <p:cNvPicPr>
              <a:picLocks noChangeAspect="1"/>
            </p:cNvPicPr>
            <p:nvPr/>
          </p:nvPicPr>
          <p:blipFill>
            <a:blip r:embed="rId2">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207"/>
          <p:cNvSpPr>
            <a:spLocks noGrp="1"/>
          </p:cNvSpPr>
          <p:nvPr>
            <p:ph type="title"/>
          </p:nvPr>
        </p:nvSpPr>
        <p:spPr>
          <a:xfrm>
            <a:off x="457200" y="228600"/>
            <a:ext cx="7162800" cy="914400"/>
          </a:xfrm>
          <a:prstGeom prst="rect">
            <a:avLst/>
          </a:prstGeom>
        </p:spPr>
        <p:txBody>
          <a:bodyPr/>
          <a:lstStyle/>
          <a:p>
            <a:pPr indent="36512" defTabSz="849312">
              <a:defRPr sz="3200"/>
            </a:pPr>
            <a:r>
              <a:t>Fisher: Capital Gains and the Crisis</a:t>
            </a:r>
            <a:br/>
            <a:r>
              <a:rPr sz="1900"/>
              <a:t>Asset Inflation and Debt Deflation </a:t>
            </a:r>
          </a:p>
        </p:txBody>
      </p:sp>
      <p:sp>
        <p:nvSpPr>
          <p:cNvPr id="208" name="Shape 208"/>
          <p:cNvSpPr>
            <a:spLocks noGrp="1"/>
          </p:cNvSpPr>
          <p:nvPr>
            <p:ph type="body" idx="1"/>
          </p:nvPr>
        </p:nvSpPr>
        <p:spPr>
          <a:xfrm>
            <a:off x="457200" y="1498600"/>
            <a:ext cx="8369300" cy="5359400"/>
          </a:xfrm>
          <a:prstGeom prst="rect">
            <a:avLst/>
          </a:prstGeom>
        </p:spPr>
        <p:txBody>
          <a:bodyPr/>
          <a:lstStyle/>
          <a:p>
            <a:pPr marL="314325" indent="-282575" defTabSz="749300">
              <a:spcBef>
                <a:spcPts val="600"/>
              </a:spcBef>
              <a:buFontTx/>
              <a:buChar char="•"/>
              <a:defRPr sz="2000">
                <a:latin typeface="Times New Roman"/>
                <a:ea typeface="Times New Roman"/>
                <a:cs typeface="Times New Roman"/>
                <a:sym typeface="Times New Roman"/>
              </a:defRPr>
            </a:pPr>
            <a:r>
              <a:t>Mortgage Refinancing as Households’ ATM</a:t>
            </a:r>
          </a:p>
          <a:p>
            <a:pPr marL="641350" lvl="1" indent="-233362" defTabSz="749300">
              <a:spcBef>
                <a:spcPts val="500"/>
              </a:spcBef>
              <a:buClr>
                <a:schemeClr val="accent1"/>
              </a:buClr>
              <a:buFontTx/>
              <a:buChar char="–"/>
              <a:defRPr sz="2000">
                <a:latin typeface="Times New Roman"/>
                <a:ea typeface="Times New Roman"/>
                <a:cs typeface="Times New Roman"/>
                <a:sym typeface="Times New Roman"/>
              </a:defRPr>
            </a:pPr>
            <a:r>
              <a:t>This ATM is a debt machine not a cash machine</a:t>
            </a:r>
            <a:endParaRPr sz="2600"/>
          </a:p>
          <a:p>
            <a:pPr marL="641350" lvl="1" indent="-233362" defTabSz="749300">
              <a:spcBef>
                <a:spcPts val="500"/>
              </a:spcBef>
              <a:buClr>
                <a:schemeClr val="accent1"/>
              </a:buClr>
              <a:buFontTx/>
              <a:buChar char="–"/>
              <a:defRPr sz="2000">
                <a:latin typeface="Times New Roman"/>
                <a:ea typeface="Times New Roman"/>
                <a:cs typeface="Times New Roman"/>
                <a:sym typeface="Times New Roman"/>
              </a:defRPr>
            </a:pPr>
            <a:r>
              <a:t>Converts capital gains on real estate into income</a:t>
            </a:r>
            <a:endParaRPr sz="2600"/>
          </a:p>
          <a:p>
            <a:pPr marL="641350" lvl="1" indent="-233362" defTabSz="749300">
              <a:spcBef>
                <a:spcPts val="500"/>
              </a:spcBef>
              <a:buClr>
                <a:schemeClr val="accent1"/>
              </a:buClr>
              <a:buFontTx/>
              <a:buChar char="–"/>
              <a:defRPr sz="2000">
                <a:latin typeface="Times New Roman"/>
                <a:ea typeface="Times New Roman"/>
                <a:cs typeface="Times New Roman"/>
                <a:sym typeface="Times New Roman"/>
              </a:defRPr>
            </a:pPr>
            <a:r>
              <a:t>The consumption spending is Ponzi financed debt, not income financed</a:t>
            </a:r>
            <a:endParaRPr sz="2600"/>
          </a:p>
          <a:p>
            <a:pPr marL="641350" lvl="1" indent="-233362" defTabSz="749300">
              <a:spcBef>
                <a:spcPts val="500"/>
              </a:spcBef>
              <a:buClr>
                <a:schemeClr val="accent1"/>
              </a:buClr>
              <a:buFontTx/>
              <a:buChar char="–"/>
              <a:defRPr sz="2000">
                <a:latin typeface="Times New Roman"/>
                <a:ea typeface="Times New Roman"/>
                <a:cs typeface="Times New Roman"/>
                <a:sym typeface="Times New Roman"/>
              </a:defRPr>
            </a:pPr>
            <a:r>
              <a:t>When the gains disappear the debt remains</a:t>
            </a:r>
            <a:endParaRPr sz="2600"/>
          </a:p>
          <a:p>
            <a:pPr marL="641350" lvl="1" indent="-233362" defTabSz="749300">
              <a:spcBef>
                <a:spcPts val="500"/>
              </a:spcBef>
              <a:buClr>
                <a:schemeClr val="accent1"/>
              </a:buClr>
              <a:buFontTx/>
              <a:buChar char="–"/>
              <a:defRPr sz="2000">
                <a:latin typeface="Times New Roman"/>
                <a:ea typeface="Times New Roman"/>
                <a:cs typeface="Times New Roman"/>
                <a:sym typeface="Times New Roman"/>
              </a:defRPr>
            </a:pPr>
            <a:r>
              <a:t>Households and Firms respond by deleveraging and restoring net wealth and expenditures fall</a:t>
            </a:r>
          </a:p>
          <a:p>
            <a:pPr marL="314325" indent="-282575" defTabSz="749300">
              <a:spcBef>
                <a:spcPts val="600"/>
              </a:spcBef>
              <a:buFontTx/>
              <a:buChar char="•"/>
              <a:defRPr sz="2000">
                <a:latin typeface="Times New Roman"/>
                <a:ea typeface="Times New Roman"/>
                <a:cs typeface="Times New Roman"/>
                <a:sym typeface="Times New Roman"/>
              </a:defRPr>
            </a:pPr>
            <a:r>
              <a:t>Banks trading portfolios</a:t>
            </a:r>
          </a:p>
          <a:p>
            <a:pPr marL="641350" lvl="1" indent="-233362" defTabSz="749300">
              <a:spcBef>
                <a:spcPts val="500"/>
              </a:spcBef>
              <a:buClr>
                <a:schemeClr val="accent1"/>
              </a:buClr>
              <a:buFontTx/>
              <a:buChar char="–"/>
              <a:defRPr sz="2000">
                <a:latin typeface="Times New Roman"/>
                <a:ea typeface="Times New Roman"/>
                <a:cs typeface="Times New Roman"/>
                <a:sym typeface="Times New Roman"/>
              </a:defRPr>
            </a:pPr>
            <a:r>
              <a:t>Capital gains support Profits and bonuses; but are not income</a:t>
            </a:r>
            <a:endParaRPr sz="2600"/>
          </a:p>
          <a:p>
            <a:pPr marL="641350" lvl="1" indent="-233362" defTabSz="749300">
              <a:spcBef>
                <a:spcPts val="500"/>
              </a:spcBef>
              <a:buClr>
                <a:schemeClr val="accent1"/>
              </a:buClr>
              <a:buFontTx/>
              <a:buChar char="–"/>
              <a:defRPr sz="2000">
                <a:latin typeface="Times New Roman"/>
                <a:ea typeface="Times New Roman"/>
                <a:cs typeface="Times New Roman"/>
                <a:sym typeface="Times New Roman"/>
              </a:defRPr>
            </a:pPr>
            <a:r>
              <a:t>Incentives to increase Leverage and Layering</a:t>
            </a:r>
            <a:endParaRPr sz="2600"/>
          </a:p>
          <a:p>
            <a:pPr marL="314325" indent="-282575" defTabSz="749300">
              <a:spcBef>
                <a:spcPts val="600"/>
              </a:spcBef>
              <a:buFontTx/>
              <a:buChar char="•"/>
              <a:defRPr sz="2000">
                <a:latin typeface="Times New Roman"/>
                <a:ea typeface="Times New Roman"/>
                <a:cs typeface="Times New Roman"/>
                <a:sym typeface="Times New Roman"/>
              </a:defRPr>
            </a:pPr>
            <a:r>
              <a:t>Rising Commodity prices producing positive current account balances in Emerging Market economies</a:t>
            </a:r>
          </a:p>
          <a:p>
            <a:pPr marL="869950" lvl="2" indent="-233362" defTabSz="749300">
              <a:spcBef>
                <a:spcPts val="500"/>
              </a:spcBef>
              <a:buFontTx/>
              <a:buChar char="–"/>
              <a:defRPr sz="2000">
                <a:latin typeface="Times New Roman"/>
                <a:ea typeface="Times New Roman"/>
                <a:cs typeface="Times New Roman"/>
                <a:sym typeface="Times New Roman"/>
              </a:defRPr>
            </a:pPr>
            <a:r>
              <a:t>But they are not income</a:t>
            </a:r>
          </a:p>
        </p:txBody>
      </p:sp>
      <p:sp>
        <p:nvSpPr>
          <p:cNvPr id="209" name="Shape 209"/>
          <p:cNvSpPr>
            <a:spLocks noGrp="1"/>
          </p:cNvSpPr>
          <p:nvPr>
            <p:ph type="sldNum" sz="quarter" idx="4294967295"/>
          </p:nvPr>
        </p:nvSpPr>
        <p:spPr>
          <a:xfrm>
            <a:off x="7410449" y="6248400"/>
            <a:ext cx="190501" cy="195647"/>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12</a:t>
            </a:fld>
            <a:endParaRPr/>
          </a:p>
        </p:txBody>
      </p:sp>
      <p:grpSp>
        <p:nvGrpSpPr>
          <p:cNvPr id="212" name="Group 212"/>
          <p:cNvGrpSpPr/>
          <p:nvPr/>
        </p:nvGrpSpPr>
        <p:grpSpPr>
          <a:xfrm>
            <a:off x="8001000" y="6096000"/>
            <a:ext cx="1143000" cy="762000"/>
            <a:chOff x="0" y="0"/>
            <a:chExt cx="1143000" cy="762000"/>
          </a:xfrm>
        </p:grpSpPr>
        <p:sp>
          <p:nvSpPr>
            <p:cNvPr id="210" name="Shape 210"/>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211" name="image5.png"/>
            <p:cNvPicPr>
              <a:picLocks noChangeAspect="1"/>
            </p:cNvPicPr>
            <p:nvPr/>
          </p:nvPicPr>
          <p:blipFill>
            <a:blip r:embed="rId2">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Shape 214"/>
          <p:cNvSpPr>
            <a:spLocks noGrp="1"/>
          </p:cNvSpPr>
          <p:nvPr>
            <p:ph type="title"/>
          </p:nvPr>
        </p:nvSpPr>
        <p:spPr>
          <a:xfrm>
            <a:off x="457200" y="0"/>
            <a:ext cx="7162800" cy="838200"/>
          </a:xfrm>
          <a:prstGeom prst="rect">
            <a:avLst/>
          </a:prstGeom>
        </p:spPr>
        <p:txBody>
          <a:bodyPr/>
          <a:lstStyle>
            <a:lvl1pPr>
              <a:defRPr sz="3600"/>
            </a:lvl1pPr>
          </a:lstStyle>
          <a:p>
            <a:r>
              <a:t>Robertson: Where is the money?</a:t>
            </a:r>
          </a:p>
        </p:txBody>
      </p:sp>
      <p:sp>
        <p:nvSpPr>
          <p:cNvPr id="215" name="Shape 215"/>
          <p:cNvSpPr>
            <a:spLocks noGrp="1"/>
          </p:cNvSpPr>
          <p:nvPr>
            <p:ph type="body" idx="1"/>
          </p:nvPr>
        </p:nvSpPr>
        <p:spPr>
          <a:xfrm>
            <a:off x="317500" y="1752600"/>
            <a:ext cx="8445500" cy="4953000"/>
          </a:xfrm>
          <a:prstGeom prst="rect">
            <a:avLst/>
          </a:prstGeom>
        </p:spPr>
        <p:txBody>
          <a:bodyPr/>
          <a:lstStyle/>
          <a:p>
            <a:pPr marL="382588" indent="-342900">
              <a:lnSpc>
                <a:spcPct val="90000"/>
              </a:lnSpc>
              <a:buFontTx/>
              <a:buChar char="•"/>
              <a:defRPr sz="2200">
                <a:latin typeface="Times New Roman"/>
                <a:ea typeface="Times New Roman"/>
                <a:cs typeface="Times New Roman"/>
                <a:sym typeface="Times New Roman"/>
              </a:defRPr>
            </a:pPr>
            <a:r>
              <a:t>Fed Extraordinary Measures: ZIRP &amp; QE (n)</a:t>
            </a:r>
            <a:endParaRPr sz="2600"/>
          </a:p>
          <a:p>
            <a:pPr marL="382588" lvl="1" indent="-342900">
              <a:lnSpc>
                <a:spcPct val="90000"/>
              </a:lnSpc>
              <a:buClr>
                <a:schemeClr val="accent1"/>
              </a:buClr>
              <a:buFontTx/>
              <a:buChar char="•"/>
              <a:defRPr sz="2200">
                <a:latin typeface="Times New Roman"/>
                <a:ea typeface="Times New Roman"/>
                <a:cs typeface="Times New Roman"/>
                <a:sym typeface="Times New Roman"/>
              </a:defRPr>
            </a:pPr>
            <a:r>
              <a:t>Just balance sheet entries</a:t>
            </a:r>
            <a:endParaRPr sz="2400"/>
          </a:p>
          <a:p>
            <a:pPr marL="611187" lvl="1" indent="-342900">
              <a:lnSpc>
                <a:spcPct val="90000"/>
              </a:lnSpc>
              <a:buClr>
                <a:schemeClr val="accent1"/>
              </a:buClr>
              <a:buFontTx/>
              <a:buChar char="•"/>
              <a:defRPr sz="1800">
                <a:latin typeface="Times New Roman"/>
                <a:ea typeface="Times New Roman"/>
                <a:cs typeface="Times New Roman"/>
                <a:sym typeface="Times New Roman"/>
              </a:defRPr>
            </a:pPr>
            <a:r>
              <a:t>Bernanke on 60 Minutes in 2009:  Question: Is that tax money that the Fed is spending? (Bernanke’s answer): It’s not tax money. [W]e simply use the computer to mark up the size of the ([Fed’s] account.</a:t>
            </a:r>
            <a:endParaRPr sz="2400"/>
          </a:p>
          <a:p>
            <a:pPr marL="757237" lvl="1" indent="-260350">
              <a:lnSpc>
                <a:spcPct val="90000"/>
              </a:lnSpc>
              <a:spcBef>
                <a:spcPts val="600"/>
              </a:spcBef>
              <a:buClr>
                <a:schemeClr val="accent1"/>
              </a:buClr>
              <a:buFontTx/>
              <a:buChar char="–"/>
              <a:defRPr sz="1800">
                <a:latin typeface="Times New Roman"/>
                <a:ea typeface="Times New Roman"/>
                <a:cs typeface="Times New Roman"/>
                <a:sym typeface="Times New Roman"/>
              </a:defRPr>
            </a:pPr>
            <a:r>
              <a:t>Fed Liability = Member Bank Reserve Credit</a:t>
            </a:r>
            <a:endParaRPr sz="2400"/>
          </a:p>
          <a:p>
            <a:pPr marL="382588" indent="-342900">
              <a:lnSpc>
                <a:spcPct val="90000"/>
              </a:lnSpc>
              <a:buFontTx/>
              <a:buChar char="•"/>
              <a:defRPr sz="1800">
                <a:latin typeface="Times New Roman"/>
                <a:ea typeface="Times New Roman"/>
                <a:cs typeface="Times New Roman"/>
                <a:sym typeface="Times New Roman"/>
              </a:defRPr>
            </a:pPr>
            <a:r>
              <a:t>Dunkman:</a:t>
            </a:r>
            <a:r>
              <a:rPr i="1"/>
              <a:t> </a:t>
            </a:r>
            <a:r>
              <a:rPr sz="1200" i="1"/>
              <a:t>Qualitative Credit Control</a:t>
            </a:r>
            <a:r>
              <a:rPr sz="1200"/>
              <a:t>, Columbia University Press, 1933</a:t>
            </a:r>
            <a:endParaRPr sz="1300"/>
          </a:p>
          <a:p>
            <a:pPr marL="757237" lvl="1" indent="-260350">
              <a:lnSpc>
                <a:spcPct val="90000"/>
              </a:lnSpc>
              <a:spcBef>
                <a:spcPts val="600"/>
              </a:spcBef>
              <a:buClr>
                <a:schemeClr val="accent1"/>
              </a:buClr>
              <a:buFontTx/>
              <a:buChar char="–"/>
              <a:defRPr sz="1800">
                <a:latin typeface="Times New Roman"/>
                <a:ea typeface="Times New Roman"/>
                <a:cs typeface="Times New Roman"/>
                <a:sym typeface="Times New Roman"/>
              </a:defRPr>
            </a:pPr>
            <a:r>
              <a:t>“in order to get the bank credit into the hands of the public, someone must borrow from the banks, since no technique has been devised for placing bank credit directly at the disposal of the community without a reciprocal claim being established.”</a:t>
            </a:r>
            <a:endParaRPr sz="2400"/>
          </a:p>
          <a:p>
            <a:pPr marL="528637" indent="-260350">
              <a:lnSpc>
                <a:spcPct val="90000"/>
              </a:lnSpc>
              <a:spcBef>
                <a:spcPts val="600"/>
              </a:spcBef>
              <a:buFont typeface="Arial"/>
              <a:buChar char="•"/>
              <a:defRPr sz="1800">
                <a:latin typeface="Times New Roman"/>
                <a:ea typeface="Times New Roman"/>
                <a:cs typeface="Times New Roman"/>
                <a:sym typeface="Times New Roman"/>
              </a:defRPr>
            </a:pPr>
            <a:r>
              <a:t>Keynes (Treatise on Money) challenged monetary authorities to take “deliberate and vigorous action” to reduce interest rates… These extraordinary methods are, in fact, no more than an intensification of the normal procedure of open-market operations..</a:t>
            </a:r>
          </a:p>
        </p:txBody>
      </p:sp>
      <p:sp>
        <p:nvSpPr>
          <p:cNvPr id="216" name="Shape 216"/>
          <p:cNvSpPr>
            <a:spLocks noGrp="1"/>
          </p:cNvSpPr>
          <p:nvPr>
            <p:ph type="sldNum" sz="quarter" idx="4294967295"/>
          </p:nvPr>
        </p:nvSpPr>
        <p:spPr>
          <a:xfrm>
            <a:off x="7410449" y="6248400"/>
            <a:ext cx="190501" cy="195647"/>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13</a:t>
            </a:fld>
            <a:endParaRPr/>
          </a:p>
        </p:txBody>
      </p:sp>
      <p:grpSp>
        <p:nvGrpSpPr>
          <p:cNvPr id="219" name="Group 219"/>
          <p:cNvGrpSpPr/>
          <p:nvPr/>
        </p:nvGrpSpPr>
        <p:grpSpPr>
          <a:xfrm>
            <a:off x="8001000" y="0"/>
            <a:ext cx="1143000" cy="762000"/>
            <a:chOff x="0" y="0"/>
            <a:chExt cx="1143000" cy="762000"/>
          </a:xfrm>
        </p:grpSpPr>
        <p:sp>
          <p:nvSpPr>
            <p:cNvPr id="217" name="Shape 217"/>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218" name="image5.png"/>
            <p:cNvPicPr>
              <a:picLocks noChangeAspect="1"/>
            </p:cNvPicPr>
            <p:nvPr/>
          </p:nvPicPr>
          <p:blipFill>
            <a:blip r:embed="rId2">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Shape 221"/>
          <p:cNvSpPr>
            <a:spLocks noGrp="1"/>
          </p:cNvSpPr>
          <p:nvPr>
            <p:ph type="title"/>
          </p:nvPr>
        </p:nvSpPr>
        <p:spPr>
          <a:xfrm>
            <a:off x="228600" y="152400"/>
            <a:ext cx="8610600" cy="914400"/>
          </a:xfrm>
          <a:prstGeom prst="rect">
            <a:avLst/>
          </a:prstGeom>
        </p:spPr>
        <p:txBody>
          <a:bodyPr/>
          <a:lstStyle>
            <a:lvl1pPr>
              <a:defRPr sz="2800"/>
            </a:lvl1pPr>
          </a:lstStyle>
          <a:p>
            <a:r>
              <a:t>Impact of Fed Intensification of “Normal Procedures”</a:t>
            </a:r>
          </a:p>
        </p:txBody>
      </p:sp>
      <p:sp>
        <p:nvSpPr>
          <p:cNvPr id="222" name="Shape 222"/>
          <p:cNvSpPr>
            <a:spLocks noGrp="1"/>
          </p:cNvSpPr>
          <p:nvPr>
            <p:ph type="body" idx="1"/>
          </p:nvPr>
        </p:nvSpPr>
        <p:spPr>
          <a:xfrm>
            <a:off x="438150" y="1981200"/>
            <a:ext cx="7772400" cy="4779963"/>
          </a:xfrm>
          <a:prstGeom prst="rect">
            <a:avLst/>
          </a:prstGeom>
        </p:spPr>
        <p:txBody>
          <a:bodyPr/>
          <a:lstStyle/>
          <a:p>
            <a:pPr marL="360362" indent="-322262" defTabSz="858837">
              <a:buFontTx/>
              <a:buChar char="•"/>
              <a:defRPr sz="2400">
                <a:latin typeface="Times New Roman"/>
                <a:ea typeface="Times New Roman"/>
                <a:cs typeface="Times New Roman"/>
                <a:sym typeface="Times New Roman"/>
              </a:defRPr>
            </a:pPr>
            <a:r>
              <a:t>It only increases bank reserves; not loans:</a:t>
            </a:r>
          </a:p>
          <a:p>
            <a:pPr marL="701675" lvl="1" indent="-234950" defTabSz="858837">
              <a:spcBef>
                <a:spcPts val="600"/>
              </a:spcBef>
              <a:buClr>
                <a:schemeClr val="accent1"/>
              </a:buClr>
              <a:buFontTx/>
              <a:buChar char="–"/>
              <a:defRPr sz="2400">
                <a:latin typeface="Times New Roman"/>
                <a:ea typeface="Times New Roman"/>
                <a:cs typeface="Times New Roman"/>
                <a:sym typeface="Times New Roman"/>
              </a:defRPr>
            </a:pPr>
            <a:r>
              <a:t>it cannot increase spending</a:t>
            </a:r>
            <a:endParaRPr sz="2600"/>
          </a:p>
          <a:p>
            <a:pPr marL="701675" lvl="1" indent="-234950" defTabSz="858837">
              <a:spcBef>
                <a:spcPts val="600"/>
              </a:spcBef>
              <a:buClr>
                <a:schemeClr val="accent1"/>
              </a:buClr>
              <a:buFontTx/>
              <a:buChar char="–"/>
              <a:defRPr sz="2400">
                <a:latin typeface="Times New Roman"/>
                <a:ea typeface="Times New Roman"/>
                <a:cs typeface="Times New Roman"/>
                <a:sym typeface="Times New Roman"/>
              </a:defRPr>
            </a:pPr>
            <a:r>
              <a:t> has no demand impact</a:t>
            </a:r>
            <a:endParaRPr sz="2600"/>
          </a:p>
          <a:p>
            <a:pPr marL="701675" lvl="1" indent="-234950" defTabSz="858837">
              <a:spcBef>
                <a:spcPts val="600"/>
              </a:spcBef>
              <a:buClr>
                <a:schemeClr val="accent1"/>
              </a:buClr>
              <a:buFontTx/>
              <a:buChar char="–"/>
              <a:defRPr sz="2400">
                <a:latin typeface="Times New Roman"/>
                <a:ea typeface="Times New Roman"/>
                <a:cs typeface="Times New Roman"/>
                <a:sym typeface="Times New Roman"/>
              </a:defRPr>
            </a:pPr>
            <a:r>
              <a:t>cannot fund inflation</a:t>
            </a:r>
          </a:p>
          <a:p>
            <a:pPr marL="701675" lvl="1" indent="-234950" defTabSz="858837">
              <a:spcBef>
                <a:spcPts val="600"/>
              </a:spcBef>
              <a:buClr>
                <a:schemeClr val="accent1"/>
              </a:buClr>
              <a:buFontTx/>
              <a:buChar char="–"/>
              <a:defRPr sz="2400">
                <a:latin typeface="Times New Roman"/>
                <a:ea typeface="Times New Roman"/>
                <a:cs typeface="Times New Roman"/>
                <a:sym typeface="Times New Roman"/>
              </a:defRPr>
            </a:pPr>
            <a:r>
              <a:t>it cannot flood emerging markets with wall of money</a:t>
            </a:r>
            <a:endParaRPr sz="2600"/>
          </a:p>
          <a:p>
            <a:pPr marL="1058862" lvl="2" indent="-161925" defTabSz="858837">
              <a:spcBef>
                <a:spcPts val="500"/>
              </a:spcBef>
              <a:buFontTx/>
              <a:buChar char="•"/>
              <a:defRPr sz="2400">
                <a:latin typeface="Times New Roman"/>
                <a:ea typeface="Times New Roman"/>
                <a:cs typeface="Times New Roman"/>
                <a:sym typeface="Times New Roman"/>
              </a:defRPr>
            </a:pPr>
            <a:r>
              <a:t>carry trade requires borrowing</a:t>
            </a:r>
            <a:endParaRPr sz="2300"/>
          </a:p>
          <a:p>
            <a:pPr marL="360362" indent="-322262" defTabSz="858837">
              <a:buFontTx/>
              <a:buChar char="•"/>
              <a:defRPr sz="2400">
                <a:latin typeface="Times New Roman"/>
                <a:ea typeface="Times New Roman"/>
                <a:cs typeface="Times New Roman"/>
                <a:sym typeface="Times New Roman"/>
              </a:defRPr>
            </a:pPr>
            <a:r>
              <a:t>Zirp does have impact in net present value</a:t>
            </a:r>
          </a:p>
          <a:p>
            <a:pPr marL="701675" lvl="1" indent="-234950" defTabSz="858837">
              <a:spcBef>
                <a:spcPts val="600"/>
              </a:spcBef>
              <a:buClr>
                <a:schemeClr val="accent1"/>
              </a:buClr>
              <a:buFontTx/>
              <a:buChar char="–"/>
              <a:defRPr sz="2400">
                <a:latin typeface="Times New Roman"/>
                <a:ea typeface="Times New Roman"/>
                <a:cs typeface="Times New Roman"/>
                <a:sym typeface="Times New Roman"/>
              </a:defRPr>
            </a:pPr>
            <a:r>
              <a:t>capital gains: wealth effect</a:t>
            </a:r>
            <a:endParaRPr sz="2600"/>
          </a:p>
          <a:p>
            <a:pPr marL="360362" indent="-322262" defTabSz="858837">
              <a:buFontTx/>
              <a:buChar char="•"/>
              <a:defRPr sz="2400">
                <a:latin typeface="Times New Roman"/>
                <a:ea typeface="Times New Roman"/>
                <a:cs typeface="Times New Roman"/>
                <a:sym typeface="Times New Roman"/>
              </a:defRPr>
            </a:pPr>
            <a:r>
              <a:t>Portfolio rebalancing toward emerging markets</a:t>
            </a:r>
          </a:p>
          <a:p>
            <a:pPr marL="701675" lvl="1" indent="-234950" defTabSz="858837">
              <a:spcBef>
                <a:spcPts val="600"/>
              </a:spcBef>
              <a:buClr>
                <a:schemeClr val="accent1"/>
              </a:buClr>
              <a:buFontTx/>
              <a:buChar char="–"/>
              <a:defRPr sz="2400">
                <a:latin typeface="Times New Roman"/>
                <a:ea typeface="Times New Roman"/>
                <a:cs typeface="Times New Roman"/>
                <a:sym typeface="Times New Roman"/>
              </a:defRPr>
            </a:pPr>
            <a:r>
              <a:t>may increase volatility</a:t>
            </a:r>
          </a:p>
        </p:txBody>
      </p:sp>
      <p:sp>
        <p:nvSpPr>
          <p:cNvPr id="223" name="Shape 223"/>
          <p:cNvSpPr>
            <a:spLocks noGrp="1"/>
          </p:cNvSpPr>
          <p:nvPr>
            <p:ph type="sldNum" sz="quarter" idx="4294967295"/>
          </p:nvPr>
        </p:nvSpPr>
        <p:spPr>
          <a:xfrm>
            <a:off x="7410449" y="6248399"/>
            <a:ext cx="190501" cy="195648"/>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14</a:t>
            </a:fld>
            <a:endParaRPr/>
          </a:p>
        </p:txBody>
      </p:sp>
      <p:grpSp>
        <p:nvGrpSpPr>
          <p:cNvPr id="226" name="Group 226"/>
          <p:cNvGrpSpPr/>
          <p:nvPr/>
        </p:nvGrpSpPr>
        <p:grpSpPr>
          <a:xfrm>
            <a:off x="8001000" y="6096000"/>
            <a:ext cx="1143000" cy="762000"/>
            <a:chOff x="0" y="0"/>
            <a:chExt cx="1143000" cy="762000"/>
          </a:xfrm>
        </p:grpSpPr>
        <p:sp>
          <p:nvSpPr>
            <p:cNvPr id="224" name="Shape 224"/>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225" name="image5.png"/>
            <p:cNvPicPr>
              <a:picLocks noChangeAspect="1"/>
            </p:cNvPicPr>
            <p:nvPr/>
          </p:nvPicPr>
          <p:blipFill>
            <a:blip r:embed="rId2">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Shape 228"/>
          <p:cNvSpPr>
            <a:spLocks noGrp="1"/>
          </p:cNvSpPr>
          <p:nvPr>
            <p:ph type="title"/>
          </p:nvPr>
        </p:nvSpPr>
        <p:spPr>
          <a:xfrm>
            <a:off x="457200" y="0"/>
            <a:ext cx="7162800" cy="889000"/>
          </a:xfrm>
          <a:prstGeom prst="rect">
            <a:avLst/>
          </a:prstGeom>
        </p:spPr>
        <p:txBody>
          <a:bodyPr/>
          <a:lstStyle/>
          <a:p>
            <a:r>
              <a:t>Kahn: Liquidity Preference</a:t>
            </a:r>
          </a:p>
        </p:txBody>
      </p:sp>
      <p:sp>
        <p:nvSpPr>
          <p:cNvPr id="229" name="Shape 229"/>
          <p:cNvSpPr>
            <a:spLocks noGrp="1"/>
          </p:cNvSpPr>
          <p:nvPr>
            <p:ph type="body" idx="1"/>
          </p:nvPr>
        </p:nvSpPr>
        <p:spPr>
          <a:xfrm>
            <a:off x="292100" y="1905000"/>
            <a:ext cx="8559800" cy="4838700"/>
          </a:xfrm>
          <a:prstGeom prst="rect">
            <a:avLst/>
          </a:prstGeom>
        </p:spPr>
        <p:txBody>
          <a:bodyPr/>
          <a:lstStyle/>
          <a:p>
            <a:pPr marL="363538" indent="-325438" defTabSz="868362">
              <a:lnSpc>
                <a:spcPct val="90000"/>
              </a:lnSpc>
              <a:buFontTx/>
              <a:buChar char="•"/>
              <a:defRPr sz="2800">
                <a:latin typeface="Times New Roman"/>
                <a:ea typeface="Times New Roman"/>
                <a:cs typeface="Times New Roman"/>
                <a:sym typeface="Times New Roman"/>
              </a:defRPr>
            </a:pPr>
            <a:r>
              <a:t>“The quantity of money is the means by which the public hold that part of their wealth that is looked after by the banking system. The prices of securities are such as to secure a home for all of them with the public, apart from what the banking system looks after itself.”</a:t>
            </a:r>
          </a:p>
          <a:p>
            <a:pPr marL="363538" indent="-325438" defTabSz="868362">
              <a:lnSpc>
                <a:spcPct val="90000"/>
              </a:lnSpc>
              <a:buFontTx/>
              <a:buChar char="•"/>
              <a:defRPr sz="2800">
                <a:latin typeface="Times New Roman"/>
                <a:ea typeface="Times New Roman"/>
                <a:cs typeface="Times New Roman"/>
                <a:sym typeface="Times New Roman"/>
              </a:defRPr>
            </a:pPr>
            <a:r>
              <a:t>Kahn Corollary: “(Excess) reserves is the means by which the banking system hold that part of their wealth that is looked after by the Central Bank. The prices of securities are such as to secure a home for all of them with the banking system, apart from what the Central Bank looks after itself.”</a:t>
            </a:r>
          </a:p>
        </p:txBody>
      </p:sp>
      <p:sp>
        <p:nvSpPr>
          <p:cNvPr id="230" name="Shape 230"/>
          <p:cNvSpPr>
            <a:spLocks noGrp="1"/>
          </p:cNvSpPr>
          <p:nvPr>
            <p:ph type="sldNum" sz="quarter" idx="4294967295"/>
          </p:nvPr>
        </p:nvSpPr>
        <p:spPr>
          <a:xfrm>
            <a:off x="7410449" y="6248400"/>
            <a:ext cx="190501" cy="195647"/>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15</a:t>
            </a:fld>
            <a:endParaRPr/>
          </a:p>
        </p:txBody>
      </p:sp>
      <p:grpSp>
        <p:nvGrpSpPr>
          <p:cNvPr id="233" name="Group 233"/>
          <p:cNvGrpSpPr/>
          <p:nvPr/>
        </p:nvGrpSpPr>
        <p:grpSpPr>
          <a:xfrm>
            <a:off x="8001000" y="6096000"/>
            <a:ext cx="1143000" cy="762000"/>
            <a:chOff x="0" y="0"/>
            <a:chExt cx="1143000" cy="762000"/>
          </a:xfrm>
        </p:grpSpPr>
        <p:sp>
          <p:nvSpPr>
            <p:cNvPr id="231" name="Shape 231"/>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232" name="image5.png"/>
            <p:cNvPicPr>
              <a:picLocks noChangeAspect="1"/>
            </p:cNvPicPr>
            <p:nvPr/>
          </p:nvPicPr>
          <p:blipFill>
            <a:blip r:embed="rId2">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Shape 235"/>
          <p:cNvSpPr>
            <a:spLocks noGrp="1"/>
          </p:cNvSpPr>
          <p:nvPr>
            <p:ph type="title"/>
          </p:nvPr>
        </p:nvSpPr>
        <p:spPr>
          <a:xfrm>
            <a:off x="457200" y="0"/>
            <a:ext cx="7162800" cy="1028700"/>
          </a:xfrm>
          <a:prstGeom prst="rect">
            <a:avLst/>
          </a:prstGeom>
        </p:spPr>
        <p:txBody>
          <a:bodyPr/>
          <a:lstStyle/>
          <a:p>
            <a:r>
              <a:t>Kahn</a:t>
            </a:r>
          </a:p>
        </p:txBody>
      </p:sp>
      <p:sp>
        <p:nvSpPr>
          <p:cNvPr id="236" name="Shape 236"/>
          <p:cNvSpPr>
            <a:spLocks noGrp="1"/>
          </p:cNvSpPr>
          <p:nvPr>
            <p:ph type="body" idx="1"/>
          </p:nvPr>
        </p:nvSpPr>
        <p:spPr>
          <a:xfrm>
            <a:off x="387350" y="2133598"/>
            <a:ext cx="8369300" cy="4343403"/>
          </a:xfrm>
          <a:prstGeom prst="rect">
            <a:avLst/>
          </a:prstGeom>
        </p:spPr>
        <p:txBody>
          <a:bodyPr/>
          <a:lstStyle/>
          <a:p>
            <a:pPr marL="382588" indent="-342900">
              <a:lnSpc>
                <a:spcPct val="90000"/>
              </a:lnSpc>
              <a:buFontTx/>
              <a:buChar char="•"/>
              <a:defRPr sz="2500">
                <a:latin typeface="Times New Roman"/>
                <a:ea typeface="Times New Roman"/>
                <a:cs typeface="Times New Roman"/>
                <a:sym typeface="Times New Roman"/>
              </a:defRPr>
            </a:pPr>
            <a:r>
              <a:t>Any breakdown in the chain of inflows from assets covering outflows to service liabilities creates "financial distress"</a:t>
            </a:r>
            <a:endParaRPr sz="2600"/>
          </a:p>
          <a:p>
            <a:pPr marL="382588" indent="-342900">
              <a:lnSpc>
                <a:spcPct val="90000"/>
              </a:lnSpc>
              <a:buFontTx/>
              <a:buChar char="•"/>
              <a:defRPr sz="2500">
                <a:latin typeface="Times New Roman"/>
                <a:ea typeface="Times New Roman"/>
                <a:cs typeface="Times New Roman"/>
                <a:sym typeface="Times New Roman"/>
              </a:defRPr>
            </a:pPr>
            <a:r>
              <a:t>Short cash to cover the shortfall</a:t>
            </a:r>
            <a:endParaRPr sz="2600"/>
          </a:p>
          <a:p>
            <a:pPr marL="747712" lvl="1" indent="-250825">
              <a:lnSpc>
                <a:spcPct val="90000"/>
              </a:lnSpc>
              <a:spcBef>
                <a:spcPts val="600"/>
              </a:spcBef>
              <a:buClr>
                <a:schemeClr val="accent1"/>
              </a:buClr>
              <a:buFontTx/>
              <a:buChar char="–"/>
              <a:defRPr sz="2500">
                <a:latin typeface="Times New Roman"/>
                <a:ea typeface="Times New Roman"/>
                <a:cs typeface="Times New Roman"/>
                <a:sym typeface="Times New Roman"/>
              </a:defRPr>
            </a:pPr>
            <a:r>
              <a:t>more borrowing</a:t>
            </a:r>
            <a:endParaRPr sz="2400"/>
          </a:p>
          <a:p>
            <a:pPr marL="747712" lvl="1" indent="-250825">
              <a:lnSpc>
                <a:spcPct val="90000"/>
              </a:lnSpc>
              <a:spcBef>
                <a:spcPts val="600"/>
              </a:spcBef>
              <a:buClr>
                <a:schemeClr val="accent1"/>
              </a:buClr>
              <a:buFontTx/>
              <a:buChar char="–"/>
              <a:defRPr sz="2500">
                <a:latin typeface="Times New Roman"/>
                <a:ea typeface="Times New Roman"/>
                <a:cs typeface="Times New Roman"/>
                <a:sym typeface="Times New Roman"/>
              </a:defRPr>
            </a:pPr>
            <a:r>
              <a:t>sale of assets</a:t>
            </a:r>
            <a:endParaRPr sz="2400"/>
          </a:p>
          <a:p>
            <a:pPr marL="382588" indent="-342900">
              <a:lnSpc>
                <a:spcPct val="90000"/>
              </a:lnSpc>
              <a:buFontTx/>
              <a:buChar char="•"/>
              <a:defRPr sz="2500">
                <a:latin typeface="Times New Roman"/>
                <a:ea typeface="Times New Roman"/>
                <a:cs typeface="Times New Roman"/>
                <a:sym typeface="Times New Roman"/>
              </a:defRPr>
            </a:pPr>
            <a:r>
              <a:t>Banks thus have to fund or hold the assets the public is not willing to hold</a:t>
            </a:r>
            <a:endParaRPr sz="2600"/>
          </a:p>
          <a:p>
            <a:pPr marL="382588" indent="-342900">
              <a:lnSpc>
                <a:spcPct val="90000"/>
              </a:lnSpc>
              <a:buFontTx/>
              <a:buChar char="•"/>
              <a:defRPr sz="2500">
                <a:latin typeface="Times New Roman"/>
                <a:ea typeface="Times New Roman"/>
                <a:cs typeface="Times New Roman"/>
                <a:sym typeface="Times New Roman"/>
              </a:defRPr>
            </a:pPr>
            <a:r>
              <a:t>Central Bank must fund or hold the assets the banks do not want to hold</a:t>
            </a:r>
          </a:p>
        </p:txBody>
      </p:sp>
      <p:sp>
        <p:nvSpPr>
          <p:cNvPr id="237" name="Shape 237"/>
          <p:cNvSpPr>
            <a:spLocks noGrp="1"/>
          </p:cNvSpPr>
          <p:nvPr>
            <p:ph type="sldNum" sz="quarter" idx="4294967295"/>
          </p:nvPr>
        </p:nvSpPr>
        <p:spPr>
          <a:xfrm>
            <a:off x="7410449" y="6248400"/>
            <a:ext cx="190501" cy="195647"/>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16</a:t>
            </a:fld>
            <a:endParaRPr/>
          </a:p>
        </p:txBody>
      </p:sp>
      <p:grpSp>
        <p:nvGrpSpPr>
          <p:cNvPr id="240" name="Group 240"/>
          <p:cNvGrpSpPr/>
          <p:nvPr/>
        </p:nvGrpSpPr>
        <p:grpSpPr>
          <a:xfrm>
            <a:off x="8001000" y="6096000"/>
            <a:ext cx="1143000" cy="762000"/>
            <a:chOff x="0" y="0"/>
            <a:chExt cx="1143000" cy="762000"/>
          </a:xfrm>
        </p:grpSpPr>
        <p:sp>
          <p:nvSpPr>
            <p:cNvPr id="238" name="Shape 238"/>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239" name="image5.png"/>
            <p:cNvPicPr>
              <a:picLocks noChangeAspect="1"/>
            </p:cNvPicPr>
            <p:nvPr/>
          </p:nvPicPr>
          <p:blipFill>
            <a:blip r:embed="rId2">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Shape 242"/>
          <p:cNvSpPr>
            <a:spLocks noGrp="1"/>
          </p:cNvSpPr>
          <p:nvPr>
            <p:ph type="title"/>
          </p:nvPr>
        </p:nvSpPr>
        <p:spPr>
          <a:xfrm>
            <a:off x="457200" y="0"/>
            <a:ext cx="7162800" cy="990600"/>
          </a:xfrm>
          <a:prstGeom prst="rect">
            <a:avLst/>
          </a:prstGeom>
        </p:spPr>
        <p:txBody>
          <a:bodyPr/>
          <a:lstStyle/>
          <a:p>
            <a:r>
              <a:t>Keynes</a:t>
            </a:r>
          </a:p>
        </p:txBody>
      </p:sp>
      <p:sp>
        <p:nvSpPr>
          <p:cNvPr id="243" name="Shape 243"/>
          <p:cNvSpPr>
            <a:spLocks noGrp="1"/>
          </p:cNvSpPr>
          <p:nvPr>
            <p:ph type="body" idx="1"/>
          </p:nvPr>
        </p:nvSpPr>
        <p:spPr>
          <a:xfrm>
            <a:off x="685800" y="1828800"/>
            <a:ext cx="7772400" cy="5029200"/>
          </a:xfrm>
          <a:prstGeom prst="rect">
            <a:avLst/>
          </a:prstGeom>
        </p:spPr>
        <p:txBody>
          <a:bodyPr/>
          <a:lstStyle/>
          <a:p>
            <a:pPr marL="296863" indent="-257175">
              <a:buFontTx/>
              <a:buChar char="•"/>
              <a:defRPr sz="2400">
                <a:latin typeface="Times New Roman"/>
                <a:ea typeface="Times New Roman"/>
                <a:cs typeface="Times New Roman"/>
                <a:sym typeface="Times New Roman"/>
              </a:defRPr>
            </a:pPr>
            <a:r>
              <a:t>“It is obvious that no country can go on for ever covering by new lending a chronic surplus on current account without eventually forcing a default from the other parties.”</a:t>
            </a:r>
          </a:p>
          <a:p>
            <a:pPr marL="296863" indent="-257175">
              <a:buFontTx/>
              <a:buChar char="•"/>
              <a:defRPr sz="2400">
                <a:latin typeface="Times New Roman"/>
                <a:ea typeface="Times New Roman"/>
                <a:cs typeface="Times New Roman"/>
                <a:sym typeface="Times New Roman"/>
              </a:defRPr>
            </a:pPr>
            <a:r>
              <a:t>Made with reference to his scepticism that dollar scarcity caused by large US trade surplus was a pressing problem</a:t>
            </a:r>
          </a:p>
          <a:p>
            <a:pPr marL="296863" indent="-257175">
              <a:buFontTx/>
              <a:buChar char="•"/>
              <a:defRPr sz="2400">
                <a:latin typeface="Times New Roman"/>
                <a:ea typeface="Times New Roman"/>
                <a:cs typeface="Times New Roman"/>
                <a:sym typeface="Times New Roman"/>
              </a:defRPr>
            </a:pPr>
            <a:r>
              <a:t>But US did consider this as a policy to support full employment after the war </a:t>
            </a:r>
          </a:p>
        </p:txBody>
      </p:sp>
      <p:sp>
        <p:nvSpPr>
          <p:cNvPr id="244" name="Shape 244"/>
          <p:cNvSpPr>
            <a:spLocks noGrp="1"/>
          </p:cNvSpPr>
          <p:nvPr>
            <p:ph type="sldNum" sz="quarter" idx="4294967295"/>
          </p:nvPr>
        </p:nvSpPr>
        <p:spPr>
          <a:xfrm>
            <a:off x="7410449" y="6248399"/>
            <a:ext cx="190501" cy="195648"/>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17</a:t>
            </a:fld>
            <a:endParaRPr/>
          </a:p>
        </p:txBody>
      </p:sp>
      <p:grpSp>
        <p:nvGrpSpPr>
          <p:cNvPr id="247" name="Group 247"/>
          <p:cNvGrpSpPr/>
          <p:nvPr/>
        </p:nvGrpSpPr>
        <p:grpSpPr>
          <a:xfrm>
            <a:off x="8001000" y="6096000"/>
            <a:ext cx="1143000" cy="762000"/>
            <a:chOff x="0" y="0"/>
            <a:chExt cx="1143000" cy="762000"/>
          </a:xfrm>
        </p:grpSpPr>
        <p:sp>
          <p:nvSpPr>
            <p:cNvPr id="245" name="Shape 245"/>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246" name="image5.png"/>
            <p:cNvPicPr>
              <a:picLocks noChangeAspect="1"/>
            </p:cNvPicPr>
            <p:nvPr/>
          </p:nvPicPr>
          <p:blipFill>
            <a:blip r:embed="rId2">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Shape 249"/>
          <p:cNvSpPr>
            <a:spLocks noGrp="1"/>
          </p:cNvSpPr>
          <p:nvPr>
            <p:ph type="title"/>
          </p:nvPr>
        </p:nvSpPr>
        <p:spPr>
          <a:xfrm>
            <a:off x="457200" y="1"/>
            <a:ext cx="8229600" cy="838201"/>
          </a:xfrm>
          <a:prstGeom prst="rect">
            <a:avLst/>
          </a:prstGeom>
        </p:spPr>
        <p:txBody>
          <a:bodyPr/>
          <a:lstStyle/>
          <a:p>
            <a:pPr indent="38100" defTabSz="876300">
              <a:defRPr sz="3200"/>
            </a:pPr>
            <a:r>
              <a:t>Keynes:</a:t>
            </a:r>
            <a:br/>
            <a:r>
              <a:rPr sz="2000"/>
              <a:t>Foreign Lending</a:t>
            </a:r>
          </a:p>
        </p:txBody>
      </p:sp>
      <p:sp>
        <p:nvSpPr>
          <p:cNvPr id="250" name="Shape 250"/>
          <p:cNvSpPr>
            <a:spLocks noGrp="1"/>
          </p:cNvSpPr>
          <p:nvPr>
            <p:ph type="body" idx="1"/>
          </p:nvPr>
        </p:nvSpPr>
        <p:spPr>
          <a:xfrm>
            <a:off x="685800" y="2133600"/>
            <a:ext cx="7772400" cy="4572000"/>
          </a:xfrm>
          <a:prstGeom prst="rect">
            <a:avLst/>
          </a:prstGeom>
        </p:spPr>
        <p:txBody>
          <a:bodyPr/>
          <a:lstStyle/>
          <a:p>
            <a:pPr marL="355600" indent="-319088" defTabSz="849312">
              <a:buFontTx/>
              <a:buChar char="•"/>
              <a:defRPr sz="2400">
                <a:latin typeface="Times New Roman"/>
                <a:ea typeface="Times New Roman"/>
                <a:cs typeface="Times New Roman"/>
                <a:sym typeface="Times New Roman"/>
              </a:defRPr>
            </a:pPr>
            <a:r>
              <a:t>Export surplus requires capital outflow</a:t>
            </a:r>
          </a:p>
          <a:p>
            <a:pPr marL="695325" lvl="1" indent="-233362" defTabSz="849312">
              <a:spcBef>
                <a:spcPts val="600"/>
              </a:spcBef>
              <a:buClr>
                <a:schemeClr val="accent1"/>
              </a:buClr>
              <a:buFontTx/>
              <a:buChar char="–"/>
              <a:defRPr sz="2400">
                <a:latin typeface="Times New Roman"/>
                <a:ea typeface="Times New Roman"/>
                <a:cs typeface="Times New Roman"/>
                <a:sym typeface="Times New Roman"/>
              </a:defRPr>
            </a:pPr>
            <a:r>
              <a:t>exporter lends to importer to fund the exports</a:t>
            </a:r>
            <a:endParaRPr sz="2600"/>
          </a:p>
          <a:p>
            <a:pPr marL="355600" indent="-319088" defTabSz="849312">
              <a:buFontTx/>
              <a:buChar char="•"/>
              <a:defRPr sz="2400">
                <a:latin typeface="Times New Roman"/>
                <a:ea typeface="Times New Roman"/>
                <a:cs typeface="Times New Roman"/>
                <a:sym typeface="Times New Roman"/>
              </a:defRPr>
            </a:pPr>
            <a:r>
              <a:t> Exporter claims on importer = foreign debt of importer</a:t>
            </a:r>
          </a:p>
          <a:p>
            <a:pPr marL="355600" indent="-319088" defTabSz="849312">
              <a:buFontTx/>
              <a:buChar char="•"/>
              <a:defRPr sz="2400">
                <a:latin typeface="Times New Roman"/>
                <a:ea typeface="Times New Roman"/>
                <a:cs typeface="Times New Roman"/>
                <a:sym typeface="Times New Roman"/>
              </a:defRPr>
            </a:pPr>
            <a:r>
              <a:t>How does the importer fund the borrowing?</a:t>
            </a:r>
          </a:p>
          <a:p>
            <a:pPr marL="695325" lvl="1" indent="-233362" defTabSz="849312">
              <a:spcBef>
                <a:spcPts val="600"/>
              </a:spcBef>
              <a:buClr>
                <a:schemeClr val="accent1"/>
              </a:buClr>
              <a:buFontTx/>
              <a:buChar char="–"/>
              <a:defRPr sz="2400">
                <a:latin typeface="Times New Roman"/>
                <a:ea typeface="Times New Roman"/>
                <a:cs typeface="Times New Roman"/>
                <a:sym typeface="Times New Roman"/>
              </a:defRPr>
            </a:pPr>
            <a:r>
              <a:t>more borrowing to meet debt service</a:t>
            </a:r>
            <a:endParaRPr sz="2600"/>
          </a:p>
          <a:p>
            <a:pPr marL="695325" lvl="1" indent="-233362" defTabSz="849312">
              <a:spcBef>
                <a:spcPts val="600"/>
              </a:spcBef>
              <a:buClr>
                <a:schemeClr val="accent1"/>
              </a:buClr>
              <a:buFontTx/>
              <a:buChar char="–"/>
              <a:defRPr sz="2400">
                <a:latin typeface="Times New Roman"/>
                <a:ea typeface="Times New Roman"/>
                <a:cs typeface="Times New Roman"/>
                <a:sym typeface="Times New Roman"/>
              </a:defRPr>
            </a:pPr>
            <a:r>
              <a:t>(net exports excluded by definition)</a:t>
            </a:r>
            <a:endParaRPr sz="2600"/>
          </a:p>
          <a:p>
            <a:pPr marL="355600" indent="-319088" defTabSz="849312">
              <a:buFontTx/>
              <a:buChar char="•"/>
              <a:defRPr sz="2400">
                <a:latin typeface="Times New Roman"/>
                <a:ea typeface="Times New Roman"/>
                <a:cs typeface="Times New Roman"/>
                <a:sym typeface="Times New Roman"/>
              </a:defRPr>
            </a:pPr>
            <a:r>
              <a:t>Domar condition: NX/Y will stabilise if interest rate on debt &lt;= to rate of increase in the stock of foreign lending</a:t>
            </a:r>
          </a:p>
          <a:p>
            <a:pPr marL="355600" indent="-319088" defTabSz="849312">
              <a:buFontTx/>
              <a:buChar char="•"/>
              <a:defRPr sz="2400">
                <a:latin typeface="Times New Roman"/>
                <a:ea typeface="Times New Roman"/>
                <a:cs typeface="Times New Roman"/>
                <a:sym typeface="Times New Roman"/>
              </a:defRPr>
            </a:pPr>
            <a:r>
              <a:t>But this is a Ponzi Scheme</a:t>
            </a:r>
          </a:p>
          <a:p>
            <a:pPr marL="355600" indent="-319088" defTabSz="849312">
              <a:buFontTx/>
              <a:buChar char="•"/>
              <a:defRPr sz="2400">
                <a:latin typeface="Times New Roman"/>
                <a:ea typeface="Times New Roman"/>
                <a:cs typeface="Times New Roman"/>
                <a:sym typeface="Times New Roman"/>
              </a:defRPr>
            </a:pPr>
            <a:r>
              <a:t>And the importing country will eventually default </a:t>
            </a:r>
          </a:p>
        </p:txBody>
      </p:sp>
      <p:sp>
        <p:nvSpPr>
          <p:cNvPr id="251" name="Shape 251"/>
          <p:cNvSpPr>
            <a:spLocks noGrp="1"/>
          </p:cNvSpPr>
          <p:nvPr>
            <p:ph type="sldNum" sz="quarter" idx="4294967295"/>
          </p:nvPr>
        </p:nvSpPr>
        <p:spPr>
          <a:xfrm>
            <a:off x="7410449" y="6248400"/>
            <a:ext cx="190501" cy="195647"/>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18</a:t>
            </a:fld>
            <a:endParaRPr/>
          </a:p>
        </p:txBody>
      </p:sp>
      <p:grpSp>
        <p:nvGrpSpPr>
          <p:cNvPr id="254" name="Group 254"/>
          <p:cNvGrpSpPr/>
          <p:nvPr/>
        </p:nvGrpSpPr>
        <p:grpSpPr>
          <a:xfrm>
            <a:off x="8001000" y="0"/>
            <a:ext cx="1143000" cy="762000"/>
            <a:chOff x="0" y="0"/>
            <a:chExt cx="1143000" cy="762000"/>
          </a:xfrm>
        </p:grpSpPr>
        <p:sp>
          <p:nvSpPr>
            <p:cNvPr id="252" name="Shape 252"/>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253" name="image5.png"/>
            <p:cNvPicPr>
              <a:picLocks noChangeAspect="1"/>
            </p:cNvPicPr>
            <p:nvPr/>
          </p:nvPicPr>
          <p:blipFill>
            <a:blip r:embed="rId2">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Shape 256"/>
          <p:cNvSpPr>
            <a:spLocks noGrp="1"/>
          </p:cNvSpPr>
          <p:nvPr>
            <p:ph type="title"/>
          </p:nvPr>
        </p:nvSpPr>
        <p:spPr>
          <a:xfrm>
            <a:off x="457200" y="0"/>
            <a:ext cx="7162800" cy="914400"/>
          </a:xfrm>
          <a:prstGeom prst="rect">
            <a:avLst/>
          </a:prstGeom>
        </p:spPr>
        <p:txBody>
          <a:bodyPr/>
          <a:lstStyle>
            <a:lvl1pPr>
              <a:defRPr sz="4000"/>
            </a:lvl1pPr>
          </a:lstStyle>
          <a:p>
            <a:r>
              <a:t>EU Sovereign Debt Crisis</a:t>
            </a:r>
          </a:p>
        </p:txBody>
      </p:sp>
      <p:sp>
        <p:nvSpPr>
          <p:cNvPr id="257" name="Shape 257"/>
          <p:cNvSpPr>
            <a:spLocks noGrp="1"/>
          </p:cNvSpPr>
          <p:nvPr>
            <p:ph type="body" idx="1"/>
          </p:nvPr>
        </p:nvSpPr>
        <p:spPr>
          <a:xfrm>
            <a:off x="381000" y="1828800"/>
            <a:ext cx="8382000" cy="4792663"/>
          </a:xfrm>
          <a:prstGeom prst="rect">
            <a:avLst/>
          </a:prstGeom>
        </p:spPr>
        <p:txBody>
          <a:bodyPr/>
          <a:lstStyle/>
          <a:p>
            <a:pPr marL="382588" indent="-342900">
              <a:buFontTx/>
              <a:buChar char="•"/>
              <a:defRPr sz="2400">
                <a:latin typeface="Times New Roman"/>
                <a:ea typeface="Times New Roman"/>
                <a:cs typeface="Times New Roman"/>
                <a:sym typeface="Times New Roman"/>
              </a:defRPr>
            </a:pPr>
            <a:r>
              <a:t>Germany has tried to use chronic EU internal and EU external surplus to support growth</a:t>
            </a:r>
          </a:p>
          <a:p>
            <a:pPr marL="382588" indent="-342900">
              <a:buFontTx/>
              <a:buChar char="•"/>
              <a:defRPr sz="2400">
                <a:latin typeface="Times New Roman"/>
                <a:ea typeface="Times New Roman"/>
                <a:cs typeface="Times New Roman"/>
                <a:sym typeface="Times New Roman"/>
              </a:defRPr>
            </a:pPr>
            <a:r>
              <a:t>German banks funded rising Greek consumption of German exports and rising government deficits to support growth</a:t>
            </a:r>
          </a:p>
          <a:p>
            <a:pPr marL="782637" lvl="1" indent="-285750">
              <a:spcBef>
                <a:spcPts val="600"/>
              </a:spcBef>
              <a:buClr>
                <a:schemeClr val="accent1"/>
              </a:buClr>
              <a:buFontTx/>
              <a:buChar char="–"/>
              <a:defRPr sz="2400">
                <a:latin typeface="Times New Roman"/>
                <a:ea typeface="Times New Roman"/>
                <a:cs typeface="Times New Roman"/>
                <a:sym typeface="Times New Roman"/>
              </a:defRPr>
            </a:pPr>
            <a:r>
              <a:t> real overvaluation of Greek Euro </a:t>
            </a:r>
            <a:endParaRPr sz="2600"/>
          </a:p>
          <a:p>
            <a:pPr marL="782637" lvl="1" indent="-285750">
              <a:spcBef>
                <a:spcPts val="600"/>
              </a:spcBef>
              <a:buClr>
                <a:schemeClr val="accent1"/>
              </a:buClr>
              <a:buFontTx/>
              <a:buChar char="–"/>
              <a:defRPr sz="2400">
                <a:latin typeface="Times New Roman"/>
                <a:ea typeface="Times New Roman"/>
                <a:cs typeface="Times New Roman"/>
                <a:sym typeface="Times New Roman"/>
              </a:defRPr>
            </a:pPr>
            <a:r>
              <a:t>Reversal of foreign inflows in 2010</a:t>
            </a:r>
            <a:endParaRPr sz="2600"/>
          </a:p>
          <a:p>
            <a:pPr marL="782637" lvl="1" indent="-285750">
              <a:spcBef>
                <a:spcPts val="600"/>
              </a:spcBef>
              <a:buClr>
                <a:schemeClr val="accent1"/>
              </a:buClr>
              <a:buFontTx/>
              <a:buChar char="–"/>
              <a:defRPr sz="2400">
                <a:latin typeface="Times New Roman"/>
                <a:ea typeface="Times New Roman"/>
                <a:cs typeface="Times New Roman"/>
                <a:sym typeface="Times New Roman"/>
              </a:defRPr>
            </a:pPr>
            <a:r>
              <a:t>Collapse of German Government Bonds</a:t>
            </a:r>
            <a:endParaRPr sz="2600"/>
          </a:p>
          <a:p>
            <a:pPr marL="782637" lvl="1" indent="-285750">
              <a:spcBef>
                <a:spcPts val="600"/>
              </a:spcBef>
              <a:buClr>
                <a:schemeClr val="accent1"/>
              </a:buClr>
              <a:buFontTx/>
              <a:buChar char="–"/>
              <a:defRPr sz="2400">
                <a:latin typeface="Times New Roman"/>
                <a:ea typeface="Times New Roman"/>
                <a:cs typeface="Times New Roman"/>
                <a:sym typeface="Times New Roman"/>
              </a:defRPr>
            </a:pPr>
            <a:r>
              <a:t>Greece is now bankrupt </a:t>
            </a:r>
            <a:endParaRPr sz="2600"/>
          </a:p>
          <a:p>
            <a:pPr marL="1011237" lvl="2" indent="-285750">
              <a:spcBef>
                <a:spcPts val="600"/>
              </a:spcBef>
              <a:buFontTx/>
              <a:buChar char="–"/>
              <a:defRPr sz="2400">
                <a:latin typeface="Times New Roman"/>
                <a:ea typeface="Times New Roman"/>
                <a:cs typeface="Times New Roman"/>
                <a:sym typeface="Times New Roman"/>
              </a:defRPr>
            </a:pPr>
            <a:r>
              <a:t>And German and other EU banks would have suffered large losses if the EU had not intervened </a:t>
            </a:r>
          </a:p>
        </p:txBody>
      </p:sp>
      <p:sp>
        <p:nvSpPr>
          <p:cNvPr id="258" name="Shape 258"/>
          <p:cNvSpPr>
            <a:spLocks noGrp="1"/>
          </p:cNvSpPr>
          <p:nvPr>
            <p:ph type="sldNum" sz="quarter" idx="4294967295"/>
          </p:nvPr>
        </p:nvSpPr>
        <p:spPr>
          <a:xfrm>
            <a:off x="7410449" y="6248399"/>
            <a:ext cx="190501" cy="195648"/>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19</a:t>
            </a:fld>
            <a:endParaRPr/>
          </a:p>
        </p:txBody>
      </p:sp>
      <p:grpSp>
        <p:nvGrpSpPr>
          <p:cNvPr id="261" name="Group 261"/>
          <p:cNvGrpSpPr/>
          <p:nvPr/>
        </p:nvGrpSpPr>
        <p:grpSpPr>
          <a:xfrm>
            <a:off x="8001000" y="6096000"/>
            <a:ext cx="1143000" cy="762000"/>
            <a:chOff x="0" y="0"/>
            <a:chExt cx="1143000" cy="762000"/>
          </a:xfrm>
        </p:grpSpPr>
        <p:sp>
          <p:nvSpPr>
            <p:cNvPr id="259" name="Shape 259"/>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260" name="image5.png"/>
            <p:cNvPicPr>
              <a:picLocks noChangeAspect="1"/>
            </p:cNvPicPr>
            <p:nvPr/>
          </p:nvPicPr>
          <p:blipFill>
            <a:blip r:embed="rId2">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p:cNvSpPr>
          <p:nvPr>
            <p:ph type="title"/>
          </p:nvPr>
        </p:nvSpPr>
        <p:spPr>
          <a:xfrm>
            <a:off x="457200" y="0"/>
            <a:ext cx="7162800" cy="939800"/>
          </a:xfrm>
          <a:prstGeom prst="rect">
            <a:avLst/>
          </a:prstGeom>
        </p:spPr>
        <p:txBody>
          <a:bodyPr/>
          <a:lstStyle/>
          <a:p>
            <a:pPr indent="26987" defTabSz="611187">
              <a:defRPr sz="3600"/>
            </a:pPr>
            <a:r>
              <a:t>Five Easy Pieces</a:t>
            </a:r>
            <a:r>
              <a:rPr sz="2600"/>
              <a:t>:</a:t>
            </a:r>
            <a:br>
              <a:rPr sz="2600"/>
            </a:br>
            <a:r>
              <a:rPr sz="2600"/>
              <a:t>Lessons we already knew about the crisis</a:t>
            </a:r>
          </a:p>
        </p:txBody>
      </p:sp>
      <p:sp>
        <p:nvSpPr>
          <p:cNvPr id="135" name="Shape 135"/>
          <p:cNvSpPr>
            <a:spLocks noGrp="1"/>
          </p:cNvSpPr>
          <p:nvPr>
            <p:ph type="body" idx="1"/>
          </p:nvPr>
        </p:nvSpPr>
        <p:spPr>
          <a:xfrm>
            <a:off x="685800" y="1676400"/>
            <a:ext cx="7772400" cy="5138738"/>
          </a:xfrm>
          <a:prstGeom prst="rect">
            <a:avLst/>
          </a:prstGeom>
        </p:spPr>
        <p:txBody>
          <a:bodyPr/>
          <a:lstStyle/>
          <a:p>
            <a:pPr marL="355600" indent="-319088" defTabSz="849312">
              <a:lnSpc>
                <a:spcPct val="81000"/>
              </a:lnSpc>
              <a:buFontTx/>
              <a:buChar char="•"/>
              <a:defRPr sz="2400" b="1">
                <a:latin typeface="Times New Roman"/>
                <a:ea typeface="Times New Roman"/>
                <a:cs typeface="Times New Roman"/>
                <a:sym typeface="Times New Roman"/>
              </a:defRPr>
            </a:pPr>
            <a:r>
              <a:t>Hyman Minsky</a:t>
            </a:r>
            <a:r>
              <a:rPr b="0"/>
              <a:t>: </a:t>
            </a:r>
            <a:r>
              <a:rPr sz="2200" b="0"/>
              <a:t>“In a capitalist economy every asset must be owned -- therefore it is a general rule that ownership must be financed. “</a:t>
            </a:r>
          </a:p>
          <a:p>
            <a:pPr marL="355600" indent="-319088" defTabSz="849312">
              <a:lnSpc>
                <a:spcPct val="81000"/>
              </a:lnSpc>
              <a:buFontTx/>
              <a:buChar char="•"/>
              <a:defRPr sz="2400" b="1">
                <a:latin typeface="Times New Roman"/>
                <a:ea typeface="Times New Roman"/>
                <a:cs typeface="Times New Roman"/>
                <a:sym typeface="Times New Roman"/>
              </a:defRPr>
            </a:pPr>
            <a:r>
              <a:t>Irving Fisher</a:t>
            </a:r>
            <a:r>
              <a:rPr sz="2900" b="0"/>
              <a:t>: </a:t>
            </a:r>
            <a:r>
              <a:rPr sz="2200" b="0"/>
              <a:t>“A rise in the market is a capital gain, but it is not income”</a:t>
            </a:r>
            <a:endParaRPr sz="2200"/>
          </a:p>
          <a:p>
            <a:pPr marL="355600" indent="-319088" defTabSz="849312">
              <a:lnSpc>
                <a:spcPct val="81000"/>
              </a:lnSpc>
              <a:buFontTx/>
              <a:buChar char="•"/>
              <a:defRPr sz="2400" b="1">
                <a:latin typeface="Times New Roman"/>
                <a:ea typeface="Times New Roman"/>
                <a:cs typeface="Times New Roman"/>
                <a:sym typeface="Times New Roman"/>
              </a:defRPr>
            </a:pPr>
            <a:r>
              <a:t>Dennis Robertson</a:t>
            </a:r>
            <a:r>
              <a:rPr sz="2900" b="0"/>
              <a:t>:“</a:t>
            </a:r>
            <a:r>
              <a:rPr sz="2200" b="0"/>
              <a:t>All the money that is anywhere must be somewhere”</a:t>
            </a:r>
          </a:p>
          <a:p>
            <a:pPr marL="661987" lvl="1" indent="-200025" defTabSz="849312">
              <a:lnSpc>
                <a:spcPct val="81000"/>
              </a:lnSpc>
              <a:spcBef>
                <a:spcPts val="600"/>
              </a:spcBef>
              <a:buClr>
                <a:schemeClr val="accent1"/>
              </a:buClr>
              <a:buFontTx/>
              <a:buChar char="–"/>
              <a:defRPr sz="2200">
                <a:latin typeface="Times New Roman"/>
                <a:ea typeface="Times New Roman"/>
                <a:cs typeface="Times New Roman"/>
                <a:sym typeface="Times New Roman"/>
              </a:defRPr>
            </a:pPr>
            <a:r>
              <a:t> </a:t>
            </a:r>
            <a:r>
              <a:rPr sz="2000" b="1"/>
              <a:t>William Dunkman</a:t>
            </a:r>
            <a:r>
              <a:rPr sz="2000"/>
              <a:t>: "no technique has been devised for placing bank credit directly at the disposal of the community"</a:t>
            </a:r>
            <a:endParaRPr sz="2600"/>
          </a:p>
          <a:p>
            <a:pPr marL="355600" indent="-319088" defTabSz="849312">
              <a:lnSpc>
                <a:spcPct val="81000"/>
              </a:lnSpc>
              <a:buFontTx/>
              <a:buChar char="•"/>
              <a:defRPr sz="2400" b="1">
                <a:latin typeface="Times New Roman"/>
                <a:ea typeface="Times New Roman"/>
                <a:cs typeface="Times New Roman"/>
                <a:sym typeface="Times New Roman"/>
              </a:defRPr>
            </a:pPr>
            <a:r>
              <a:t>R. F. Kahn</a:t>
            </a:r>
            <a:r>
              <a:rPr sz="2900" b="0"/>
              <a:t>: </a:t>
            </a:r>
            <a:r>
              <a:rPr sz="2200" b="0"/>
              <a:t>“The quantity of money is the means by which the public hold that part of their wealth that is looked after by the banking system.”</a:t>
            </a:r>
          </a:p>
          <a:p>
            <a:pPr marL="355600" indent="-319088" defTabSz="849312">
              <a:lnSpc>
                <a:spcPct val="81000"/>
              </a:lnSpc>
              <a:buFontTx/>
              <a:buChar char="•"/>
              <a:defRPr sz="2400" b="1">
                <a:latin typeface="Times New Roman"/>
                <a:ea typeface="Times New Roman"/>
                <a:cs typeface="Times New Roman"/>
                <a:sym typeface="Times New Roman"/>
              </a:defRPr>
            </a:pPr>
            <a:r>
              <a:t>J.M. Keynes</a:t>
            </a:r>
            <a:r>
              <a:rPr sz="2200" b="0"/>
              <a:t>: “It is obvious that no country can go on for ever covering by new lending a chronic surplus on current account without eventually forcing a default from the other parties.”</a:t>
            </a:r>
          </a:p>
        </p:txBody>
      </p:sp>
      <p:sp>
        <p:nvSpPr>
          <p:cNvPr id="136" name="Shape 136"/>
          <p:cNvSpPr>
            <a:spLocks noGrp="1"/>
          </p:cNvSpPr>
          <p:nvPr>
            <p:ph type="sldNum" sz="quarter" idx="4294967295"/>
          </p:nvPr>
        </p:nvSpPr>
        <p:spPr>
          <a:xfrm>
            <a:off x="7442200" y="6248400"/>
            <a:ext cx="127001" cy="195647"/>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2</a:t>
            </a:fld>
            <a:endParaRPr/>
          </a:p>
        </p:txBody>
      </p:sp>
      <p:grpSp>
        <p:nvGrpSpPr>
          <p:cNvPr id="139" name="Group 139"/>
          <p:cNvGrpSpPr/>
          <p:nvPr/>
        </p:nvGrpSpPr>
        <p:grpSpPr>
          <a:xfrm>
            <a:off x="7391400" y="152400"/>
            <a:ext cx="1441450" cy="990600"/>
            <a:chOff x="0" y="0"/>
            <a:chExt cx="1441450" cy="990600"/>
          </a:xfrm>
        </p:grpSpPr>
        <p:sp>
          <p:nvSpPr>
            <p:cNvPr id="137" name="Shape 137"/>
            <p:cNvSpPr/>
            <p:nvPr/>
          </p:nvSpPr>
          <p:spPr>
            <a:xfrm>
              <a:off x="0" y="0"/>
              <a:ext cx="1441450" cy="9906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138" name="image5.png"/>
            <p:cNvPicPr>
              <a:picLocks noChangeAspect="1"/>
            </p:cNvPicPr>
            <p:nvPr/>
          </p:nvPicPr>
          <p:blipFill>
            <a:blip r:embed="rId2">
              <a:extLst/>
            </a:blip>
            <a:stretch>
              <a:fillRect/>
            </a:stretch>
          </p:blipFill>
          <p:spPr>
            <a:xfrm>
              <a:off x="0" y="0"/>
              <a:ext cx="1441450" cy="9906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 name="Shape 263"/>
          <p:cNvSpPr>
            <a:spLocks noGrp="1"/>
          </p:cNvSpPr>
          <p:nvPr>
            <p:ph type="title"/>
          </p:nvPr>
        </p:nvSpPr>
        <p:spPr>
          <a:xfrm>
            <a:off x="457200" y="152400"/>
            <a:ext cx="8229600" cy="609600"/>
          </a:xfrm>
          <a:prstGeom prst="rect">
            <a:avLst/>
          </a:prstGeom>
        </p:spPr>
        <p:txBody>
          <a:bodyPr/>
          <a:lstStyle/>
          <a:p>
            <a:pPr>
              <a:defRPr sz="3200" b="1">
                <a:latin typeface="Tahoma"/>
                <a:ea typeface="Tahoma"/>
                <a:cs typeface="Tahoma"/>
                <a:sym typeface="Tahoma"/>
              </a:defRPr>
            </a:pPr>
            <a:r>
              <a:t> </a:t>
            </a:r>
            <a:r>
              <a:rPr b="0">
                <a:latin typeface="Tw Cen MT"/>
                <a:ea typeface="Tw Cen MT"/>
                <a:cs typeface="Tw Cen MT"/>
                <a:sym typeface="Tw Cen MT"/>
              </a:rPr>
              <a:t>An Alternative Policy Assignment </a:t>
            </a:r>
          </a:p>
        </p:txBody>
      </p:sp>
      <p:sp>
        <p:nvSpPr>
          <p:cNvPr id="264" name="Shape 264"/>
          <p:cNvSpPr>
            <a:spLocks noGrp="1"/>
          </p:cNvSpPr>
          <p:nvPr>
            <p:ph type="body" idx="1"/>
          </p:nvPr>
        </p:nvSpPr>
        <p:spPr>
          <a:xfrm>
            <a:off x="685800" y="1676400"/>
            <a:ext cx="7772400" cy="5181600"/>
          </a:xfrm>
          <a:prstGeom prst="rect">
            <a:avLst/>
          </a:prstGeom>
        </p:spPr>
        <p:txBody>
          <a:bodyPr/>
          <a:lstStyle/>
          <a:p>
            <a:pPr marL="320039" indent="-320039">
              <a:lnSpc>
                <a:spcPct val="80000"/>
              </a:lnSpc>
              <a:buFont typeface="Arial"/>
              <a:buChar char="•"/>
              <a:defRPr sz="2200">
                <a:latin typeface="Times New Roman"/>
                <a:ea typeface="Times New Roman"/>
                <a:cs typeface="Times New Roman"/>
                <a:sym typeface="Times New Roman"/>
              </a:defRPr>
            </a:pPr>
            <a:r>
              <a:t>Domestic Demand Led Growth</a:t>
            </a:r>
            <a:endParaRPr sz="2600"/>
          </a:p>
          <a:p>
            <a:pPr marL="640080" lvl="1" indent="-274320">
              <a:lnSpc>
                <a:spcPct val="80000"/>
              </a:lnSpc>
              <a:spcBef>
                <a:spcPts val="500"/>
              </a:spcBef>
              <a:buClr>
                <a:schemeClr val="accent1"/>
              </a:buClr>
              <a:buFont typeface="Arial"/>
              <a:buChar char="•"/>
              <a:defRPr sz="2200">
                <a:latin typeface="Times New Roman"/>
                <a:ea typeface="Times New Roman"/>
                <a:cs typeface="Times New Roman"/>
                <a:sym typeface="Times New Roman"/>
              </a:defRPr>
            </a:pPr>
            <a:r>
              <a:t>New Developmentalism</a:t>
            </a:r>
            <a:endParaRPr sz="2400"/>
          </a:p>
          <a:p>
            <a:pPr marL="640080" lvl="1" indent="-274320">
              <a:lnSpc>
                <a:spcPct val="80000"/>
              </a:lnSpc>
              <a:spcBef>
                <a:spcPts val="500"/>
              </a:spcBef>
              <a:buClr>
                <a:schemeClr val="accent1"/>
              </a:buClr>
              <a:buFont typeface="Arial"/>
              <a:buChar char="•"/>
              <a:defRPr sz="2200">
                <a:latin typeface="Times New Roman"/>
                <a:ea typeface="Times New Roman"/>
                <a:cs typeface="Times New Roman"/>
                <a:sym typeface="Times New Roman"/>
              </a:defRPr>
            </a:pPr>
            <a:r>
              <a:t>No import of foreign savings/ no borrowing from abroad</a:t>
            </a:r>
            <a:endParaRPr sz="2400"/>
          </a:p>
          <a:p>
            <a:pPr marL="640080" lvl="1" indent="-274320">
              <a:lnSpc>
                <a:spcPct val="80000"/>
              </a:lnSpc>
              <a:spcBef>
                <a:spcPts val="500"/>
              </a:spcBef>
              <a:buClr>
                <a:schemeClr val="accent1"/>
              </a:buClr>
              <a:buFont typeface="Arial"/>
              <a:buChar char="•"/>
              <a:defRPr sz="2200">
                <a:latin typeface="Times New Roman"/>
                <a:ea typeface="Times New Roman"/>
                <a:cs typeface="Times New Roman"/>
                <a:sym typeface="Times New Roman"/>
              </a:defRPr>
            </a:pPr>
            <a:r>
              <a:t> Full utilisation of domestic resources</a:t>
            </a:r>
            <a:endParaRPr sz="2400"/>
          </a:p>
          <a:p>
            <a:pPr marL="640080" lvl="1" indent="-274320">
              <a:lnSpc>
                <a:spcPct val="80000"/>
              </a:lnSpc>
              <a:spcBef>
                <a:spcPts val="500"/>
              </a:spcBef>
              <a:buClr>
                <a:schemeClr val="accent1"/>
              </a:buClr>
              <a:buFont typeface="Arial"/>
              <a:buChar char="•"/>
              <a:defRPr sz="2200">
                <a:latin typeface="Times New Roman"/>
                <a:ea typeface="Times New Roman"/>
                <a:cs typeface="Times New Roman"/>
                <a:sym typeface="Times New Roman"/>
              </a:defRPr>
            </a:pPr>
            <a:r>
              <a:t>Wages and Employment policies</a:t>
            </a:r>
            <a:endParaRPr sz="2400"/>
          </a:p>
          <a:p>
            <a:pPr marL="320039" indent="-320039">
              <a:lnSpc>
                <a:spcPct val="80000"/>
              </a:lnSpc>
              <a:buFont typeface="Arial"/>
              <a:buChar char="•"/>
              <a:defRPr sz="2200">
                <a:latin typeface="Times New Roman"/>
                <a:ea typeface="Times New Roman"/>
                <a:cs typeface="Times New Roman"/>
                <a:sym typeface="Times New Roman"/>
              </a:defRPr>
            </a:pPr>
            <a:r>
              <a:t>Use “competitive” exchange rate to support exports of manufactures</a:t>
            </a:r>
            <a:endParaRPr sz="2600"/>
          </a:p>
          <a:p>
            <a:pPr marL="640080" lvl="1" indent="-274320">
              <a:lnSpc>
                <a:spcPct val="80000"/>
              </a:lnSpc>
              <a:spcBef>
                <a:spcPts val="500"/>
              </a:spcBef>
              <a:buClr>
                <a:schemeClr val="accent1"/>
              </a:buClr>
              <a:buFont typeface="Arial"/>
              <a:buChar char="•"/>
              <a:defRPr sz="2200">
                <a:latin typeface="Times New Roman"/>
                <a:ea typeface="Times New Roman"/>
                <a:cs typeface="Times New Roman"/>
                <a:sym typeface="Times New Roman"/>
              </a:defRPr>
            </a:pPr>
            <a:r>
              <a:t>Differential import/export taxes on manufactures and primary commodities</a:t>
            </a:r>
            <a:endParaRPr sz="2400"/>
          </a:p>
          <a:p>
            <a:pPr marL="320039" indent="-320039">
              <a:lnSpc>
                <a:spcPct val="80000"/>
              </a:lnSpc>
              <a:buFont typeface="Arial"/>
              <a:buChar char="•"/>
              <a:defRPr sz="2200">
                <a:latin typeface="Times New Roman"/>
                <a:ea typeface="Times New Roman"/>
                <a:cs typeface="Times New Roman"/>
                <a:sym typeface="Times New Roman"/>
              </a:defRPr>
            </a:pPr>
            <a:r>
              <a:t>Marcel Diamand: Unbalanced Productive Structures </a:t>
            </a:r>
            <a:endParaRPr sz="2600"/>
          </a:p>
          <a:p>
            <a:pPr marL="640080" lvl="1" indent="-274320">
              <a:lnSpc>
                <a:spcPct val="80000"/>
              </a:lnSpc>
              <a:spcBef>
                <a:spcPts val="500"/>
              </a:spcBef>
              <a:buClr>
                <a:schemeClr val="accent1"/>
              </a:buClr>
              <a:buFont typeface="Arial"/>
              <a:buChar char="•"/>
              <a:defRPr sz="2200">
                <a:latin typeface="Times New Roman"/>
                <a:ea typeface="Times New Roman"/>
                <a:cs typeface="Times New Roman"/>
                <a:sym typeface="Times New Roman"/>
              </a:defRPr>
            </a:pPr>
            <a:r>
              <a:t>Current account surplus</a:t>
            </a:r>
            <a:endParaRPr sz="2400"/>
          </a:p>
          <a:p>
            <a:pPr marL="640080" lvl="1" indent="-274320">
              <a:lnSpc>
                <a:spcPct val="80000"/>
              </a:lnSpc>
              <a:spcBef>
                <a:spcPts val="500"/>
              </a:spcBef>
              <a:buClr>
                <a:schemeClr val="accent1"/>
              </a:buClr>
              <a:buFont typeface="Arial"/>
              <a:buChar char="•"/>
              <a:defRPr sz="2200">
                <a:latin typeface="Times New Roman"/>
                <a:ea typeface="Times New Roman"/>
                <a:cs typeface="Times New Roman"/>
                <a:sym typeface="Times New Roman"/>
              </a:defRPr>
            </a:pPr>
            <a:r>
              <a:t>Sterilisation via issue of government securities to balance foreign claims</a:t>
            </a:r>
            <a:endParaRPr sz="2400"/>
          </a:p>
          <a:p>
            <a:pPr marL="320039" indent="-320039">
              <a:lnSpc>
                <a:spcPct val="80000"/>
              </a:lnSpc>
              <a:buFont typeface="Arial"/>
              <a:buChar char="•"/>
              <a:defRPr sz="2200">
                <a:latin typeface="Times New Roman"/>
                <a:ea typeface="Times New Roman"/>
                <a:cs typeface="Times New Roman"/>
                <a:sym typeface="Times New Roman"/>
              </a:defRPr>
            </a:pPr>
            <a:r>
              <a:t> Fiscal surplus</a:t>
            </a:r>
            <a:endParaRPr sz="2600"/>
          </a:p>
          <a:p>
            <a:pPr marL="640080" lvl="1" indent="-274320">
              <a:lnSpc>
                <a:spcPct val="80000"/>
              </a:lnSpc>
              <a:spcBef>
                <a:spcPts val="500"/>
              </a:spcBef>
              <a:buClr>
                <a:schemeClr val="accent1"/>
              </a:buClr>
              <a:buFont typeface="Arial"/>
              <a:buChar char="•"/>
              <a:defRPr sz="2200">
                <a:latin typeface="Times New Roman"/>
                <a:ea typeface="Times New Roman"/>
                <a:cs typeface="Times New Roman"/>
                <a:sym typeface="Times New Roman"/>
              </a:defRPr>
            </a:pPr>
            <a:r>
              <a:t>To balance impact of net exports and sterilisation</a:t>
            </a:r>
          </a:p>
        </p:txBody>
      </p:sp>
      <p:grpSp>
        <p:nvGrpSpPr>
          <p:cNvPr id="267" name="Group 267"/>
          <p:cNvGrpSpPr/>
          <p:nvPr/>
        </p:nvGrpSpPr>
        <p:grpSpPr>
          <a:xfrm>
            <a:off x="8001000" y="6096000"/>
            <a:ext cx="1143000" cy="762000"/>
            <a:chOff x="0" y="0"/>
            <a:chExt cx="1143000" cy="762000"/>
          </a:xfrm>
        </p:grpSpPr>
        <p:sp>
          <p:nvSpPr>
            <p:cNvPr id="265" name="Shape 265"/>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266" name="image5.png"/>
            <p:cNvPicPr>
              <a:picLocks noChangeAspect="1"/>
            </p:cNvPicPr>
            <p:nvPr/>
          </p:nvPicPr>
          <p:blipFill>
            <a:blip r:embed="rId2">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Shape 269"/>
          <p:cNvSpPr>
            <a:spLocks noGrp="1"/>
          </p:cNvSpPr>
          <p:nvPr>
            <p:ph type="title"/>
          </p:nvPr>
        </p:nvSpPr>
        <p:spPr>
          <a:xfrm>
            <a:off x="228600" y="152400"/>
            <a:ext cx="8534400" cy="838200"/>
          </a:xfrm>
          <a:prstGeom prst="rect">
            <a:avLst/>
          </a:prstGeom>
        </p:spPr>
        <p:txBody>
          <a:bodyPr/>
          <a:lstStyle/>
          <a:p>
            <a:pPr>
              <a:defRPr sz="2800" b="1">
                <a:latin typeface="Tahoma"/>
                <a:ea typeface="Tahoma"/>
                <a:cs typeface="Tahoma"/>
                <a:sym typeface="Tahoma"/>
              </a:defRPr>
            </a:pPr>
            <a:r>
              <a:t> </a:t>
            </a:r>
            <a:r>
              <a:rPr sz="4000" b="0">
                <a:latin typeface="Tw Cen MT"/>
                <a:ea typeface="Tw Cen MT"/>
                <a:cs typeface="Tw Cen MT"/>
                <a:sym typeface="Tw Cen MT"/>
              </a:rPr>
              <a:t>An Alternative Policy Assignment </a:t>
            </a:r>
          </a:p>
        </p:txBody>
      </p:sp>
      <p:sp>
        <p:nvSpPr>
          <p:cNvPr id="270" name="Shape 270"/>
          <p:cNvSpPr>
            <a:spLocks noGrp="1"/>
          </p:cNvSpPr>
          <p:nvPr>
            <p:ph type="body" idx="1"/>
          </p:nvPr>
        </p:nvSpPr>
        <p:spPr>
          <a:xfrm>
            <a:off x="304800" y="1828800"/>
            <a:ext cx="8153400" cy="4724400"/>
          </a:xfrm>
          <a:prstGeom prst="rect">
            <a:avLst/>
          </a:prstGeom>
        </p:spPr>
        <p:txBody>
          <a:bodyPr/>
          <a:lstStyle/>
          <a:p>
            <a:pPr marL="0" indent="0">
              <a:buSzTx/>
              <a:buNone/>
              <a:defRPr sz="2000">
                <a:latin typeface="Times New Roman"/>
                <a:ea typeface="Times New Roman"/>
                <a:cs typeface="Times New Roman"/>
                <a:sym typeface="Times New Roman"/>
              </a:defRPr>
            </a:pPr>
            <a:r>
              <a:t>Minsky </a:t>
            </a:r>
          </a:p>
          <a:p>
            <a:pPr marL="0" indent="0">
              <a:buSzTx/>
              <a:buNone/>
              <a:defRPr sz="2000">
                <a:latin typeface="Times New Roman"/>
                <a:ea typeface="Times New Roman"/>
                <a:cs typeface="Times New Roman"/>
                <a:sym typeface="Times New Roman"/>
              </a:defRPr>
            </a:pPr>
            <a:r>
              <a:t>“An inappropriate financing of investment and capital asset ownership are the major destabilizing influences in a capitalist economy.  Thus the substitution of employment for investment as the proximate objective of economic policy is a precondition for financial reforms aimed at decreasing instability.</a:t>
            </a:r>
          </a:p>
          <a:p>
            <a:pPr marL="0" indent="0">
              <a:buFont typeface="Arial"/>
              <a:buChar char="•"/>
              <a:defRPr sz="2000">
                <a:latin typeface="Times New Roman"/>
                <a:ea typeface="Times New Roman"/>
                <a:cs typeface="Times New Roman"/>
                <a:sym typeface="Times New Roman"/>
              </a:defRPr>
            </a:pPr>
            <a:r>
              <a:t> The emphasis on investment and “economic growth”  rather than on employment policy is a mistake. A full-employment economy is bound to expand, whereas an economy that  aims at accelerating growth through devices to induce capital  intensive private investment not only may not grow, but may be increasingly inequitable in its income distribution, inefficient in its choices of techniques, and unstable in its overall importance ” </a:t>
            </a:r>
          </a:p>
          <a:p>
            <a:pPr marL="0" indent="0">
              <a:defRPr sz="2400">
                <a:latin typeface="Times New Roman"/>
                <a:ea typeface="Times New Roman"/>
                <a:cs typeface="Times New Roman"/>
                <a:sym typeface="Times New Roman"/>
              </a:defRPr>
            </a:pPr>
            <a:endParaRPr/>
          </a:p>
          <a:p>
            <a:pPr marL="0" indent="0">
              <a:buFont typeface="Arial"/>
              <a:buChar char="•"/>
              <a:defRPr sz="2400">
                <a:latin typeface="Times New Roman"/>
                <a:ea typeface="Times New Roman"/>
                <a:cs typeface="Times New Roman"/>
                <a:sym typeface="Times New Roman"/>
              </a:defRPr>
            </a:pPr>
            <a:r>
              <a:t> </a:t>
            </a:r>
            <a:r>
              <a:rPr b="1"/>
              <a:t>Direct Government Employment Guarantee Program</a:t>
            </a:r>
          </a:p>
        </p:txBody>
      </p:sp>
      <p:grpSp>
        <p:nvGrpSpPr>
          <p:cNvPr id="273" name="Group 273"/>
          <p:cNvGrpSpPr/>
          <p:nvPr/>
        </p:nvGrpSpPr>
        <p:grpSpPr>
          <a:xfrm>
            <a:off x="8001000" y="6096000"/>
            <a:ext cx="1143000" cy="762000"/>
            <a:chOff x="0" y="0"/>
            <a:chExt cx="1143000" cy="762000"/>
          </a:xfrm>
        </p:grpSpPr>
        <p:sp>
          <p:nvSpPr>
            <p:cNvPr id="271" name="Shape 271"/>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272" name="image5.png"/>
            <p:cNvPicPr>
              <a:picLocks noChangeAspect="1"/>
            </p:cNvPicPr>
            <p:nvPr/>
          </p:nvPicPr>
          <p:blipFill>
            <a:blip r:embed="rId3">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Shape 277"/>
          <p:cNvSpPr>
            <a:spLocks noGrp="1"/>
          </p:cNvSpPr>
          <p:nvPr>
            <p:ph type="title"/>
          </p:nvPr>
        </p:nvSpPr>
        <p:spPr>
          <a:prstGeom prst="rect">
            <a:avLst/>
          </a:prstGeom>
        </p:spPr>
        <p:txBody>
          <a:bodyPr/>
          <a:lstStyle/>
          <a:p>
            <a:r>
              <a:t>Thank you </a:t>
            </a:r>
          </a:p>
        </p:txBody>
      </p:sp>
      <p:sp>
        <p:nvSpPr>
          <p:cNvPr id="278" name="Shape 278"/>
          <p:cNvSpPr>
            <a:spLocks noGrp="1"/>
          </p:cNvSpPr>
          <p:nvPr>
            <p:ph type="body" sz="quarter" idx="1"/>
          </p:nvPr>
        </p:nvSpPr>
        <p:spPr>
          <a:xfrm>
            <a:off x="381000" y="3124200"/>
            <a:ext cx="8451851" cy="1295400"/>
          </a:xfrm>
          <a:prstGeom prst="rect">
            <a:avLst/>
          </a:prstGeom>
        </p:spPr>
        <p:txBody>
          <a:bodyPr/>
          <a:lstStyle/>
          <a:p>
            <a:pPr marL="228600" lvl="3" indent="914400" algn="ctr">
              <a:spcBef>
                <a:spcPts val="400"/>
              </a:spcBef>
              <a:buSzTx/>
              <a:buNone/>
              <a:defRPr sz="5000">
                <a:latin typeface="Times New Roman"/>
                <a:ea typeface="Times New Roman"/>
                <a:cs typeface="Times New Roman"/>
                <a:sym typeface="Times New Roman"/>
              </a:defRPr>
            </a:pPr>
            <a:r>
              <a:t>www.levyinstitute.org</a:t>
            </a:r>
          </a:p>
        </p:txBody>
      </p:sp>
      <p:sp>
        <p:nvSpPr>
          <p:cNvPr id="279" name="Shape 279"/>
          <p:cNvSpPr>
            <a:spLocks noGrp="1"/>
          </p:cNvSpPr>
          <p:nvPr>
            <p:ph type="sldNum" sz="quarter" idx="4294967295"/>
          </p:nvPr>
        </p:nvSpPr>
        <p:spPr>
          <a:xfrm>
            <a:off x="7410449" y="6248399"/>
            <a:ext cx="190501" cy="195648"/>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22</a:t>
            </a:fld>
            <a:endParaRPr/>
          </a:p>
        </p:txBody>
      </p:sp>
      <p:grpSp>
        <p:nvGrpSpPr>
          <p:cNvPr id="282" name="Group 282"/>
          <p:cNvGrpSpPr/>
          <p:nvPr/>
        </p:nvGrpSpPr>
        <p:grpSpPr>
          <a:xfrm>
            <a:off x="3352800" y="4572000"/>
            <a:ext cx="2630774" cy="1752600"/>
            <a:chOff x="0" y="0"/>
            <a:chExt cx="2819400" cy="1600200"/>
          </a:xfrm>
        </p:grpSpPr>
        <p:sp>
          <p:nvSpPr>
            <p:cNvPr id="280" name="Shape 280"/>
            <p:cNvSpPr/>
            <p:nvPr/>
          </p:nvSpPr>
          <p:spPr>
            <a:xfrm>
              <a:off x="0" y="0"/>
              <a:ext cx="2819400" cy="16002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281" name="image5.png"/>
            <p:cNvPicPr>
              <a:picLocks noChangeAspect="1"/>
            </p:cNvPicPr>
            <p:nvPr/>
          </p:nvPicPr>
          <p:blipFill>
            <a:blip r:embed="rId2">
              <a:extLst/>
            </a:blip>
            <a:stretch>
              <a:fillRect/>
            </a:stretch>
          </p:blipFill>
          <p:spPr>
            <a:xfrm>
              <a:off x="0" y="0"/>
              <a:ext cx="2819400" cy="16002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Shape 141"/>
          <p:cNvSpPr>
            <a:spLocks noGrp="1"/>
          </p:cNvSpPr>
          <p:nvPr>
            <p:ph type="title"/>
          </p:nvPr>
        </p:nvSpPr>
        <p:spPr>
          <a:xfrm>
            <a:off x="190500" y="152400"/>
            <a:ext cx="8559800" cy="990600"/>
          </a:xfrm>
          <a:prstGeom prst="rect">
            <a:avLst/>
          </a:prstGeom>
        </p:spPr>
        <p:txBody>
          <a:bodyPr/>
          <a:lstStyle/>
          <a:p>
            <a:pPr>
              <a:defRPr sz="2600"/>
            </a:pPr>
            <a:r>
              <a:t>Minsky: “Only a theory which explains financial </a:t>
            </a:r>
            <a:br/>
            <a:r>
              <a:t>instability can be valid … guide to policy.”</a:t>
            </a:r>
          </a:p>
        </p:txBody>
      </p:sp>
      <p:sp>
        <p:nvSpPr>
          <p:cNvPr id="142" name="Shape 142"/>
          <p:cNvSpPr>
            <a:spLocks noGrp="1"/>
          </p:cNvSpPr>
          <p:nvPr>
            <p:ph type="body" idx="1"/>
          </p:nvPr>
        </p:nvSpPr>
        <p:spPr>
          <a:xfrm>
            <a:off x="190500" y="1752600"/>
            <a:ext cx="8559800" cy="4991100"/>
          </a:xfrm>
          <a:prstGeom prst="rect">
            <a:avLst/>
          </a:prstGeom>
        </p:spPr>
        <p:txBody>
          <a:bodyPr/>
          <a:lstStyle/>
          <a:p>
            <a:pPr marL="415925" indent="-376238">
              <a:lnSpc>
                <a:spcPct val="90000"/>
              </a:lnSpc>
              <a:buFontTx/>
              <a:buChar char="•"/>
              <a:defRPr sz="2600">
                <a:latin typeface="Calibri"/>
                <a:ea typeface="Calibri"/>
                <a:cs typeface="Calibri"/>
                <a:sym typeface="Calibri"/>
              </a:defRPr>
            </a:pPr>
            <a:r>
              <a:t>“</a:t>
            </a:r>
            <a:r>
              <a:rPr>
                <a:latin typeface="Times New Roman"/>
                <a:ea typeface="Times New Roman"/>
                <a:cs typeface="Times New Roman"/>
                <a:sym typeface="Times New Roman"/>
              </a:rPr>
              <a:t>Standard economic theory leads to the proposition that markets are equilibrating. It is evident that disequilibrating forces exist in the essential financial practices of a capitalist economy. These disequilibrating forces center in the financial positions in capital assets and investment in progress. In time, financial practices lead to an environment in which financial crises can occur.”</a:t>
            </a:r>
          </a:p>
          <a:p>
            <a:pPr marL="415925" indent="-376238">
              <a:lnSpc>
                <a:spcPct val="90000"/>
              </a:lnSpc>
              <a:buFontTx/>
              <a:buChar char="•"/>
              <a:defRPr sz="2600">
                <a:latin typeface="Times New Roman"/>
                <a:ea typeface="Times New Roman"/>
                <a:cs typeface="Times New Roman"/>
                <a:sym typeface="Times New Roman"/>
              </a:defRPr>
            </a:pPr>
            <a:r>
              <a:t> that “financial instability has occurred with a wide range of institutional  arrangements . . . lends preemptory credence to the hypothesis that financial instability is a deep seated characteristic of a capitalist economy. Only a theory which explains financial instability can be valid for our economy and a guide to policy.”</a:t>
            </a:r>
          </a:p>
        </p:txBody>
      </p:sp>
      <p:sp>
        <p:nvSpPr>
          <p:cNvPr id="143" name="Shape 143"/>
          <p:cNvSpPr>
            <a:spLocks noGrp="1"/>
          </p:cNvSpPr>
          <p:nvPr>
            <p:ph type="sldNum" sz="quarter" idx="4294967295"/>
          </p:nvPr>
        </p:nvSpPr>
        <p:spPr>
          <a:xfrm>
            <a:off x="7442200" y="6248400"/>
            <a:ext cx="127001" cy="195647"/>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3</a:t>
            </a:fld>
            <a:endParaRPr/>
          </a:p>
        </p:txBody>
      </p:sp>
      <p:grpSp>
        <p:nvGrpSpPr>
          <p:cNvPr id="146" name="Group 146"/>
          <p:cNvGrpSpPr/>
          <p:nvPr/>
        </p:nvGrpSpPr>
        <p:grpSpPr>
          <a:xfrm>
            <a:off x="7702550" y="228600"/>
            <a:ext cx="1441450" cy="990600"/>
            <a:chOff x="0" y="0"/>
            <a:chExt cx="1441450" cy="990600"/>
          </a:xfrm>
        </p:grpSpPr>
        <p:sp>
          <p:nvSpPr>
            <p:cNvPr id="144" name="Shape 144"/>
            <p:cNvSpPr/>
            <p:nvPr/>
          </p:nvSpPr>
          <p:spPr>
            <a:xfrm>
              <a:off x="0" y="0"/>
              <a:ext cx="1441450" cy="9906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145" name="image5.png"/>
            <p:cNvPicPr>
              <a:picLocks noChangeAspect="1"/>
            </p:cNvPicPr>
            <p:nvPr/>
          </p:nvPicPr>
          <p:blipFill>
            <a:blip r:embed="rId2">
              <a:extLst/>
            </a:blip>
            <a:stretch>
              <a:fillRect/>
            </a:stretch>
          </p:blipFill>
          <p:spPr>
            <a:xfrm>
              <a:off x="0" y="0"/>
              <a:ext cx="1441450" cy="9906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a:spLocks noGrp="1"/>
          </p:cNvSpPr>
          <p:nvPr>
            <p:ph type="title"/>
          </p:nvPr>
        </p:nvSpPr>
        <p:spPr>
          <a:xfrm>
            <a:off x="457200" y="228600"/>
            <a:ext cx="8077200" cy="990600"/>
          </a:xfrm>
          <a:prstGeom prst="rect">
            <a:avLst/>
          </a:prstGeom>
        </p:spPr>
        <p:txBody>
          <a:bodyPr/>
          <a:lstStyle/>
          <a:p>
            <a:pPr>
              <a:lnSpc>
                <a:spcPts val="2500"/>
              </a:lnSpc>
              <a:defRPr sz="2800"/>
            </a:pPr>
            <a:r>
              <a:t>Minsky: Balance Sheets: </a:t>
            </a:r>
            <a:br/>
            <a:r>
              <a:rPr sz="2000"/>
              <a:t>In a capitalist economy it is a general rule that ownership must be financed.</a:t>
            </a:r>
            <a:r>
              <a:t> </a:t>
            </a:r>
            <a:r>
              <a:rPr sz="4400"/>
              <a:t> </a:t>
            </a:r>
          </a:p>
        </p:txBody>
      </p:sp>
      <p:sp>
        <p:nvSpPr>
          <p:cNvPr id="152" name="Shape 152"/>
          <p:cNvSpPr>
            <a:spLocks noGrp="1"/>
          </p:cNvSpPr>
          <p:nvPr>
            <p:ph type="body" idx="1"/>
          </p:nvPr>
        </p:nvSpPr>
        <p:spPr>
          <a:xfrm>
            <a:off x="685800" y="1752600"/>
            <a:ext cx="7772400" cy="5105400"/>
          </a:xfrm>
          <a:prstGeom prst="rect">
            <a:avLst/>
          </a:prstGeom>
        </p:spPr>
        <p:txBody>
          <a:bodyPr/>
          <a:lstStyle/>
          <a:p>
            <a:pPr marL="382588" indent="-342900">
              <a:lnSpc>
                <a:spcPct val="90000"/>
              </a:lnSpc>
              <a:buFont typeface="Arial"/>
              <a:buChar char="•"/>
              <a:defRPr sz="2400">
                <a:latin typeface="Times New Roman"/>
                <a:ea typeface="Times New Roman"/>
                <a:cs typeface="Times New Roman"/>
                <a:sym typeface="Times New Roman"/>
              </a:defRPr>
            </a:pPr>
            <a:r>
              <a:t>“In a capitalist economy … every asset represents a claim on income generated.”</a:t>
            </a:r>
            <a:endParaRPr>
              <a:latin typeface="Arial"/>
              <a:ea typeface="Arial"/>
              <a:cs typeface="Arial"/>
              <a:sym typeface="Arial"/>
            </a:endParaRPr>
          </a:p>
          <a:p>
            <a:pPr marL="382588" indent="-342900">
              <a:lnSpc>
                <a:spcPct val="90000"/>
              </a:lnSpc>
              <a:buFontTx/>
              <a:buChar char="•"/>
              <a:defRPr sz="2400">
                <a:latin typeface="Times New Roman"/>
                <a:ea typeface="Times New Roman"/>
                <a:cs typeface="Times New Roman"/>
                <a:sym typeface="Times New Roman"/>
              </a:defRPr>
            </a:pPr>
            <a:r>
              <a:t>Assets: Liabilities are represented on </a:t>
            </a:r>
            <a:r>
              <a:rPr b="1"/>
              <a:t>balance sheets</a:t>
            </a:r>
            <a:r>
              <a:t> </a:t>
            </a:r>
          </a:p>
          <a:p>
            <a:pPr marL="611187" lvl="1" indent="-342900">
              <a:lnSpc>
                <a:spcPct val="90000"/>
              </a:lnSpc>
              <a:buClr>
                <a:schemeClr val="accent1"/>
              </a:buClr>
              <a:buFontTx/>
              <a:buChar char="•"/>
              <a:defRPr sz="2000">
                <a:latin typeface="Times New Roman"/>
                <a:ea typeface="Times New Roman"/>
                <a:cs typeface="Times New Roman"/>
                <a:sym typeface="Times New Roman"/>
              </a:defRPr>
            </a:pPr>
            <a:r>
              <a:t>hedge: cash inflow&gt;&gt;&gt;outflow:  NPV&gt;0; large safety cushion </a:t>
            </a:r>
            <a:endParaRPr sz="2600"/>
          </a:p>
          <a:p>
            <a:pPr marL="611187" lvl="1" indent="-342900">
              <a:lnSpc>
                <a:spcPct val="90000"/>
              </a:lnSpc>
              <a:buClr>
                <a:schemeClr val="accent1"/>
              </a:buClr>
              <a:buFontTx/>
              <a:buChar char="•"/>
              <a:defRPr sz="2000">
                <a:latin typeface="Times New Roman"/>
                <a:ea typeface="Times New Roman"/>
                <a:cs typeface="Times New Roman"/>
                <a:sym typeface="Times New Roman"/>
              </a:defRPr>
            </a:pPr>
            <a:r>
              <a:t>speculative:  cash inflow&lt;&gt; outflow:  NPV &gt; 0; low safety cushion</a:t>
            </a:r>
            <a:endParaRPr sz="2600"/>
          </a:p>
          <a:p>
            <a:pPr marL="611187" lvl="1" indent="-342900">
              <a:lnSpc>
                <a:spcPct val="90000"/>
              </a:lnSpc>
              <a:buClr>
                <a:schemeClr val="accent1"/>
              </a:buClr>
              <a:buFontTx/>
              <a:buChar char="•"/>
              <a:defRPr sz="2000">
                <a:latin typeface="Times New Roman"/>
                <a:ea typeface="Times New Roman"/>
                <a:cs typeface="Times New Roman"/>
                <a:sym typeface="Times New Roman"/>
              </a:defRPr>
            </a:pPr>
            <a:r>
              <a:t>Ponzi: new loans cover cash inflow-outflows:  NPV &lt;0  NO Cushion</a:t>
            </a:r>
          </a:p>
          <a:p>
            <a:pPr marL="382588" indent="-342900">
              <a:lnSpc>
                <a:spcPct val="90000"/>
              </a:lnSpc>
              <a:buFontTx/>
              <a:buChar char="•"/>
              <a:defRPr sz="2400">
                <a:latin typeface="Times New Roman"/>
                <a:ea typeface="Times New Roman"/>
                <a:cs typeface="Times New Roman"/>
                <a:sym typeface="Times New Roman"/>
              </a:defRPr>
            </a:pPr>
            <a:r>
              <a:t>Financial Distress = inability to meet cash commitments without new lending; depeleted cushions of safety</a:t>
            </a:r>
          </a:p>
          <a:p>
            <a:pPr marL="382588" indent="-342900">
              <a:lnSpc>
                <a:spcPct val="90000"/>
              </a:lnSpc>
              <a:buFontTx/>
              <a:buChar char="•"/>
              <a:defRPr sz="2400">
                <a:latin typeface="Times New Roman"/>
                <a:ea typeface="Times New Roman"/>
                <a:cs typeface="Times New Roman"/>
                <a:sym typeface="Times New Roman"/>
              </a:defRPr>
            </a:pPr>
            <a:r>
              <a:t>Asset:Liability configurations produce the net cash flows represented on the </a:t>
            </a:r>
            <a:r>
              <a:rPr b="1"/>
              <a:t>income statement</a:t>
            </a:r>
          </a:p>
          <a:p>
            <a:pPr marL="382588" indent="-342900">
              <a:lnSpc>
                <a:spcPct val="90000"/>
              </a:lnSpc>
              <a:buFontTx/>
              <a:buChar char="•"/>
              <a:defRPr sz="2400">
                <a:latin typeface="Times New Roman"/>
                <a:ea typeface="Times New Roman"/>
                <a:cs typeface="Times New Roman"/>
                <a:sym typeface="Times New Roman"/>
              </a:defRPr>
            </a:pPr>
            <a:r>
              <a:t>Financial Fragility: analysis of interconnected balance sheets: Firms, Households, Banks</a:t>
            </a:r>
          </a:p>
        </p:txBody>
      </p:sp>
      <p:sp>
        <p:nvSpPr>
          <p:cNvPr id="153" name="Shape 153"/>
          <p:cNvSpPr>
            <a:spLocks noGrp="1"/>
          </p:cNvSpPr>
          <p:nvPr>
            <p:ph type="sldNum" sz="quarter" idx="4294967295"/>
          </p:nvPr>
        </p:nvSpPr>
        <p:spPr>
          <a:xfrm>
            <a:off x="7442200" y="6248400"/>
            <a:ext cx="127001" cy="195647"/>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4</a:t>
            </a:fld>
            <a:endParaRPr/>
          </a:p>
        </p:txBody>
      </p:sp>
      <p:grpSp>
        <p:nvGrpSpPr>
          <p:cNvPr id="156" name="Group 156"/>
          <p:cNvGrpSpPr/>
          <p:nvPr/>
        </p:nvGrpSpPr>
        <p:grpSpPr>
          <a:xfrm>
            <a:off x="8001000" y="0"/>
            <a:ext cx="1143000" cy="762000"/>
            <a:chOff x="0" y="0"/>
            <a:chExt cx="1143000" cy="762000"/>
          </a:xfrm>
        </p:grpSpPr>
        <p:sp>
          <p:nvSpPr>
            <p:cNvPr id="154" name="Shape 154"/>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155" name="image5.png"/>
            <p:cNvPicPr>
              <a:picLocks noChangeAspect="1"/>
            </p:cNvPicPr>
            <p:nvPr/>
          </p:nvPicPr>
          <p:blipFill>
            <a:blip r:embed="rId2">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p:cNvSpPr>
          <p:nvPr>
            <p:ph type="title"/>
          </p:nvPr>
        </p:nvSpPr>
        <p:spPr>
          <a:xfrm>
            <a:off x="381000" y="152401"/>
            <a:ext cx="8382000" cy="1066801"/>
          </a:xfrm>
          <a:prstGeom prst="rect">
            <a:avLst/>
          </a:prstGeom>
        </p:spPr>
        <p:txBody>
          <a:bodyPr/>
          <a:lstStyle>
            <a:lvl1pPr indent="30162" defTabSz="712787">
              <a:defRPr sz="3200"/>
            </a:lvl1pPr>
          </a:lstStyle>
          <a:p>
            <a:r>
              <a:t>The Asset:Liability Structure used to Finance Assets Determines Fragility</a:t>
            </a:r>
          </a:p>
        </p:txBody>
      </p:sp>
      <p:sp>
        <p:nvSpPr>
          <p:cNvPr id="159" name="Shape 159"/>
          <p:cNvSpPr>
            <a:spLocks noGrp="1"/>
          </p:cNvSpPr>
          <p:nvPr>
            <p:ph type="body" idx="1"/>
          </p:nvPr>
        </p:nvSpPr>
        <p:spPr>
          <a:xfrm>
            <a:off x="228600" y="1905000"/>
            <a:ext cx="8610600" cy="4953000"/>
          </a:xfrm>
          <a:prstGeom prst="rect">
            <a:avLst/>
          </a:prstGeom>
        </p:spPr>
        <p:txBody>
          <a:bodyPr lIns="63500" tIns="63500" rIns="63500" bIns="63500"/>
          <a:lstStyle/>
          <a:p>
            <a:pPr marL="382588" indent="-342900">
              <a:buFontTx/>
              <a:buChar char="•"/>
              <a:defRPr sz="3200">
                <a:latin typeface="Times New Roman"/>
                <a:ea typeface="Times New Roman"/>
                <a:cs typeface="Times New Roman"/>
                <a:sym typeface="Times New Roman"/>
              </a:defRPr>
            </a:pPr>
            <a:r>
              <a:t>Traditional Macro theory ignores/denies influence of financial structure</a:t>
            </a:r>
          </a:p>
          <a:p>
            <a:pPr marL="782637" lvl="1" indent="-285750">
              <a:spcBef>
                <a:spcPts val="600"/>
              </a:spcBef>
              <a:buClr>
                <a:schemeClr val="accent1"/>
              </a:buClr>
              <a:buFontTx/>
              <a:buChar char="–"/>
              <a:defRPr sz="2800">
                <a:latin typeface="Times New Roman"/>
                <a:ea typeface="Times New Roman"/>
                <a:cs typeface="Times New Roman"/>
                <a:sym typeface="Times New Roman"/>
              </a:defRPr>
            </a:pPr>
            <a:r>
              <a:t>Fisher/Modigliani-Miller: Separation theorem</a:t>
            </a:r>
            <a:endParaRPr sz="2600"/>
          </a:p>
          <a:p>
            <a:pPr marL="382588" indent="-342900">
              <a:buFontTx/>
              <a:buChar char="•"/>
              <a:defRPr sz="3200">
                <a:latin typeface="Times New Roman"/>
                <a:ea typeface="Times New Roman"/>
                <a:cs typeface="Times New Roman"/>
                <a:sym typeface="Times New Roman"/>
              </a:defRPr>
            </a:pPr>
            <a:r>
              <a:t>Misunderstands the role of Financial Institutions</a:t>
            </a:r>
          </a:p>
          <a:p>
            <a:pPr marL="782637" lvl="1" indent="-285750">
              <a:spcBef>
                <a:spcPts val="600"/>
              </a:spcBef>
              <a:buClr>
                <a:schemeClr val="accent1"/>
              </a:buClr>
              <a:buFontTx/>
              <a:buChar char="–"/>
              <a:defRPr sz="2800">
                <a:latin typeface="Times New Roman"/>
                <a:ea typeface="Times New Roman"/>
                <a:cs typeface="Times New Roman"/>
                <a:sym typeface="Times New Roman"/>
              </a:defRPr>
            </a:pPr>
            <a:r>
              <a:t>Intermediation of savers and investors</a:t>
            </a:r>
          </a:p>
          <a:p>
            <a:pPr marL="782637" lvl="1" indent="-285750">
              <a:spcBef>
                <a:spcPts val="600"/>
              </a:spcBef>
              <a:buClr>
                <a:schemeClr val="accent1"/>
              </a:buClr>
              <a:buFontTx/>
              <a:buChar char="–"/>
              <a:defRPr sz="2800">
                <a:latin typeface="Times New Roman"/>
                <a:ea typeface="Times New Roman"/>
                <a:cs typeface="Times New Roman"/>
                <a:sym typeface="Times New Roman"/>
              </a:defRPr>
            </a:pPr>
            <a:r>
              <a:t>Banks exist because of asymmetric information</a:t>
            </a:r>
            <a:endParaRPr sz="2600"/>
          </a:p>
          <a:p>
            <a:pPr marL="1011237" lvl="2" indent="-285750">
              <a:spcBef>
                <a:spcPts val="600"/>
              </a:spcBef>
              <a:buFontTx/>
              <a:buChar char="–"/>
              <a:defRPr sz="2800">
                <a:latin typeface="Times New Roman"/>
                <a:ea typeface="Times New Roman"/>
                <a:cs typeface="Times New Roman"/>
                <a:sym typeface="Times New Roman"/>
              </a:defRPr>
            </a:pPr>
            <a:r>
              <a:t>Bankers know the borrowers better than the savers</a:t>
            </a:r>
          </a:p>
        </p:txBody>
      </p:sp>
      <p:sp>
        <p:nvSpPr>
          <p:cNvPr id="160" name="Shape 160"/>
          <p:cNvSpPr>
            <a:spLocks noGrp="1"/>
          </p:cNvSpPr>
          <p:nvPr>
            <p:ph type="sldNum" sz="quarter" idx="4294967295"/>
          </p:nvPr>
        </p:nvSpPr>
        <p:spPr>
          <a:xfrm>
            <a:off x="7323138" y="6483349"/>
            <a:ext cx="127001" cy="195648"/>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5</a:t>
            </a:fld>
            <a:endParaRPr/>
          </a:p>
        </p:txBody>
      </p:sp>
      <p:grpSp>
        <p:nvGrpSpPr>
          <p:cNvPr id="163" name="Group 163"/>
          <p:cNvGrpSpPr/>
          <p:nvPr/>
        </p:nvGrpSpPr>
        <p:grpSpPr>
          <a:xfrm>
            <a:off x="8001000" y="6096000"/>
            <a:ext cx="1143000" cy="762000"/>
            <a:chOff x="0" y="0"/>
            <a:chExt cx="1143000" cy="762000"/>
          </a:xfrm>
        </p:grpSpPr>
        <p:sp>
          <p:nvSpPr>
            <p:cNvPr id="161" name="Shape 161"/>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162" name="image5.png"/>
            <p:cNvPicPr>
              <a:picLocks noChangeAspect="1"/>
            </p:cNvPicPr>
            <p:nvPr/>
          </p:nvPicPr>
          <p:blipFill>
            <a:blip r:embed="rId2">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Shape 165"/>
          <p:cNvSpPr>
            <a:spLocks noGrp="1"/>
          </p:cNvSpPr>
          <p:nvPr>
            <p:ph type="title"/>
          </p:nvPr>
        </p:nvSpPr>
        <p:spPr>
          <a:xfrm>
            <a:off x="533400" y="304800"/>
            <a:ext cx="7848600" cy="990600"/>
          </a:xfrm>
          <a:prstGeom prst="rect">
            <a:avLst/>
          </a:prstGeom>
        </p:spPr>
        <p:txBody>
          <a:bodyPr/>
          <a:lstStyle/>
          <a:p>
            <a:pPr>
              <a:defRPr sz="2500"/>
            </a:pPr>
            <a:r>
              <a:t> </a:t>
            </a:r>
            <a:r>
              <a:rPr sz="2800"/>
              <a:t>Banks provide the first step in creating the liabilities that fund assets</a:t>
            </a:r>
          </a:p>
        </p:txBody>
      </p:sp>
      <p:sp>
        <p:nvSpPr>
          <p:cNvPr id="166" name="Shape 166"/>
          <p:cNvSpPr>
            <a:spLocks noGrp="1"/>
          </p:cNvSpPr>
          <p:nvPr>
            <p:ph type="body" idx="1"/>
          </p:nvPr>
        </p:nvSpPr>
        <p:spPr>
          <a:xfrm>
            <a:off x="425450" y="1676400"/>
            <a:ext cx="8293100" cy="4800600"/>
          </a:xfrm>
          <a:prstGeom prst="rect">
            <a:avLst/>
          </a:prstGeom>
        </p:spPr>
        <p:txBody>
          <a:bodyPr/>
          <a:lstStyle/>
          <a:p>
            <a:pPr marL="355600" indent="-319088" defTabSz="849312">
              <a:buFontTx/>
              <a:buChar char="•"/>
              <a:defRPr sz="2600">
                <a:latin typeface="Times New Roman"/>
                <a:ea typeface="Times New Roman"/>
                <a:cs typeface="Times New Roman"/>
                <a:sym typeface="Times New Roman"/>
              </a:defRPr>
            </a:pPr>
            <a:r>
              <a:t>Minsky: “Banking is not money lending; to lend, a money lender must have money. The fundamental banking activity is accepting, that is, guaranteeing that some party is creditworthy. A bank, by accepting a debt instrument, agrees to make specified payments if the debtor will not or cannot. . . . A bank loan is equivalent to a bank’s buying a note that it has accepted” </a:t>
            </a:r>
          </a:p>
          <a:p>
            <a:pPr marL="355600" indent="-319088" defTabSz="849312">
              <a:buFontTx/>
              <a:buChar char="•"/>
              <a:defRPr sz="2600">
                <a:latin typeface="Times New Roman"/>
                <a:ea typeface="Times New Roman"/>
                <a:cs typeface="Times New Roman"/>
                <a:sym typeface="Times New Roman"/>
              </a:defRPr>
            </a:pPr>
            <a:r>
              <a:t>Banks are speculative financing units</a:t>
            </a:r>
          </a:p>
          <a:p>
            <a:pPr marL="695325" lvl="1" indent="-233362" defTabSz="849312">
              <a:spcBef>
                <a:spcPts val="600"/>
              </a:spcBef>
              <a:buClr>
                <a:schemeClr val="accent1"/>
              </a:buClr>
              <a:buFontTx/>
              <a:buChar char="–"/>
              <a:defRPr sz="2600">
                <a:latin typeface="Times New Roman"/>
                <a:ea typeface="Times New Roman"/>
                <a:cs typeface="Times New Roman"/>
                <a:sym typeface="Times New Roman"/>
              </a:defRPr>
            </a:pPr>
            <a:r>
              <a:t>They are liquidity machines</a:t>
            </a:r>
          </a:p>
          <a:p>
            <a:pPr marL="695325" lvl="1" indent="-233362" defTabSz="849312">
              <a:spcBef>
                <a:spcPts val="600"/>
              </a:spcBef>
              <a:buClr>
                <a:schemeClr val="accent1"/>
              </a:buClr>
              <a:buFontTx/>
              <a:buChar char="–"/>
              <a:defRPr sz="2600">
                <a:latin typeface="Times New Roman"/>
                <a:ea typeface="Times New Roman"/>
                <a:cs typeface="Times New Roman"/>
                <a:sym typeface="Times New Roman"/>
              </a:defRPr>
            </a:pPr>
            <a:r>
              <a:t>They are "short" cash</a:t>
            </a:r>
          </a:p>
          <a:p>
            <a:pPr marL="695325" lvl="1" indent="-233362" defTabSz="849312">
              <a:spcBef>
                <a:spcPts val="600"/>
              </a:spcBef>
              <a:buClr>
                <a:schemeClr val="accent1"/>
              </a:buClr>
              <a:buFontTx/>
              <a:buChar char="–"/>
              <a:defRPr sz="2600">
                <a:latin typeface="Times New Roman"/>
                <a:ea typeface="Times New Roman"/>
                <a:cs typeface="Times New Roman"/>
                <a:sym typeface="Times New Roman"/>
              </a:defRPr>
            </a:pPr>
            <a:r>
              <a:t>need reserve assets or ability to refinance </a:t>
            </a:r>
          </a:p>
        </p:txBody>
      </p:sp>
      <p:sp>
        <p:nvSpPr>
          <p:cNvPr id="167" name="Shape 167"/>
          <p:cNvSpPr>
            <a:spLocks noGrp="1"/>
          </p:cNvSpPr>
          <p:nvPr>
            <p:ph type="sldNum" sz="quarter" idx="4294967295"/>
          </p:nvPr>
        </p:nvSpPr>
        <p:spPr>
          <a:xfrm>
            <a:off x="7442200" y="6248400"/>
            <a:ext cx="127001" cy="195647"/>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6</a:t>
            </a:fld>
            <a:endParaRPr/>
          </a:p>
        </p:txBody>
      </p:sp>
      <p:grpSp>
        <p:nvGrpSpPr>
          <p:cNvPr id="170" name="Group 170"/>
          <p:cNvGrpSpPr/>
          <p:nvPr/>
        </p:nvGrpSpPr>
        <p:grpSpPr>
          <a:xfrm>
            <a:off x="8001000" y="6096000"/>
            <a:ext cx="1143000" cy="762000"/>
            <a:chOff x="0" y="0"/>
            <a:chExt cx="1143000" cy="762000"/>
          </a:xfrm>
        </p:grpSpPr>
        <p:sp>
          <p:nvSpPr>
            <p:cNvPr id="168" name="Shape 168"/>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169" name="image5.png"/>
            <p:cNvPicPr>
              <a:picLocks noChangeAspect="1"/>
            </p:cNvPicPr>
            <p:nvPr/>
          </p:nvPicPr>
          <p:blipFill>
            <a:blip r:embed="rId2">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a:spLocks noGrp="1"/>
          </p:cNvSpPr>
          <p:nvPr>
            <p:ph type="title"/>
          </p:nvPr>
        </p:nvSpPr>
        <p:spPr>
          <a:xfrm>
            <a:off x="457200" y="304800"/>
            <a:ext cx="7162800" cy="685800"/>
          </a:xfrm>
          <a:prstGeom prst="rect">
            <a:avLst/>
          </a:prstGeom>
        </p:spPr>
        <p:txBody>
          <a:bodyPr/>
          <a:lstStyle/>
          <a:p>
            <a:pPr>
              <a:defRPr sz="3900"/>
            </a:pPr>
            <a:r>
              <a:t> </a:t>
            </a:r>
            <a:r>
              <a:rPr sz="3600"/>
              <a:t>We have always known this!</a:t>
            </a:r>
          </a:p>
        </p:txBody>
      </p:sp>
      <p:sp>
        <p:nvSpPr>
          <p:cNvPr id="173" name="Shape 173"/>
          <p:cNvSpPr>
            <a:spLocks noGrp="1"/>
          </p:cNvSpPr>
          <p:nvPr>
            <p:ph type="body" idx="1"/>
          </p:nvPr>
        </p:nvSpPr>
        <p:spPr>
          <a:xfrm>
            <a:off x="425450" y="1752600"/>
            <a:ext cx="8293100" cy="5029200"/>
          </a:xfrm>
          <a:prstGeom prst="rect">
            <a:avLst/>
          </a:prstGeom>
        </p:spPr>
        <p:txBody>
          <a:bodyPr/>
          <a:lstStyle/>
          <a:p>
            <a:pPr marL="355600" indent="-319088" defTabSz="849312">
              <a:buFontTx/>
              <a:buChar char="•"/>
              <a:defRPr sz="1800">
                <a:latin typeface="Times New Roman"/>
                <a:ea typeface="Times New Roman"/>
                <a:cs typeface="Times New Roman"/>
                <a:sym typeface="Times New Roman"/>
              </a:defRPr>
            </a:pPr>
            <a:r>
              <a:t>When Marriner Eccles was Chairman of the Board of Governors: </a:t>
            </a:r>
            <a:endParaRPr sz="2600"/>
          </a:p>
          <a:p>
            <a:pPr marL="355600" indent="-319088" defTabSz="849312">
              <a:buFontTx/>
              <a:buChar char="•"/>
              <a:defRPr sz="2000" b="1">
                <a:latin typeface="Times New Roman"/>
                <a:ea typeface="Times New Roman"/>
                <a:cs typeface="Times New Roman"/>
                <a:sym typeface="Times New Roman"/>
              </a:defRPr>
            </a:pPr>
            <a:r>
              <a:t>“The aggregate deposits in the banking system as a whole represent  mainly funds lent by banks or paid by banks or securities, mortgages, and other forms of investment obligations. </a:t>
            </a:r>
            <a:r>
              <a:rPr b="0"/>
              <a:t>It may seem  that it should be the other way around that bank loans and investments would be derived from bank deposits (to the credit of customers) instead of bank deposits  being derived from loans and investments; and it is true that deposits would not grow  out of loans if currency were to be used by the public  for monetary payments to the exclusion of bank deposits transferable by check. But as it is, the public in general prefers to have its monetary funds  --including what it borrows – on deposit in banks rather than in the form of currency in its own possession. </a:t>
            </a:r>
            <a:r>
              <a:t>The result of this preference is that the proceeds of loans go on deposit to be disbursed by checks; and aggregate  deposits are increased.”</a:t>
            </a:r>
            <a:endParaRPr sz="2600"/>
          </a:p>
          <a:p>
            <a:pPr marL="584200" lvl="1" indent="-319088" defTabSz="849312">
              <a:buClr>
                <a:schemeClr val="accent1"/>
              </a:buClr>
              <a:buFontTx/>
              <a:buChar char="•"/>
              <a:defRPr sz="1800" b="1" i="1">
                <a:latin typeface="Times New Roman"/>
                <a:ea typeface="Times New Roman"/>
                <a:cs typeface="Times New Roman"/>
                <a:sym typeface="Times New Roman"/>
              </a:defRPr>
            </a:pPr>
            <a:r>
              <a:t>The Federal Reserve System – Its Purposes and Functions, </a:t>
            </a:r>
            <a:r>
              <a:rPr i="0"/>
              <a:t>May 1, 1939</a:t>
            </a:r>
          </a:p>
        </p:txBody>
      </p:sp>
      <p:sp>
        <p:nvSpPr>
          <p:cNvPr id="174" name="Shape 174"/>
          <p:cNvSpPr>
            <a:spLocks noGrp="1"/>
          </p:cNvSpPr>
          <p:nvPr>
            <p:ph type="sldNum" sz="quarter" idx="4294967295"/>
          </p:nvPr>
        </p:nvSpPr>
        <p:spPr>
          <a:xfrm>
            <a:off x="7442200" y="6248400"/>
            <a:ext cx="127001" cy="195647"/>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7</a:t>
            </a:fld>
            <a:endParaRPr/>
          </a:p>
        </p:txBody>
      </p:sp>
      <p:grpSp>
        <p:nvGrpSpPr>
          <p:cNvPr id="177" name="Group 177"/>
          <p:cNvGrpSpPr/>
          <p:nvPr/>
        </p:nvGrpSpPr>
        <p:grpSpPr>
          <a:xfrm>
            <a:off x="8077200" y="0"/>
            <a:ext cx="1066800" cy="914400"/>
            <a:chOff x="0" y="0"/>
            <a:chExt cx="1066800" cy="914400"/>
          </a:xfrm>
        </p:grpSpPr>
        <p:sp>
          <p:nvSpPr>
            <p:cNvPr id="175" name="Shape 175"/>
            <p:cNvSpPr/>
            <p:nvPr/>
          </p:nvSpPr>
          <p:spPr>
            <a:xfrm>
              <a:off x="0" y="0"/>
              <a:ext cx="1066800" cy="9144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176" name="image5.png"/>
            <p:cNvPicPr>
              <a:picLocks noChangeAspect="1"/>
            </p:cNvPicPr>
            <p:nvPr/>
          </p:nvPicPr>
          <p:blipFill>
            <a:blip r:embed="rId2">
              <a:extLst/>
            </a:blip>
            <a:stretch>
              <a:fillRect/>
            </a:stretch>
          </p:blipFill>
          <p:spPr>
            <a:xfrm>
              <a:off x="0" y="0"/>
              <a:ext cx="1066800" cy="9144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hape 179"/>
          <p:cNvSpPr>
            <a:spLocks noGrp="1"/>
          </p:cNvSpPr>
          <p:nvPr>
            <p:ph type="title"/>
          </p:nvPr>
        </p:nvSpPr>
        <p:spPr>
          <a:xfrm>
            <a:off x="184149" y="228599"/>
            <a:ext cx="8774115" cy="914401"/>
          </a:xfrm>
          <a:prstGeom prst="rect">
            <a:avLst/>
          </a:prstGeom>
        </p:spPr>
        <p:txBody>
          <a:bodyPr/>
          <a:lstStyle>
            <a:lvl1pPr indent="30162" defTabSz="712787">
              <a:defRPr sz="3000"/>
            </a:lvl1pPr>
          </a:lstStyle>
          <a:p>
            <a:r>
              <a:t>Alternative sources of liquidity to fund asset acquisition</a:t>
            </a:r>
          </a:p>
        </p:txBody>
      </p:sp>
      <p:sp>
        <p:nvSpPr>
          <p:cNvPr id="180" name="Shape 180"/>
          <p:cNvSpPr>
            <a:spLocks noGrp="1"/>
          </p:cNvSpPr>
          <p:nvPr>
            <p:ph type="body" idx="1"/>
          </p:nvPr>
        </p:nvSpPr>
        <p:spPr>
          <a:xfrm>
            <a:off x="685800" y="1676398"/>
            <a:ext cx="7772400" cy="4648203"/>
          </a:xfrm>
          <a:prstGeom prst="rect">
            <a:avLst/>
          </a:prstGeom>
        </p:spPr>
        <p:txBody>
          <a:bodyPr/>
          <a:lstStyle/>
          <a:p>
            <a:pPr marL="320675" indent="-287338" defTabSz="766762">
              <a:lnSpc>
                <a:spcPct val="90000"/>
              </a:lnSpc>
              <a:spcBef>
                <a:spcPts val="600"/>
              </a:spcBef>
              <a:buFontTx/>
              <a:buChar char="•"/>
              <a:defRPr sz="2000">
                <a:latin typeface="Times New Roman"/>
                <a:ea typeface="Times New Roman"/>
                <a:cs typeface="Times New Roman"/>
                <a:sym typeface="Times New Roman"/>
              </a:defRPr>
            </a:pPr>
            <a:r>
              <a:t>Shadow system allows funds acquisition of assets</a:t>
            </a:r>
          </a:p>
          <a:p>
            <a:pPr marL="657225" lvl="1" indent="-239712" defTabSz="766762">
              <a:lnSpc>
                <a:spcPct val="90000"/>
              </a:lnSpc>
              <a:spcBef>
                <a:spcPts val="500"/>
              </a:spcBef>
              <a:buClr>
                <a:schemeClr val="accent1"/>
              </a:buClr>
              <a:buFontTx/>
              <a:buChar char="–"/>
              <a:defRPr sz="2000">
                <a:latin typeface="Times New Roman"/>
                <a:ea typeface="Times New Roman"/>
                <a:cs typeface="Times New Roman"/>
                <a:sym typeface="Times New Roman"/>
              </a:defRPr>
            </a:pPr>
            <a:r>
              <a:t>MMMFs: liabilities payable on demand</a:t>
            </a:r>
            <a:endParaRPr sz="2600"/>
          </a:p>
          <a:p>
            <a:pPr marL="657225" lvl="1" indent="-239712" defTabSz="766762">
              <a:lnSpc>
                <a:spcPct val="90000"/>
              </a:lnSpc>
              <a:spcBef>
                <a:spcPts val="500"/>
              </a:spcBef>
              <a:buClr>
                <a:schemeClr val="accent1"/>
              </a:buClr>
              <a:buFontTx/>
              <a:buChar char="–"/>
              <a:defRPr sz="2000">
                <a:latin typeface="Times New Roman"/>
                <a:ea typeface="Times New Roman"/>
                <a:cs typeface="Times New Roman"/>
                <a:sym typeface="Times New Roman"/>
              </a:defRPr>
            </a:pPr>
            <a:r>
              <a:t>Repos: asset serves as collateral for its financing</a:t>
            </a:r>
            <a:endParaRPr sz="2600"/>
          </a:p>
          <a:p>
            <a:pPr marL="657225" lvl="1" indent="-239712" defTabSz="766762">
              <a:lnSpc>
                <a:spcPct val="90000"/>
              </a:lnSpc>
              <a:spcBef>
                <a:spcPts val="500"/>
              </a:spcBef>
              <a:buClr>
                <a:schemeClr val="accent1"/>
              </a:buClr>
              <a:buFontTx/>
              <a:buChar char="–"/>
              <a:defRPr sz="2000">
                <a:latin typeface="Times New Roman"/>
                <a:ea typeface="Times New Roman"/>
                <a:cs typeface="Times New Roman"/>
                <a:sym typeface="Times New Roman"/>
              </a:defRPr>
            </a:pPr>
            <a:r>
              <a:t>Derivatives: margin payment less than position exposure</a:t>
            </a:r>
            <a:endParaRPr sz="2600"/>
          </a:p>
          <a:p>
            <a:pPr marL="657225" lvl="1" indent="-239712" defTabSz="766762">
              <a:lnSpc>
                <a:spcPct val="90000"/>
              </a:lnSpc>
              <a:spcBef>
                <a:spcPts val="500"/>
              </a:spcBef>
              <a:buClr>
                <a:schemeClr val="accent1"/>
              </a:buClr>
              <a:buFontTx/>
              <a:buChar char="–"/>
              <a:defRPr sz="2000">
                <a:latin typeface="Times New Roman"/>
                <a:ea typeface="Times New Roman"/>
                <a:cs typeface="Times New Roman"/>
                <a:sym typeface="Times New Roman"/>
              </a:defRPr>
            </a:pPr>
            <a:r>
              <a:t>SIVs: Asset backed commercial paper </a:t>
            </a:r>
            <a:endParaRPr sz="2600"/>
          </a:p>
          <a:p>
            <a:pPr marL="657225" lvl="1" indent="-239712" defTabSz="766762">
              <a:lnSpc>
                <a:spcPct val="90000"/>
              </a:lnSpc>
              <a:spcBef>
                <a:spcPts val="500"/>
              </a:spcBef>
              <a:buClr>
                <a:schemeClr val="accent1"/>
              </a:buClr>
              <a:buFontTx/>
              <a:buChar char="–"/>
              <a:defRPr sz="2000">
                <a:latin typeface="Times New Roman"/>
                <a:ea typeface="Times New Roman"/>
                <a:cs typeface="Times New Roman"/>
                <a:sym typeface="Times New Roman"/>
              </a:defRPr>
            </a:pPr>
            <a:r>
              <a:t>Securitisation: credit enhancement</a:t>
            </a:r>
            <a:endParaRPr sz="2600"/>
          </a:p>
          <a:p>
            <a:pPr marL="657225" lvl="1" indent="-239712" defTabSz="766762">
              <a:lnSpc>
                <a:spcPct val="90000"/>
              </a:lnSpc>
              <a:spcBef>
                <a:spcPts val="500"/>
              </a:spcBef>
              <a:buClr>
                <a:schemeClr val="accent1"/>
              </a:buClr>
              <a:buFontTx/>
              <a:buChar char="–"/>
              <a:defRPr sz="2000">
                <a:latin typeface="Times New Roman"/>
                <a:ea typeface="Times New Roman"/>
                <a:cs typeface="Times New Roman"/>
                <a:sym typeface="Times New Roman"/>
              </a:defRPr>
            </a:pPr>
            <a:r>
              <a:t>Prime brokerage accounts: leveraged collateralised funding of hedge fund investments </a:t>
            </a:r>
            <a:endParaRPr sz="2600"/>
          </a:p>
          <a:p>
            <a:pPr marL="657225" lvl="1" indent="-239712" defTabSz="766762">
              <a:lnSpc>
                <a:spcPct val="90000"/>
              </a:lnSpc>
              <a:spcBef>
                <a:spcPts val="500"/>
              </a:spcBef>
              <a:buClr>
                <a:schemeClr val="accent1"/>
              </a:buClr>
              <a:buFontTx/>
              <a:buChar char="–"/>
              <a:defRPr sz="2000">
                <a:latin typeface="Times New Roman"/>
                <a:ea typeface="Times New Roman"/>
                <a:cs typeface="Times New Roman"/>
                <a:sym typeface="Times New Roman"/>
              </a:defRPr>
            </a:pPr>
            <a:r>
              <a:t>asset lending: by prime brokers</a:t>
            </a:r>
            <a:endParaRPr sz="2600"/>
          </a:p>
          <a:p>
            <a:pPr marL="320675" indent="-287338" defTabSz="766762">
              <a:lnSpc>
                <a:spcPct val="90000"/>
              </a:lnSpc>
              <a:spcBef>
                <a:spcPts val="600"/>
              </a:spcBef>
              <a:buFontTx/>
              <a:buChar char="•"/>
              <a:defRPr sz="2000">
                <a:latin typeface="Times New Roman"/>
                <a:ea typeface="Times New Roman"/>
                <a:cs typeface="Times New Roman"/>
                <a:sym typeface="Times New Roman"/>
              </a:defRPr>
            </a:pPr>
            <a:r>
              <a:t>All represent "layering" </a:t>
            </a:r>
          </a:p>
          <a:p>
            <a:pPr marL="320675" indent="-287338" defTabSz="766762">
              <a:lnSpc>
                <a:spcPct val="90000"/>
              </a:lnSpc>
              <a:spcBef>
                <a:spcPts val="600"/>
              </a:spcBef>
              <a:buFontTx/>
              <a:buChar char="•"/>
              <a:defRPr sz="2000">
                <a:latin typeface="Times New Roman"/>
                <a:ea typeface="Times New Roman"/>
                <a:cs typeface="Times New Roman"/>
                <a:sym typeface="Times New Roman"/>
              </a:defRPr>
            </a:pPr>
            <a:r>
              <a:t>All short cash, no reserve assets or insurance</a:t>
            </a:r>
          </a:p>
          <a:p>
            <a:pPr marL="320675" indent="-287338" defTabSz="766762">
              <a:lnSpc>
                <a:spcPct val="90000"/>
              </a:lnSpc>
              <a:spcBef>
                <a:spcPts val="600"/>
              </a:spcBef>
              <a:buFontTx/>
              <a:buChar char="•"/>
              <a:defRPr sz="2000">
                <a:latin typeface="Times New Roman"/>
                <a:ea typeface="Times New Roman"/>
                <a:cs typeface="Times New Roman"/>
                <a:sym typeface="Times New Roman"/>
              </a:defRPr>
            </a:pPr>
            <a:r>
              <a:t>All ultimately depend on bank liquidity for cash</a:t>
            </a:r>
          </a:p>
          <a:p>
            <a:pPr marL="320675" indent="-287338" defTabSz="766762">
              <a:lnSpc>
                <a:spcPct val="90000"/>
              </a:lnSpc>
              <a:spcBef>
                <a:spcPts val="600"/>
              </a:spcBef>
              <a:buFontTx/>
              <a:buChar char="•"/>
              <a:defRPr sz="2000">
                <a:latin typeface="Times New Roman"/>
                <a:ea typeface="Times New Roman"/>
                <a:cs typeface="Times New Roman"/>
                <a:sym typeface="Times New Roman"/>
              </a:defRPr>
            </a:pPr>
            <a:r>
              <a:t>Banks depend on Central Bank as ultimate liquidator</a:t>
            </a:r>
          </a:p>
        </p:txBody>
      </p:sp>
      <p:sp>
        <p:nvSpPr>
          <p:cNvPr id="181" name="Shape 181"/>
          <p:cNvSpPr>
            <a:spLocks noGrp="1"/>
          </p:cNvSpPr>
          <p:nvPr>
            <p:ph type="sldNum" sz="quarter" idx="4294967295"/>
          </p:nvPr>
        </p:nvSpPr>
        <p:spPr>
          <a:xfrm>
            <a:off x="7442200" y="6248399"/>
            <a:ext cx="127000" cy="195648"/>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8</a:t>
            </a:fld>
            <a:endParaRPr/>
          </a:p>
        </p:txBody>
      </p:sp>
      <p:grpSp>
        <p:nvGrpSpPr>
          <p:cNvPr id="184" name="Group 184"/>
          <p:cNvGrpSpPr/>
          <p:nvPr/>
        </p:nvGrpSpPr>
        <p:grpSpPr>
          <a:xfrm>
            <a:off x="8001000" y="6096000"/>
            <a:ext cx="1143000" cy="762000"/>
            <a:chOff x="0" y="0"/>
            <a:chExt cx="1143000" cy="762000"/>
          </a:xfrm>
        </p:grpSpPr>
        <p:sp>
          <p:nvSpPr>
            <p:cNvPr id="182" name="Shape 182"/>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183" name="image5.png"/>
            <p:cNvPicPr>
              <a:picLocks noChangeAspect="1"/>
            </p:cNvPicPr>
            <p:nvPr/>
          </p:nvPicPr>
          <p:blipFill>
            <a:blip r:embed="rId2">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Shape 186"/>
          <p:cNvSpPr>
            <a:spLocks noGrp="1"/>
          </p:cNvSpPr>
          <p:nvPr>
            <p:ph type="title"/>
          </p:nvPr>
        </p:nvSpPr>
        <p:spPr>
          <a:xfrm>
            <a:off x="457200" y="228600"/>
            <a:ext cx="8061325" cy="685801"/>
          </a:xfrm>
          <a:prstGeom prst="rect">
            <a:avLst/>
          </a:prstGeom>
        </p:spPr>
        <p:txBody>
          <a:bodyPr/>
          <a:lstStyle>
            <a:lvl1pPr indent="34925" defTabSz="795337">
              <a:defRPr sz="3800"/>
            </a:lvl1pPr>
          </a:lstStyle>
          <a:p>
            <a:r>
              <a:t>And the assets you fund is important</a:t>
            </a:r>
          </a:p>
        </p:txBody>
      </p:sp>
      <p:sp>
        <p:nvSpPr>
          <p:cNvPr id="187" name="Shape 187"/>
          <p:cNvSpPr>
            <a:spLocks noGrp="1"/>
          </p:cNvSpPr>
          <p:nvPr>
            <p:ph type="body" idx="1"/>
          </p:nvPr>
        </p:nvSpPr>
        <p:spPr>
          <a:xfrm>
            <a:off x="685800" y="1676400"/>
            <a:ext cx="7772400" cy="4419600"/>
          </a:xfrm>
          <a:prstGeom prst="rect">
            <a:avLst/>
          </a:prstGeom>
        </p:spPr>
        <p:txBody>
          <a:bodyPr/>
          <a:lstStyle/>
          <a:p>
            <a:pPr marL="382588" indent="-342900">
              <a:buFontTx/>
              <a:buChar char="•"/>
              <a:defRPr sz="2800">
                <a:latin typeface="Times New Roman"/>
                <a:ea typeface="Times New Roman"/>
                <a:cs typeface="Times New Roman"/>
                <a:sym typeface="Times New Roman"/>
              </a:defRPr>
            </a:pPr>
            <a:r>
              <a:t>Productive investments producing future income streams to validate liabilities</a:t>
            </a:r>
          </a:p>
          <a:p>
            <a:pPr marL="1182687" lvl="2" indent="-228600">
              <a:spcBef>
                <a:spcPts val="500"/>
              </a:spcBef>
              <a:buFontTx/>
              <a:buChar char="•"/>
              <a:defRPr sz="2400">
                <a:latin typeface="Times New Roman"/>
                <a:ea typeface="Times New Roman"/>
                <a:cs typeface="Times New Roman"/>
                <a:sym typeface="Times New Roman"/>
              </a:defRPr>
            </a:pPr>
            <a:r>
              <a:t>Production: wages, inputs</a:t>
            </a:r>
            <a:endParaRPr sz="2300"/>
          </a:p>
          <a:p>
            <a:pPr marL="1182687" lvl="2" indent="-228600">
              <a:spcBef>
                <a:spcPts val="500"/>
              </a:spcBef>
              <a:buFontTx/>
              <a:buChar char="•"/>
              <a:defRPr sz="2400">
                <a:latin typeface="Times New Roman"/>
                <a:ea typeface="Times New Roman"/>
                <a:cs typeface="Times New Roman"/>
                <a:sym typeface="Times New Roman"/>
              </a:defRPr>
            </a:pPr>
            <a:r>
              <a:t>Investment: purchases of capital equipment </a:t>
            </a:r>
          </a:p>
          <a:p>
            <a:pPr marL="782637" lvl="1" indent="-285750">
              <a:spcBef>
                <a:spcPts val="600"/>
              </a:spcBef>
              <a:buClr>
                <a:schemeClr val="accent1"/>
              </a:buClr>
              <a:buFontTx/>
              <a:buChar char="–"/>
              <a:defRPr sz="2800">
                <a:latin typeface="Times New Roman"/>
                <a:ea typeface="Times New Roman"/>
                <a:cs typeface="Times New Roman"/>
                <a:sym typeface="Times New Roman"/>
              </a:defRPr>
            </a:pPr>
            <a:r>
              <a:t>Income stream to cover financing costs</a:t>
            </a:r>
            <a:endParaRPr sz="2600"/>
          </a:p>
          <a:p>
            <a:pPr marL="382588" indent="-342900">
              <a:buFontTx/>
              <a:buChar char="•"/>
              <a:defRPr sz="2800">
                <a:latin typeface="Times New Roman"/>
                <a:ea typeface="Times New Roman"/>
                <a:cs typeface="Times New Roman"/>
                <a:sym typeface="Times New Roman"/>
              </a:defRPr>
            </a:pPr>
            <a:r>
              <a:t>Assets held on the expectation of future  price appreciation to validate liabilities</a:t>
            </a:r>
          </a:p>
          <a:p>
            <a:pPr marL="1182687" lvl="2" indent="-228600">
              <a:spcBef>
                <a:spcPts val="500"/>
              </a:spcBef>
              <a:buFontTx/>
              <a:buChar char="•"/>
              <a:defRPr sz="2400">
                <a:latin typeface="Times New Roman"/>
                <a:ea typeface="Times New Roman"/>
                <a:cs typeface="Times New Roman"/>
                <a:sym typeface="Times New Roman"/>
              </a:defRPr>
            </a:pPr>
            <a:r>
              <a:t>Financial assets</a:t>
            </a:r>
            <a:endParaRPr sz="2300"/>
          </a:p>
          <a:p>
            <a:pPr marL="1182687" lvl="2" indent="-228600">
              <a:spcBef>
                <a:spcPts val="500"/>
              </a:spcBef>
              <a:buFontTx/>
              <a:buChar char="•"/>
              <a:defRPr sz="2400">
                <a:latin typeface="Times New Roman"/>
                <a:ea typeface="Times New Roman"/>
                <a:cs typeface="Times New Roman"/>
                <a:sym typeface="Times New Roman"/>
              </a:defRPr>
            </a:pPr>
            <a:r>
              <a:t>Real assets: houses, commodities, currencies</a:t>
            </a:r>
          </a:p>
        </p:txBody>
      </p:sp>
      <p:sp>
        <p:nvSpPr>
          <p:cNvPr id="188" name="Shape 188"/>
          <p:cNvSpPr>
            <a:spLocks noGrp="1"/>
          </p:cNvSpPr>
          <p:nvPr>
            <p:ph type="sldNum" sz="quarter" idx="4294967295"/>
          </p:nvPr>
        </p:nvSpPr>
        <p:spPr>
          <a:xfrm>
            <a:off x="7442200" y="6248399"/>
            <a:ext cx="127000" cy="195648"/>
          </a:xfrm>
          <a:prstGeom prst="rect">
            <a:avLst/>
          </a:prstGeom>
          <a:extLst>
            <a:ext uri="{C572A759-6A51-4108-AA02-DFA0A04FC94B}">
              <ma14:wrappingTextBoxFlag xmlns:ma14="http://schemas.microsoft.com/office/mac/drawingml/2011/main" val="1"/>
            </a:ext>
          </a:extLst>
        </p:spPr>
        <p:txBody>
          <a:bodyPr lIns="0" tIns="0" rIns="0" bIns="0" anchor="t">
            <a:spAutoFit/>
          </a:bodyPr>
          <a:lstStyle>
            <a:lvl1pPr indent="0" defTabSz="584200">
              <a:defRPr b="0">
                <a:solidFill>
                  <a:srgbClr val="000000"/>
                </a:solidFill>
                <a:latin typeface="Times New Roman"/>
                <a:ea typeface="Times New Roman"/>
                <a:cs typeface="Times New Roman"/>
                <a:sym typeface="Times New Roman"/>
              </a:defRPr>
            </a:lvl1pPr>
          </a:lstStyle>
          <a:p>
            <a:fld id="{86CB4B4D-7CA3-9044-876B-883B54F8677D}" type="slidenum">
              <a:t>9</a:t>
            </a:fld>
            <a:endParaRPr/>
          </a:p>
        </p:txBody>
      </p:sp>
      <p:grpSp>
        <p:nvGrpSpPr>
          <p:cNvPr id="191" name="Group 191"/>
          <p:cNvGrpSpPr/>
          <p:nvPr/>
        </p:nvGrpSpPr>
        <p:grpSpPr>
          <a:xfrm>
            <a:off x="8001000" y="6096000"/>
            <a:ext cx="1143000" cy="762000"/>
            <a:chOff x="0" y="0"/>
            <a:chExt cx="1143000" cy="762000"/>
          </a:xfrm>
        </p:grpSpPr>
        <p:sp>
          <p:nvSpPr>
            <p:cNvPr id="189" name="Shape 189"/>
            <p:cNvSpPr/>
            <p:nvPr/>
          </p:nvSpPr>
          <p:spPr>
            <a:xfrm>
              <a:off x="0" y="0"/>
              <a:ext cx="1143000" cy="762000"/>
            </a:xfrm>
            <a:prstGeom prst="rect">
              <a:avLst/>
            </a:prstGeom>
            <a:solidFill>
              <a:srgbClr val="0C508E"/>
            </a:solidFill>
            <a:ln w="12700" cap="flat">
              <a:noFill/>
              <a:miter lim="400000"/>
            </a:ln>
            <a:effectLst/>
          </p:spPr>
          <p:txBody>
            <a:bodyPr wrap="square" lIns="45719" tIns="45719" rIns="45719" bIns="45719" numCol="1" anchor="ctr">
              <a:noAutofit/>
            </a:bodyPr>
            <a:lstStyle/>
            <a:p>
              <a:endParaRPr/>
            </a:p>
          </p:txBody>
        </p:sp>
        <p:pic>
          <p:nvPicPr>
            <p:cNvPr id="190" name="image5.png"/>
            <p:cNvPicPr>
              <a:picLocks noChangeAspect="1"/>
            </p:cNvPicPr>
            <p:nvPr/>
          </p:nvPicPr>
          <p:blipFill>
            <a:blip r:embed="rId2">
              <a:extLst/>
            </a:blip>
            <a:stretch>
              <a:fillRect/>
            </a:stretch>
          </p:blipFill>
          <p:spPr>
            <a:xfrm>
              <a:off x="0" y="0"/>
              <a:ext cx="1143000" cy="762000"/>
            </a:xfrm>
            <a:prstGeom prst="rect">
              <a:avLst/>
            </a:prstGeom>
            <a:ln w="12700" cap="flat">
              <a:noFill/>
              <a:miter lim="400000"/>
            </a:ln>
            <a:effectLst/>
          </p:spPr>
        </p:pic>
      </p:gr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Median">
  <a:themeElements>
    <a:clrScheme name="Median">
      <a:dk1>
        <a:srgbClr val="000000"/>
      </a:dk1>
      <a:lt1>
        <a:srgbClr val="FFFFFF"/>
      </a:lt1>
      <a:dk2>
        <a:srgbClr val="A7A7A7"/>
      </a:dk2>
      <a:lt2>
        <a:srgbClr val="535353"/>
      </a:lt2>
      <a:accent1>
        <a:srgbClr val="94B6D2"/>
      </a:accent1>
      <a:accent2>
        <a:srgbClr val="DD8047"/>
      </a:accent2>
      <a:accent3>
        <a:srgbClr val="A5AB81"/>
      </a:accent3>
      <a:accent4>
        <a:srgbClr val="D8B25C"/>
      </a:accent4>
      <a:accent5>
        <a:srgbClr val="7BA79D"/>
      </a:accent5>
      <a:accent6>
        <a:srgbClr val="968C8C"/>
      </a:accent6>
      <a:hlink>
        <a:srgbClr val="0000FF"/>
      </a:hlink>
      <a:folHlink>
        <a:srgbClr val="FF00FF"/>
      </a:folHlink>
    </a:clrScheme>
    <a:fontScheme name="Median">
      <a:majorFont>
        <a:latin typeface="Helvetica"/>
        <a:ea typeface="Helvetica"/>
        <a:cs typeface="Helvetica"/>
      </a:majorFont>
      <a:minorFont>
        <a:latin typeface="Lucida Grande"/>
        <a:ea typeface="Lucida Grande"/>
        <a:cs typeface="Lucida Grande"/>
      </a:minorFont>
    </a:fontScheme>
    <a:fmtScheme name="Media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flat">
          <a:solidFill>
            <a:schemeClr val="accent1"/>
          </a:solidFill>
          <a:prstDash val="solid"/>
          <a:round/>
        </a:ln>
        <a:effectLst>
          <a:outerShdw blurRad="38100" dist="30000" dir="5400000" rotWithShape="0">
            <a:srgbClr val="000000">
              <a:alpha val="45000"/>
            </a:srgbClr>
          </a:outerShdw>
        </a:effectLst>
        <a:sp3d/>
      </a:spPr>
      <a:bodyPr rot="0" spcFirstLastPara="1" vertOverflow="overflow" horzOverflow="overflow" vert="horz" wrap="square" lIns="45719" tIns="45719" rIns="45719" bIns="45719" numCol="1" spcCol="38100" rtlCol="0" anchor="ctr">
        <a:spAutoFit/>
      </a:bodyPr>
      <a:lstStyle>
        <a:defPPr marL="0" marR="0" indent="39687" algn="l" defTabSz="91440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9050" cap="flat">
          <a:solidFill>
            <a:schemeClr val="accent1"/>
          </a:solidFill>
          <a:prstDash val="solid"/>
          <a:round/>
        </a:ln>
        <a:effectLst>
          <a:outerShdw blurRad="38100" dist="30000" dir="5400000" rotWithShape="0">
            <a:srgbClr val="000000">
              <a:alpha val="4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39687" algn="l" defTabSz="91440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Median">
  <a:themeElements>
    <a:clrScheme name="Median">
      <a:dk1>
        <a:srgbClr val="000000"/>
      </a:dk1>
      <a:lt1>
        <a:srgbClr val="FFFFFF"/>
      </a:lt1>
      <a:dk2>
        <a:srgbClr val="A7A7A7"/>
      </a:dk2>
      <a:lt2>
        <a:srgbClr val="535353"/>
      </a:lt2>
      <a:accent1>
        <a:srgbClr val="94B6D2"/>
      </a:accent1>
      <a:accent2>
        <a:srgbClr val="DD8047"/>
      </a:accent2>
      <a:accent3>
        <a:srgbClr val="A5AB81"/>
      </a:accent3>
      <a:accent4>
        <a:srgbClr val="D8B25C"/>
      </a:accent4>
      <a:accent5>
        <a:srgbClr val="7BA79D"/>
      </a:accent5>
      <a:accent6>
        <a:srgbClr val="968C8C"/>
      </a:accent6>
      <a:hlink>
        <a:srgbClr val="0000FF"/>
      </a:hlink>
      <a:folHlink>
        <a:srgbClr val="FF00FF"/>
      </a:folHlink>
    </a:clrScheme>
    <a:fontScheme name="Median">
      <a:majorFont>
        <a:latin typeface="Helvetica"/>
        <a:ea typeface="Helvetica"/>
        <a:cs typeface="Helvetica"/>
      </a:majorFont>
      <a:minorFont>
        <a:latin typeface="Lucida Grande"/>
        <a:ea typeface="Lucida Grande"/>
        <a:cs typeface="Lucida Grande"/>
      </a:minorFont>
    </a:fontScheme>
    <a:fmtScheme name="Media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flat">
          <a:solidFill>
            <a:schemeClr val="accent1"/>
          </a:solidFill>
          <a:prstDash val="solid"/>
          <a:round/>
        </a:ln>
        <a:effectLst>
          <a:outerShdw blurRad="38100" dist="30000" dir="5400000" rotWithShape="0">
            <a:srgbClr val="000000">
              <a:alpha val="45000"/>
            </a:srgbClr>
          </a:outerShdw>
        </a:effectLst>
        <a:sp3d/>
      </a:spPr>
      <a:bodyPr rot="0" spcFirstLastPara="1" vertOverflow="overflow" horzOverflow="overflow" vert="horz" wrap="square" lIns="45719" tIns="45719" rIns="45719" bIns="45719" numCol="1" spcCol="38100" rtlCol="0" anchor="ctr">
        <a:spAutoFit/>
      </a:bodyPr>
      <a:lstStyle>
        <a:defPPr marL="0" marR="0" indent="39687" algn="l" defTabSz="91440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9050" cap="flat">
          <a:solidFill>
            <a:schemeClr val="accent1"/>
          </a:solidFill>
          <a:prstDash val="solid"/>
          <a:round/>
        </a:ln>
        <a:effectLst>
          <a:outerShdw blurRad="38100" dist="30000" dir="5400000" rotWithShape="0">
            <a:srgbClr val="000000">
              <a:alpha val="4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39687" algn="l" defTabSz="91440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TotalTime>
  <Application>Microsoft Macintosh PowerPoint</Application>
  <PresentationFormat>On-screen Show (4:3)</PresentationFormat>
  <Slides>22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Times</vt:lpstr>
      <vt:lpstr>Tahoma</vt:lpstr>
      <vt:lpstr>Times New Roman</vt:lpstr>
      <vt:lpstr>Lucida Grande</vt:lpstr>
      <vt:lpstr>Tw Cen MT</vt:lpstr>
      <vt:lpstr>Wingdings</vt:lpstr>
      <vt:lpstr>Median</vt:lpstr>
      <vt:lpstr>PowerPoint Presentation</vt:lpstr>
      <vt:lpstr>Five Easy Pieces: Lessons we already knew about the crisis</vt:lpstr>
      <vt:lpstr>Minsky: “Only a theory which explains financial  instability can be valid … guide to policy.”</vt:lpstr>
      <vt:lpstr>Minsky: Balance Sheets:  In a capitalist economy it is a general rule that ownership must be financed.  </vt:lpstr>
      <vt:lpstr>The Asset:Liability Structure used to Finance Assets Determines Fragility</vt:lpstr>
      <vt:lpstr> Banks provide the first step in creating the liabilities that fund assets</vt:lpstr>
      <vt:lpstr> We have always known this!</vt:lpstr>
      <vt:lpstr>Alternative sources of liquidity to fund asset acquisition</vt:lpstr>
      <vt:lpstr>And the assets you fund is important</vt:lpstr>
      <vt:lpstr>Fisher: Capital Gains are not Income Asset Inflation and Debt Deflation </vt:lpstr>
      <vt:lpstr>Minsky/Fisher Debt Deflation</vt:lpstr>
      <vt:lpstr>Fisher: Capital Gains and the Crisis Asset Inflation and Debt Deflation </vt:lpstr>
      <vt:lpstr>Robertson: Where is the money?</vt:lpstr>
      <vt:lpstr>Impact of Fed Intensification of “Normal Procedures”</vt:lpstr>
      <vt:lpstr>Kahn: Liquidity Preference</vt:lpstr>
      <vt:lpstr>Kahn</vt:lpstr>
      <vt:lpstr>Keynes</vt:lpstr>
      <vt:lpstr>Keynes: Foreign Lending</vt:lpstr>
      <vt:lpstr>EU Sovereign Debt Crisis</vt:lpstr>
      <vt:lpstr> An Alternative Policy Assignment </vt:lpstr>
      <vt:lpstr> An Alternative Policy Assignment </vt:lpstr>
      <vt:lpstr>Thank you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J A Kregel</cp:lastModifiedBy>
  <cp:revision>6</cp:revision>
  <dcterms:modified xsi:type="dcterms:W3CDTF">2015-12-30T13:48:40Z</dcterms:modified>
</cp:coreProperties>
</file>