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2" r:id="rId3"/>
    <p:sldId id="261" r:id="rId4"/>
    <p:sldId id="286" r:id="rId5"/>
    <p:sldId id="265" r:id="rId6"/>
    <p:sldId id="263" r:id="rId7"/>
    <p:sldId id="288" r:id="rId8"/>
    <p:sldId id="266" r:id="rId9"/>
    <p:sldId id="267" r:id="rId10"/>
    <p:sldId id="268" r:id="rId11"/>
    <p:sldId id="303" r:id="rId12"/>
    <p:sldId id="304" r:id="rId13"/>
    <p:sldId id="313" r:id="rId14"/>
    <p:sldId id="270" r:id="rId15"/>
    <p:sldId id="272" r:id="rId16"/>
    <p:sldId id="307" r:id="rId17"/>
    <p:sldId id="316" r:id="rId18"/>
    <p:sldId id="291" r:id="rId19"/>
    <p:sldId id="293" r:id="rId20"/>
    <p:sldId id="294" r:id="rId21"/>
    <p:sldId id="296" r:id="rId22"/>
    <p:sldId id="317" r:id="rId23"/>
    <p:sldId id="315" r:id="rId24"/>
    <p:sldId id="314" r:id="rId25"/>
    <p:sldId id="276" r:id="rId26"/>
    <p:sldId id="318" r:id="rId27"/>
  </p:sldIdLst>
  <p:sldSz cx="9144000" cy="6858000" type="screen4x3"/>
  <p:notesSz cx="6985000" cy="92837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66F66"/>
    <a:srgbClr val="6A9BDE"/>
    <a:srgbClr val="3677D3"/>
    <a:srgbClr val="FFFFFF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9" autoAdjust="0"/>
  </p:normalViewPr>
  <p:slideViewPr>
    <p:cSldViewPr snapToGrid="0">
      <p:cViewPr varScale="1">
        <p:scale>
          <a:sx n="105" d="100"/>
          <a:sy n="105" d="100"/>
        </p:scale>
        <p:origin x="4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68853893263"/>
          <c:y val="0.110169989081943"/>
          <c:w val="0.86976159230096295"/>
          <c:h val="0.74825041485690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cdf10</c:v>
                </c:pt>
              </c:strCache>
            </c:strRef>
          </c:tx>
          <c:spPr>
            <a:ln>
              <a:solidFill>
                <a:srgbClr val="000080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Sheet1!$B$2:$B$18</c:f>
              <c:numCache>
                <c:formatCode>0.000</c:formatCode>
                <c:ptCount val="17"/>
                <c:pt idx="0">
                  <c:v>2.0141532918341379E-2</c:v>
                </c:pt>
                <c:pt idx="1">
                  <c:v>1.9312694056570198E-2</c:v>
                </c:pt>
                <c:pt idx="2">
                  <c:v>1.7459092004014475E-2</c:v>
                </c:pt>
                <c:pt idx="3">
                  <c:v>1.6573833560313785E-2</c:v>
                </c:pt>
                <c:pt idx="4">
                  <c:v>1.5765623106387468E-2</c:v>
                </c:pt>
                <c:pt idx="5">
                  <c:v>1.5951487359501137E-2</c:v>
                </c:pt>
                <c:pt idx="6">
                  <c:v>1.550792954528726E-2</c:v>
                </c:pt>
                <c:pt idx="7">
                  <c:v>1.4798460091583808E-2</c:v>
                </c:pt>
                <c:pt idx="8">
                  <c:v>1.3749909566140984E-2</c:v>
                </c:pt>
                <c:pt idx="9">
                  <c:v>1.2676516273520988E-2</c:v>
                </c:pt>
                <c:pt idx="10">
                  <c:v>1.3062351091720929E-2</c:v>
                </c:pt>
                <c:pt idx="11">
                  <c:v>1.2526977039146117E-2</c:v>
                </c:pt>
                <c:pt idx="12">
                  <c:v>1.2617771983724668E-2</c:v>
                </c:pt>
                <c:pt idx="13">
                  <c:v>1.2288257312971795E-2</c:v>
                </c:pt>
                <c:pt idx="14">
                  <c:v>1.2588575434126323E-2</c:v>
                </c:pt>
                <c:pt idx="15">
                  <c:v>1.1820537202238695E-2</c:v>
                </c:pt>
                <c:pt idx="16">
                  <c:v>1.2242364091526877E-2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cdf50</c:v>
                </c:pt>
              </c:strCache>
            </c:strRef>
          </c:tx>
          <c:spPr>
            <a:ln>
              <a:solidFill>
                <a:srgbClr val="99CCFF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Sheet1!$C$2:$C$18</c:f>
              <c:numCache>
                <c:formatCode>0.000</c:formatCode>
                <c:ptCount val="17"/>
                <c:pt idx="0">
                  <c:v>7.4064195672772296E-2</c:v>
                </c:pt>
                <c:pt idx="1">
                  <c:v>7.1645818505251979E-2</c:v>
                </c:pt>
                <c:pt idx="2">
                  <c:v>7.0809649215734391E-2</c:v>
                </c:pt>
                <c:pt idx="3">
                  <c:v>6.7688130751216893E-2</c:v>
                </c:pt>
                <c:pt idx="4">
                  <c:v>6.539875542919843E-2</c:v>
                </c:pt>
                <c:pt idx="5">
                  <c:v>6.5622089492153257E-2</c:v>
                </c:pt>
                <c:pt idx="6">
                  <c:v>6.4055581198517619E-2</c:v>
                </c:pt>
                <c:pt idx="7">
                  <c:v>6.1990326745210239E-2</c:v>
                </c:pt>
                <c:pt idx="8">
                  <c:v>6.3493495427682664E-2</c:v>
                </c:pt>
                <c:pt idx="9">
                  <c:v>6.0948490504907436E-2</c:v>
                </c:pt>
                <c:pt idx="10">
                  <c:v>6.2423232348399339E-2</c:v>
                </c:pt>
                <c:pt idx="11">
                  <c:v>6.0301448281488382E-2</c:v>
                </c:pt>
                <c:pt idx="12">
                  <c:v>6.0399696789070388E-2</c:v>
                </c:pt>
                <c:pt idx="13">
                  <c:v>5.8757284169668758E-2</c:v>
                </c:pt>
                <c:pt idx="14">
                  <c:v>6.0526732137473845E-2</c:v>
                </c:pt>
                <c:pt idx="15">
                  <c:v>5.687610760087905E-2</c:v>
                </c:pt>
                <c:pt idx="16">
                  <c:v>5.6644556246215935E-2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cdf100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Sheet1!$D$2:$D$18</c:f>
              <c:numCache>
                <c:formatCode>0.000</c:formatCode>
                <c:ptCount val="17"/>
                <c:pt idx="0">
                  <c:v>0.13492407369601089</c:v>
                </c:pt>
                <c:pt idx="1">
                  <c:v>0.13181389589831341</c:v>
                </c:pt>
                <c:pt idx="2">
                  <c:v>0.13073318054798772</c:v>
                </c:pt>
                <c:pt idx="3">
                  <c:v>0.12584405995665338</c:v>
                </c:pt>
                <c:pt idx="4">
                  <c:v>0.12240206735942215</c:v>
                </c:pt>
                <c:pt idx="5">
                  <c:v>0.12280288393532193</c:v>
                </c:pt>
                <c:pt idx="6">
                  <c:v>0.11980596775047576</c:v>
                </c:pt>
                <c:pt idx="7">
                  <c:v>0.11806515029908859</c:v>
                </c:pt>
                <c:pt idx="8">
                  <c:v>0.11967183869362084</c:v>
                </c:pt>
                <c:pt idx="9">
                  <c:v>0.11781803471990226</c:v>
                </c:pt>
                <c:pt idx="10">
                  <c:v>0.11936326345878631</c:v>
                </c:pt>
                <c:pt idx="11">
                  <c:v>0.11686890945200906</c:v>
                </c:pt>
                <c:pt idx="12">
                  <c:v>0.11506164213868966</c:v>
                </c:pt>
                <c:pt idx="13">
                  <c:v>0.11310353882334255</c:v>
                </c:pt>
                <c:pt idx="14">
                  <c:v>0.11567471874373872</c:v>
                </c:pt>
                <c:pt idx="15">
                  <c:v>0.11046781860462278</c:v>
                </c:pt>
                <c:pt idx="16">
                  <c:v>0.1097316993072541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961264"/>
        <c:axId val="227058232"/>
      </c:lineChart>
      <c:catAx>
        <c:axId val="34196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27058232"/>
        <c:crosses val="autoZero"/>
        <c:auto val="1"/>
        <c:lblAlgn val="ctr"/>
        <c:lblOffset val="100"/>
        <c:noMultiLvlLbl val="0"/>
      </c:catAx>
      <c:valAx>
        <c:axId val="227058232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196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133505574210595E-2"/>
          <c:y val="0.91974877570922497"/>
          <c:w val="0.90237636480410999"/>
          <c:h val="7.43208661417323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31989676708073"/>
          <c:y val="3.299736800521344E-2"/>
          <c:w val="0.5334457745287805"/>
          <c:h val="0.901067891198914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cat>
            <c:multiLvlStrRef>
              <c:f>Sheet1!$A$7:$B$11</c:f>
              <c:multiLvlStrCache>
                <c:ptCount val="5"/>
                <c:lvl>
                  <c:pt idx="0">
                    <c:v>Observed change, 1992-2008</c:v>
                  </c:pt>
                  <c:pt idx="1">
                    <c:v>Holding Trucking costs constant (+8%)</c:v>
                  </c:pt>
                  <c:pt idx="2">
                    <c:v>Holding Asian import shares constant (-50%)</c:v>
                  </c:pt>
                  <c:pt idx="3">
                    <c:v>Holding input distance constant (+11%)</c:v>
                  </c:pt>
                  <c:pt idx="4">
                    <c:v>Holding output distance constant (+22%)</c:v>
                  </c:pt>
                </c:lvl>
                <c:lvl>
                  <c:pt idx="1">
                    <c:v>Counterfactual change, 1992-2008</c:v>
                  </c:pt>
                </c:lvl>
              </c:multiLvlStrCache>
            </c:multiLvlStrRef>
          </c:cat>
          <c:val>
            <c:numRef>
              <c:f>Sheet1!$C$7:$C$11</c:f>
              <c:numCache>
                <c:formatCode>0.00%</c:formatCode>
                <c:ptCount val="5"/>
                <c:pt idx="0">
                  <c:v>-0.23369999999999999</c:v>
                </c:pt>
                <c:pt idx="1">
                  <c:v>-0.28360000000000002</c:v>
                </c:pt>
                <c:pt idx="2">
                  <c:v>-0.14630000000000001</c:v>
                </c:pt>
                <c:pt idx="3">
                  <c:v>-0.30320000000000003</c:v>
                </c:pt>
                <c:pt idx="4">
                  <c:v>-0.31859999999999999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0422128"/>
        <c:axId val="544247792"/>
      </c:barChart>
      <c:catAx>
        <c:axId val="38042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247792"/>
        <c:crosses val="autoZero"/>
        <c:auto val="1"/>
        <c:lblAlgn val="ctr"/>
        <c:lblOffset val="100"/>
        <c:noMultiLvlLbl val="0"/>
      </c:catAx>
      <c:valAx>
        <c:axId val="54424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42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C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0.00718</cdr:x>
      <cdr:y>0</cdr:y>
    </cdr:from>
    <cdr:to>
      <cdr:x>0.43088</cdr:x>
      <cdr:y>0.08264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94" y="0"/>
          <a:ext cx="2094551" cy="277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dirty="0" smtClean="0"/>
            <a:t>CDF (proportion)</a:t>
          </a:r>
          <a:endParaRPr lang="en-CA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DBF81582-54E2-4C3E-973E-552EC3E70888}" type="datetimeFigureOut">
              <a:rPr lang="en-CA" smtClean="0"/>
              <a:pPr/>
              <a:t>29/12/2015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8A9C36F6-7B4B-49A8-8B9F-4770E6B7EA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22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8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defTabSz="929627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58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552" y="4410392"/>
            <a:ext cx="5589898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198"/>
            <a:ext cx="30258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defTabSz="929627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19198"/>
            <a:ext cx="30258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 smtClean="0"/>
            </a:lvl1pPr>
          </a:lstStyle>
          <a:p>
            <a:pPr>
              <a:defRPr/>
            </a:pPr>
            <a:fld id="{7B80CB1D-E76F-4F73-AC5B-69817CB0C1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0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19B87-37DA-4BA5-89D7-EC738637868F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0F51-AA4E-4AFA-A0B8-4070F06ECB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1A18-B44B-4E84-9679-AD6A43F86160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85E0-36AC-48AB-8326-9C89A256DE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485E-E901-4001-9272-B8925E13BEE5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E979-5FA5-4CEC-9217-8F1E5C94B0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29C6B-8C37-4817-A4BE-3C3D8DA10C37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444B-FDD6-4F26-97B9-22F6233269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FCD9D-972C-4C35-A8AE-449DC1644B89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5DED-5E44-435F-A90F-E3D4B23326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D270-FEAE-4C39-AAF9-D15956095ECA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FAD6-9A41-4FC5-A3CB-6FD4EC08F5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23BF-5F7D-4FF1-B98C-5B65D36D79BA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2D53-1202-4412-9D82-8D6A6FB707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6284-FCF2-4C21-8289-FFB0106D44FC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F4CC-1288-4514-AE5B-22B372C775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6A0C-EDEE-47CA-AD9E-86281C650ECD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1DA50-9F9F-448E-98FE-AF07A37BBC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B9CD-5F26-4483-9391-D1637D13B497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5F91-004E-4144-A864-B2A3AB57CC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2E38-D748-4FD8-A124-AD1CA4E15517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149B-858C-4642-B8E0-ECD2E7581B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380163"/>
            <a:ext cx="127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7DF4B1D-2252-4D53-9D3A-EC05E658BA77}" type="datetime1">
              <a:rPr lang="en-CA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8100"/>
            <a:ext cx="388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08738"/>
            <a:ext cx="1522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78C8B90-7899-435F-B338-916BBA5D64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image" Target="../media/image2.jpe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611188" y="3714750"/>
            <a:ext cx="7993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dirty="0" smtClean="0">
                <a:solidFill>
                  <a:schemeClr val="accent2"/>
                </a:solidFill>
                <a:latin typeface="Arial Black" pitchFamily="34" charset="0"/>
              </a:rPr>
              <a:t>Kristian Behrens</a:t>
            </a:r>
            <a:r>
              <a:rPr lang="en-CA" sz="2400" baseline="30000" dirty="0" smtClean="0">
                <a:solidFill>
                  <a:schemeClr val="accent2"/>
                </a:solidFill>
                <a:latin typeface="Arial Black" pitchFamily="34" charset="0"/>
              </a:rPr>
              <a:t>1</a:t>
            </a:r>
            <a:r>
              <a:rPr lang="en-CA" sz="2400" dirty="0" smtClean="0">
                <a:solidFill>
                  <a:schemeClr val="accent2"/>
                </a:solidFill>
                <a:latin typeface="Arial Black" pitchFamily="34" charset="0"/>
              </a:rPr>
              <a:t>, </a:t>
            </a:r>
            <a:r>
              <a:rPr lang="en-CA" sz="2400" dirty="0" err="1" smtClean="0">
                <a:solidFill>
                  <a:schemeClr val="accent2"/>
                </a:solidFill>
                <a:latin typeface="Arial Black" pitchFamily="34" charset="0"/>
              </a:rPr>
              <a:t>Théophile</a:t>
            </a:r>
            <a:r>
              <a:rPr lang="en-CA" sz="2400" dirty="0" smtClean="0">
                <a:solidFill>
                  <a:schemeClr val="accent2"/>
                </a:solidFill>
                <a:latin typeface="Arial Black" pitchFamily="34" charset="0"/>
              </a:rPr>
              <a:t> Bougna</a:t>
            </a:r>
            <a:r>
              <a:rPr lang="en-CA" sz="2400" baseline="30000" dirty="0" smtClean="0">
                <a:solidFill>
                  <a:schemeClr val="accent2"/>
                </a:solidFill>
                <a:latin typeface="Arial Black" pitchFamily="34" charset="0"/>
              </a:rPr>
              <a:t>2</a:t>
            </a:r>
            <a:r>
              <a:rPr lang="en-CA" sz="2400" dirty="0" smtClean="0">
                <a:solidFill>
                  <a:schemeClr val="accent2"/>
                </a:solidFill>
                <a:latin typeface="Arial Black" pitchFamily="34" charset="0"/>
              </a:rPr>
              <a:t> and Mark Brown</a:t>
            </a:r>
            <a:r>
              <a:rPr lang="en-CA" sz="2400" baseline="30000" dirty="0" smtClean="0">
                <a:solidFill>
                  <a:schemeClr val="accent2"/>
                </a:solidFill>
                <a:latin typeface="Arial Black" pitchFamily="34" charset="0"/>
              </a:rPr>
              <a:t>3</a:t>
            </a:r>
            <a:endParaRPr lang="en-CA" sz="2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611188" y="1916113"/>
            <a:ext cx="792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 dirty="0" smtClean="0">
                <a:solidFill>
                  <a:srgbClr val="FFFFFF"/>
                </a:solidFill>
                <a:latin typeface="Arial Black" pitchFamily="34" charset="0"/>
              </a:rPr>
              <a:t>The World is Not Yet Flat:</a:t>
            </a:r>
            <a:r>
              <a:rPr lang="en-CA" sz="36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CA" sz="3600" dirty="0" smtClean="0">
                <a:solidFill>
                  <a:srgbClr val="FFFFFF"/>
                </a:solidFill>
                <a:latin typeface="Arial Black" pitchFamily="34" charset="0"/>
              </a:rPr>
              <a:t>Transportation Costs Matter!</a:t>
            </a:r>
            <a:endParaRPr lang="en-CA" sz="3600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1188" y="4886325"/>
            <a:ext cx="8064500" cy="1721941"/>
            <a:chOff x="611188" y="4972050"/>
            <a:chExt cx="8064500" cy="1721941"/>
          </a:xfrm>
        </p:grpSpPr>
        <p:grpSp>
          <p:nvGrpSpPr>
            <p:cNvPr id="7" name="Group 6"/>
            <p:cNvGrpSpPr/>
            <p:nvPr/>
          </p:nvGrpSpPr>
          <p:grpSpPr>
            <a:xfrm>
              <a:off x="611188" y="4972050"/>
              <a:ext cx="8064500" cy="768350"/>
              <a:chOff x="611188" y="5181600"/>
              <a:chExt cx="8064500" cy="768350"/>
            </a:xfrm>
          </p:grpSpPr>
          <p:sp>
            <p:nvSpPr>
              <p:cNvPr id="2051" name="Text Box 8"/>
              <p:cNvSpPr txBox="1">
                <a:spLocks noChangeArrowheads="1"/>
              </p:cNvSpPr>
              <p:nvPr/>
            </p:nvSpPr>
            <p:spPr bwMode="auto">
              <a:xfrm>
                <a:off x="611188" y="5181600"/>
                <a:ext cx="80645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600" dirty="0" smtClean="0"/>
                  <a:t>American Economics Association Meetings</a:t>
                </a:r>
                <a:endParaRPr lang="en-CA" sz="1600" dirty="0"/>
              </a:p>
            </p:txBody>
          </p:sp>
          <p:sp>
            <p:nvSpPr>
              <p:cNvPr id="2052" name="Text Box 9"/>
              <p:cNvSpPr txBox="1">
                <a:spLocks noChangeArrowheads="1"/>
              </p:cNvSpPr>
              <p:nvPr/>
            </p:nvSpPr>
            <p:spPr bwMode="auto">
              <a:xfrm>
                <a:off x="611188" y="5613400"/>
                <a:ext cx="80645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600" dirty="0" smtClean="0"/>
                  <a:t>San </a:t>
                </a:r>
                <a:r>
                  <a:rPr lang="en-CA" sz="1600" dirty="0" smtClean="0"/>
                  <a:t>Francisco, </a:t>
                </a:r>
                <a:r>
                  <a:rPr lang="en-CA" sz="1600" dirty="0" smtClean="0"/>
                  <a:t>California January 3-5, 2016</a:t>
                </a:r>
                <a:endParaRPr lang="en-CA" sz="1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95400" y="5924550"/>
              <a:ext cx="7124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baseline="30000" dirty="0" smtClean="0"/>
                <a:t>1</a:t>
              </a:r>
              <a:r>
                <a:rPr lang="en-CA" sz="1100" dirty="0" smtClean="0"/>
                <a:t>Université du Québec à Montréal; National Research University, Higher School of Economics; CIRPÉE; and CEPR</a:t>
              </a:r>
            </a:p>
            <a:p>
              <a:r>
                <a:rPr lang="en-CA" sz="1100" baseline="30000" dirty="0" smtClean="0"/>
                <a:t>2 </a:t>
              </a:r>
              <a:r>
                <a:rPr lang="en-CA" sz="1100" dirty="0" err="1" smtClean="0"/>
                <a:t>Université</a:t>
              </a:r>
              <a:r>
                <a:rPr lang="en-CA" sz="1100" dirty="0" smtClean="0"/>
                <a:t> du Québec à Montréal</a:t>
              </a:r>
            </a:p>
            <a:p>
              <a:r>
                <a:rPr lang="en-CA" sz="1100" baseline="30000" dirty="0" smtClean="0"/>
                <a:t>3</a:t>
              </a:r>
              <a:r>
                <a:rPr lang="en-CA" sz="1100" dirty="0" smtClean="0"/>
                <a:t>Economic Analysis Division, Statistics Canada</a:t>
              </a:r>
              <a:endParaRPr lang="en-CA" sz="1100" baseline="30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10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Correlates of localization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66863"/>
            <a:ext cx="8229600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Trade costs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800" dirty="0" smtClean="0"/>
              <a:t>Exports </a:t>
            </a:r>
            <a:r>
              <a:rPr lang="en-CA" sz="1800" dirty="0" smtClean="0"/>
              <a:t>and imports shares by country type (Asia, OECD, NAFTA</a:t>
            </a:r>
            <a:r>
              <a:rPr lang="en-CA" sz="1800" dirty="0" smtClean="0"/>
              <a:t>)</a:t>
            </a:r>
          </a:p>
          <a:p>
            <a:pPr lvl="2" eaLnBrk="1" hangingPunct="1">
              <a:buClr>
                <a:srgbClr val="6A9BDE"/>
              </a:buClr>
            </a:pPr>
            <a:r>
              <a:rPr lang="en-CA" sz="1600" dirty="0" smtClean="0"/>
              <a:t>Asian share of imports: 9% in 1992 and 20% in 2008</a:t>
            </a:r>
            <a:endParaRPr lang="en-CA" sz="1600" dirty="0" smtClean="0"/>
          </a:p>
          <a:p>
            <a:pPr marL="457200" lvl="1" indent="0" eaLnBrk="1" hangingPunct="1">
              <a:buClr>
                <a:srgbClr val="6A9BDE"/>
              </a:buClr>
              <a:buNone/>
            </a:pPr>
            <a:endParaRPr lang="en-CA" sz="2000" dirty="0" smtClean="0"/>
          </a:p>
          <a:p>
            <a:pPr lvl="1" eaLnBrk="1" hangingPunct="1">
              <a:buClr>
                <a:srgbClr val="6A9BDE"/>
              </a:buClr>
            </a:pPr>
            <a:r>
              <a:rPr lang="en-CA" sz="1800" i="1" dirty="0" smtClean="0"/>
              <a:t>Ad </a:t>
            </a:r>
            <a:r>
              <a:rPr lang="en-CA" sz="1800" i="1" dirty="0" smtClean="0"/>
              <a:t>valorem </a:t>
            </a:r>
            <a:r>
              <a:rPr lang="en-CA" sz="1800" dirty="0" smtClean="0"/>
              <a:t>trucking costs for a representative load moving </a:t>
            </a:r>
            <a:r>
              <a:rPr lang="en-CA" sz="1800" dirty="0" smtClean="0"/>
              <a:t>500km</a:t>
            </a:r>
          </a:p>
          <a:p>
            <a:pPr lvl="1" eaLnBrk="1" hangingPunct="1">
              <a:buClr>
                <a:srgbClr val="6A9BDE"/>
              </a:buClr>
            </a:pPr>
            <a:endParaRPr lang="en-CA" sz="1800" dirty="0" smtClean="0"/>
          </a:p>
          <a:p>
            <a:pPr lvl="1" eaLnBrk="1" hangingPunct="1">
              <a:buClr>
                <a:srgbClr val="6A9BDE"/>
              </a:buClr>
            </a:pPr>
            <a:endParaRPr lang="en-CA" sz="1800" dirty="0" smtClean="0"/>
          </a:p>
          <a:p>
            <a:pPr lvl="2" eaLnBrk="1" hangingPunct="1">
              <a:buClr>
                <a:srgbClr val="6A9BDE"/>
              </a:buClr>
            </a:pPr>
            <a:endParaRPr lang="en-CA" sz="1400" dirty="0"/>
          </a:p>
          <a:p>
            <a:pPr lvl="2" eaLnBrk="1" hangingPunct="1">
              <a:buClr>
                <a:srgbClr val="6A9BDE"/>
              </a:buClr>
            </a:pPr>
            <a:r>
              <a:rPr lang="en-CA" sz="1600" dirty="0" smtClean="0"/>
              <a:t>Ad valorem rate: 3.75% in 1992 and 3.45% in 2008</a:t>
            </a:r>
          </a:p>
          <a:p>
            <a:pPr lvl="1" eaLnBrk="1" hangingPunct="1">
              <a:buClr>
                <a:srgbClr val="6A9BDE"/>
              </a:buClr>
            </a:pPr>
            <a:endParaRPr lang="en-CA" sz="1800" dirty="0" smtClean="0"/>
          </a:p>
          <a:p>
            <a:pPr lvl="1" eaLnBrk="1" hangingPunct="1">
              <a:buClr>
                <a:srgbClr val="6A9BDE"/>
              </a:buClr>
            </a:pPr>
            <a:r>
              <a:rPr lang="en-CA" sz="1800" dirty="0" smtClean="0"/>
              <a:t>Input/output distance (distance to upstream suppliers/downstream customers)</a:t>
            </a:r>
          </a:p>
          <a:p>
            <a:pPr marL="457200" lvl="1" indent="0" eaLnBrk="1" hangingPunct="1">
              <a:buClr>
                <a:srgbClr val="6A9BDE"/>
              </a:buClr>
              <a:buNone/>
            </a:pPr>
            <a:endParaRPr lang="en-CA" sz="1600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38323"/>
              </p:ext>
            </p:extLst>
          </p:nvPr>
        </p:nvGraphicFramePr>
        <p:xfrm>
          <a:off x="1887219" y="3458972"/>
          <a:ext cx="1703363" cy="73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4" imgW="1143000" imgH="495000" progId="Equation.DSMT4">
                  <p:embed/>
                </p:oleObj>
              </mc:Choice>
              <mc:Fallback>
                <p:oleObj name="Equation" r:id="rId4" imgW="1143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7219" y="3458972"/>
                        <a:ext cx="1703363" cy="73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11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Input/output distance (1</a:t>
            </a:r>
            <a:r>
              <a:rPr lang="en-CA" sz="2800" dirty="0" smtClean="0"/>
              <a:t>)</a:t>
            </a:r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895475"/>
            <a:ext cx="76676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12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Input/output distance (2)</a:t>
            </a:r>
            <a:endParaRPr lang="en-CA" sz="2800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757363"/>
            <a:ext cx="7199947" cy="41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695555"/>
            <a:ext cx="576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>
              <a:buClr>
                <a:srgbClr val="6A9BDE"/>
              </a:buClr>
            </a:pP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Input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distance (N=5): 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270km in 1992 and 240km in 2008</a:t>
            </a:r>
          </a:p>
          <a:p>
            <a:pPr lvl="2" eaLnBrk="1" hangingPunct="1">
              <a:buClr>
                <a:srgbClr val="6A9BDE"/>
              </a:buClr>
            </a:pP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Output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distance (N=5): 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270km in 1992 and 210km in 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13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Correlates of </a:t>
            </a:r>
            <a:r>
              <a:rPr lang="en-CA" dirty="0" smtClean="0"/>
              <a:t>localization (cont.)</a:t>
            </a:r>
            <a:endParaRPr lang="en-CA" dirty="0" smtClean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024063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000" dirty="0" smtClean="0"/>
              <a:t>Industry-level controls (selected)</a:t>
            </a:r>
            <a:endParaRPr lang="en-CA" sz="2000" dirty="0" smtClean="0"/>
          </a:p>
          <a:p>
            <a:pPr lvl="1" eaLnBrk="1" hangingPunct="1">
              <a:buClr>
                <a:srgbClr val="6A9BDE"/>
              </a:buClr>
            </a:pPr>
            <a:r>
              <a:rPr lang="en-CA" sz="1600" dirty="0" smtClean="0"/>
              <a:t>Total industry employment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600" dirty="0" smtClean="0"/>
              <a:t>Firm </a:t>
            </a:r>
            <a:r>
              <a:rPr lang="en-CA" sz="1600" dirty="0" err="1" smtClean="0"/>
              <a:t>Herfindahl</a:t>
            </a:r>
            <a:r>
              <a:rPr lang="en-CA" sz="1600" dirty="0" smtClean="0"/>
              <a:t> index (employment based) 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600" dirty="0" smtClean="0"/>
              <a:t>Mean plant size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600" dirty="0" smtClean="0"/>
              <a:t>Share of plants associated with multi-plant firms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600" dirty="0" smtClean="0"/>
              <a:t>Share of foreign controlled plants</a:t>
            </a:r>
          </a:p>
          <a:p>
            <a:pPr marL="457200" lvl="1" indent="0" eaLnBrk="1" hangingPunct="1">
              <a:buClr>
                <a:srgbClr val="6A9BDE"/>
              </a:buClr>
              <a:buNone/>
            </a:pPr>
            <a:endParaRPr lang="en-CA" sz="1600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85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14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Mean CDF at 50 km for below and above median transportation costs</a:t>
            </a:r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2131011"/>
            <a:ext cx="5904656" cy="407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3369"/>
            <a:ext cx="8229600" cy="6468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Model</a:t>
            </a:r>
            <a:endParaRPr lang="en-CA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Working with an industry-year panel of 257 industries from 1992-2008, we estimate the following equation: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15</a:t>
            </a:fld>
            <a:endParaRPr lang="en-CA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83843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8277"/>
              </p:ext>
            </p:extLst>
          </p:nvPr>
        </p:nvGraphicFramePr>
        <p:xfrm>
          <a:off x="1401049" y="2560234"/>
          <a:ext cx="5407848" cy="59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Equation" r:id="rId4" imgW="2527200" imgH="279360" progId="Equation.DSMT4">
                  <p:embed/>
                </p:oleObj>
              </mc:Choice>
              <mc:Fallback>
                <p:oleObj name="Equation" r:id="rId4" imgW="252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1049" y="2560234"/>
                        <a:ext cx="5407848" cy="597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64280" y="3507198"/>
            <a:ext cx="7152105" cy="2064046"/>
            <a:chOff x="286087" y="4038718"/>
            <a:chExt cx="5073248" cy="1444507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573517"/>
                </p:ext>
              </p:extLst>
            </p:nvPr>
          </p:nvGraphicFramePr>
          <p:xfrm>
            <a:off x="323222" y="4038718"/>
            <a:ext cx="4520843" cy="278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3" name="Equation" r:id="rId6" imgW="4520880" imgH="279360" progId="Equation.DSMT4">
                    <p:embed/>
                  </p:oleObj>
                </mc:Choice>
                <mc:Fallback>
                  <p:oleObj name="Equation" r:id="rId6" imgW="4520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3222" y="4038718"/>
                          <a:ext cx="4520843" cy="2789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517998"/>
                </p:ext>
              </p:extLst>
            </p:nvPr>
          </p:nvGraphicFramePr>
          <p:xfrm>
            <a:off x="286087" y="4460875"/>
            <a:ext cx="26416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4" name="Equation" r:id="rId8" imgW="2641320" imgH="253800" progId="Equation.DSMT4">
                    <p:embed/>
                  </p:oleObj>
                </mc:Choice>
                <mc:Fallback>
                  <p:oleObj name="Equation" r:id="rId8" imgW="2641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6087" y="4460875"/>
                          <a:ext cx="26416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463443"/>
                </p:ext>
              </p:extLst>
            </p:nvPr>
          </p:nvGraphicFramePr>
          <p:xfrm>
            <a:off x="304734" y="4848225"/>
            <a:ext cx="5054601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5" name="Equation" r:id="rId10" imgW="5054400" imgH="253800" progId="Equation.DSMT4">
                    <p:embed/>
                  </p:oleObj>
                </mc:Choice>
                <mc:Fallback>
                  <p:oleObj name="Equation" r:id="rId10" imgW="50544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4734" y="4848225"/>
                          <a:ext cx="5054601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1999"/>
                </p:ext>
              </p:extLst>
            </p:nvPr>
          </p:nvGraphicFramePr>
          <p:xfrm>
            <a:off x="313127" y="5241925"/>
            <a:ext cx="3060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6" name="Equation" r:id="rId12" imgW="3060360" imgH="241200" progId="Equation.DSMT4">
                    <p:embed/>
                  </p:oleObj>
                </mc:Choice>
                <mc:Fallback>
                  <p:oleObj name="Equation" r:id="rId12" imgW="3060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3127" y="5241925"/>
                          <a:ext cx="30607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6005" y="6215571"/>
            <a:ext cx="1270000" cy="476250"/>
          </a:xfrm>
        </p:spPr>
        <p:txBody>
          <a:bodyPr/>
          <a:lstStyle/>
          <a:p>
            <a:pPr>
              <a:defRPr/>
            </a:pPr>
            <a:fld id="{52529C6B-8C37-4817-A4BE-3C3D8DA10C37}" type="datetime1">
              <a:rPr lang="en-CA" smtClean="0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618" y="6223508"/>
            <a:ext cx="3889375" cy="476250"/>
          </a:xfrm>
        </p:spPr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568" y="6244146"/>
            <a:ext cx="1522412" cy="476250"/>
          </a:xfrm>
        </p:spPr>
        <p:txBody>
          <a:bodyPr/>
          <a:lstStyle/>
          <a:p>
            <a:pPr>
              <a:defRPr/>
            </a:pPr>
            <a:fld id="{BCBC444B-FDD6-4F26-97B9-22F623326921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grpSp>
        <p:nvGrpSpPr>
          <p:cNvPr id="25" name="Group 24"/>
          <p:cNvGrpSpPr/>
          <p:nvPr/>
        </p:nvGrpSpPr>
        <p:grpSpPr>
          <a:xfrm>
            <a:off x="1075568" y="884421"/>
            <a:ext cx="7363423" cy="6635192"/>
            <a:chOff x="1524190" y="415480"/>
            <a:chExt cx="7056374" cy="6358510"/>
          </a:xfrm>
        </p:grpSpPr>
        <p:grpSp>
          <p:nvGrpSpPr>
            <p:cNvPr id="17" name="Canvas 12"/>
            <p:cNvGrpSpPr/>
            <p:nvPr/>
          </p:nvGrpSpPr>
          <p:grpSpPr>
            <a:xfrm>
              <a:off x="1536382" y="1430655"/>
              <a:ext cx="7018020" cy="4446397"/>
              <a:chOff x="0" y="4243705"/>
              <a:chExt cx="7018020" cy="444639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074420" y="4243705"/>
                <a:ext cx="5943600" cy="2444750"/>
              </a:xfrm>
              <a:prstGeom prst="rect">
                <a:avLst/>
              </a:prstGeom>
              <a:noFill/>
              <a:ln>
                <a:noFill/>
              </a:ln>
            </p:spPr>
          </p:sp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45352"/>
                <a:ext cx="5943600" cy="244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1524190" y="415480"/>
              <a:ext cx="7056374" cy="6358510"/>
              <a:chOff x="1569910" y="598360"/>
              <a:chExt cx="7056374" cy="6358510"/>
            </a:xfrm>
          </p:grpSpPr>
          <p:grpSp>
            <p:nvGrpSpPr>
              <p:cNvPr id="16" name="Canvas 10"/>
              <p:cNvGrpSpPr/>
              <p:nvPr/>
            </p:nvGrpSpPr>
            <p:grpSpPr>
              <a:xfrm>
                <a:off x="1609534" y="2545525"/>
                <a:ext cx="7016750" cy="4411345"/>
                <a:chOff x="0" y="0"/>
                <a:chExt cx="7016750" cy="441134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073150" y="3484880"/>
                  <a:ext cx="5943600" cy="926465"/>
                </a:xfrm>
                <a:prstGeom prst="rect">
                  <a:avLst/>
                </a:prstGeom>
                <a:noFill/>
                <a:ln>
                  <a:noFill/>
                </a:ln>
              </p:spPr>
            </p:sp>
            <p:pic>
              <p:nvPicPr>
                <p:cNvPr id="21" name="Picture 2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943600" cy="926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4" name="Picture 23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910" y="598360"/>
                <a:ext cx="5949315" cy="1765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z="2800" dirty="0" smtClean="0"/>
              <a:t>Fixed effects </a:t>
            </a:r>
            <a:r>
              <a:rPr lang="en-CA" sz="2800" dirty="0" smtClean="0"/>
              <a:t>estimates </a:t>
            </a:r>
            <a:r>
              <a:rPr lang="en-CA" sz="2000" dirty="0" smtClean="0"/>
              <a:t>(selected results)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176491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17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Robustness checks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68615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Choice of the distance (</a:t>
            </a:r>
            <a:r>
              <a:rPr lang="en-CA" sz="2400" i="1" dirty="0" smtClean="0"/>
              <a:t>d</a:t>
            </a:r>
            <a:r>
              <a:rPr lang="en-CA" sz="2400" dirty="0" smtClean="0"/>
              <a:t>) at which the CDF is evaluated </a:t>
            </a:r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50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29C6B-8C37-4817-A4BE-3C3D8DA10C37}" type="datetime1">
              <a:rPr lang="en-CA" smtClean="0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C444B-FDD6-4F26-97B9-22F623326921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z="2800" dirty="0" smtClean="0"/>
              <a:t>Fixed effects </a:t>
            </a:r>
            <a:r>
              <a:rPr lang="en-CA" sz="2800" dirty="0" smtClean="0"/>
              <a:t>estimates by distance and by incremental change in CDF</a:t>
            </a:r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96479" y="1421082"/>
            <a:ext cx="8826541" cy="4632246"/>
            <a:chOff x="312165" y="1421082"/>
            <a:chExt cx="8610855" cy="4519052"/>
          </a:xfrm>
        </p:grpSpPr>
        <p:pic>
          <p:nvPicPr>
            <p:cNvPr id="18" name="Picture 1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53" y="1421082"/>
              <a:ext cx="8582824" cy="53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12165" y="1957740"/>
              <a:ext cx="8610855" cy="3982394"/>
              <a:chOff x="330453" y="1985172"/>
              <a:chExt cx="8610855" cy="3982394"/>
            </a:xfrm>
          </p:grpSpPr>
          <p:grpSp>
            <p:nvGrpSpPr>
              <p:cNvPr id="10" name="Canvas 6"/>
              <p:cNvGrpSpPr/>
              <p:nvPr/>
            </p:nvGrpSpPr>
            <p:grpSpPr>
              <a:xfrm>
                <a:off x="348741" y="2338381"/>
                <a:ext cx="8592567" cy="3629185"/>
                <a:chOff x="-173736" y="374904"/>
                <a:chExt cx="8114994" cy="342747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657225" y="2628900"/>
                  <a:ext cx="5943600" cy="1173480"/>
                </a:xfrm>
                <a:prstGeom prst="rect">
                  <a:avLst/>
                </a:prstGeom>
                <a:noFill/>
                <a:ln>
                  <a:noFill/>
                </a:ln>
              </p:spPr>
            </p:sp>
            <p:pic>
              <p:nvPicPr>
                <p:cNvPr id="15" name="Picture 1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3736" y="374904"/>
                  <a:ext cx="8114994" cy="1607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" name="Canvas 23"/>
              <p:cNvGrpSpPr/>
              <p:nvPr/>
            </p:nvGrpSpPr>
            <p:grpSpPr>
              <a:xfrm>
                <a:off x="330453" y="1985172"/>
                <a:ext cx="8589393" cy="379632"/>
                <a:chOff x="0" y="0"/>
                <a:chExt cx="5948045" cy="26289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0" y="0"/>
                  <a:ext cx="5943600" cy="258445"/>
                </a:xfrm>
                <a:prstGeom prst="rect">
                  <a:avLst/>
                </a:prstGeom>
                <a:noFill/>
                <a:ln>
                  <a:noFill/>
                </a:ln>
              </p:spPr>
            </p:sp>
            <p:pic>
              <p:nvPicPr>
                <p:cNvPr id="22" name="Picture 2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948045" cy="262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29C6B-8C37-4817-A4BE-3C3D8DA10C37}" type="datetime1">
              <a:rPr lang="en-CA" smtClean="0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C444B-FDD6-4F26-97B9-22F623326921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08013" y="701675"/>
            <a:ext cx="7927975" cy="5454650"/>
            <a:chOff x="383" y="442"/>
            <a:chExt cx="4994" cy="343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3" y="442"/>
              <a:ext cx="4994" cy="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" y="442"/>
              <a:ext cx="5002" cy="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2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Outline</a:t>
            </a:r>
            <a:endParaRPr lang="en-CA" dirty="0" smtClean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024063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Premise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Key findings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Data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Measuring industry localization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Base model estimates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Endogeneity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Conclusions</a:t>
            </a:r>
          </a:p>
          <a:p>
            <a:pPr eaLnBrk="1" hangingPunct="1">
              <a:buClr>
                <a:srgbClr val="6A9BDE"/>
              </a:buClr>
            </a:pPr>
            <a:endParaRPr lang="en-CA" sz="2400" dirty="0" smtClean="0"/>
          </a:p>
          <a:p>
            <a:pPr eaLnBrk="1" hangingPunct="1">
              <a:buClr>
                <a:srgbClr val="6A9BDE"/>
              </a:buClr>
            </a:pPr>
            <a:endParaRPr lang="en-CA" sz="2400" dirty="0" smtClean="0"/>
          </a:p>
          <a:p>
            <a:pPr eaLnBrk="1" hangingPunct="1">
              <a:buClr>
                <a:srgbClr val="6A9BDE"/>
              </a:buClr>
            </a:pPr>
            <a:endParaRPr lang="en-CA" dirty="0" smtClean="0"/>
          </a:p>
          <a:p>
            <a:pPr lvl="1" eaLnBrk="1" hangingPunct="1">
              <a:buClr>
                <a:srgbClr val="6A9BDE"/>
              </a:buClr>
            </a:pPr>
            <a:endParaRPr lang="en-CA" sz="2800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245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29C6B-8C37-4817-A4BE-3C3D8DA10C37}" type="datetime1">
              <a:rPr lang="en-CA" smtClean="0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C444B-FDD6-4F26-97B9-22F623326921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11213" y="714375"/>
            <a:ext cx="7521575" cy="5429250"/>
            <a:chOff x="511" y="450"/>
            <a:chExt cx="4738" cy="342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1" y="450"/>
              <a:ext cx="4738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450"/>
              <a:ext cx="4746" cy="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29C6B-8C37-4817-A4BE-3C3D8DA10C37}" type="datetime1">
              <a:rPr lang="en-CA" smtClean="0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C444B-FDD6-4F26-97B9-22F623326921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24294" y="727012"/>
            <a:ext cx="7421562" cy="5367337"/>
            <a:chOff x="525" y="481"/>
            <a:chExt cx="4675" cy="338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5" y="481"/>
              <a:ext cx="4675" cy="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593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481"/>
              <a:ext cx="4683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22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Robustness checks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68615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Choice of the distance (</a:t>
            </a:r>
            <a:r>
              <a:rPr lang="en-CA" sz="2400" i="1" dirty="0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CA" sz="2400" dirty="0" smtClean="0">
                <a:solidFill>
                  <a:schemeClr val="bg1">
                    <a:lumMod val="65000"/>
                  </a:schemeClr>
                </a:solidFill>
              </a:rPr>
              <a:t>) at which the CDF is evaluated 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/>
              <a:t>Choice of dependent variable: sales- or employment-weighted measures of the </a:t>
            </a:r>
            <a:r>
              <a:rPr lang="en-CA" sz="2400" i="1" dirty="0"/>
              <a:t>K</a:t>
            </a:r>
            <a:r>
              <a:rPr lang="en-CA" sz="2400" dirty="0"/>
              <a:t>-densities 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Using </a:t>
            </a:r>
            <a:r>
              <a:rPr lang="en-CA" sz="2400" dirty="0"/>
              <a:t>five-year averages for variables </a:t>
            </a:r>
            <a:endParaRPr lang="en-CA" sz="2400" dirty="0" smtClean="0"/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Exclusion of sectoral outliers: </a:t>
            </a:r>
            <a:r>
              <a:rPr lang="en-CA" sz="2400" dirty="0"/>
              <a:t>textile industries </a:t>
            </a:r>
            <a:r>
              <a:rPr lang="en-CA" sz="2400" dirty="0" smtClean="0"/>
              <a:t>and </a:t>
            </a:r>
            <a:r>
              <a:rPr lang="en-CA" sz="2400" dirty="0"/>
              <a:t>high technology industries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Cross-sectional estimates</a:t>
            </a:r>
            <a:endParaRPr lang="en-CA" sz="2400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488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29C6B-8C37-4817-A4BE-3C3D8DA10C37}" type="datetime1">
              <a:rPr lang="en-CA" smtClean="0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15410"/>
            <a:ext cx="3889375" cy="47625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Statistics Canada • </a:t>
            </a:r>
            <a:r>
              <a:rPr lang="en-CA" dirty="0" err="1" smtClean="0"/>
              <a:t>Statistique</a:t>
            </a:r>
            <a:r>
              <a:rPr lang="en-CA" dirty="0" smtClean="0"/>
              <a:t> Canada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C444B-FDD6-4F26-97B9-22F623326921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328798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Accounting for </a:t>
            </a:r>
            <a:r>
              <a:rPr lang="en-CA" sz="2800" dirty="0"/>
              <a:t>e</a:t>
            </a:r>
            <a:r>
              <a:rPr lang="en-CA" sz="2800" dirty="0" smtClean="0"/>
              <a:t>ndogeneity</a:t>
            </a:r>
            <a:endParaRPr lang="en-CA" sz="2800" dirty="0" smtClean="0"/>
          </a:p>
        </p:txBody>
      </p:sp>
      <p:grpSp>
        <p:nvGrpSpPr>
          <p:cNvPr id="9" name="Canvas 12"/>
          <p:cNvGrpSpPr/>
          <p:nvPr/>
        </p:nvGrpSpPr>
        <p:grpSpPr>
          <a:xfrm>
            <a:off x="1536192" y="888746"/>
            <a:ext cx="5950585" cy="5526405"/>
            <a:chOff x="0" y="0"/>
            <a:chExt cx="5950585" cy="552640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5943600" cy="5519420"/>
            </a:xfrm>
            <a:prstGeom prst="rect">
              <a:avLst/>
            </a:prstGeom>
            <a:noFill/>
            <a:ln>
              <a:noFill/>
            </a:ln>
          </p:spPr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50585" cy="552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82040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9561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Counterfactual change in CDF</a:t>
            </a:r>
            <a:endParaRPr lang="en-CA" sz="2800" dirty="0" smtClean="0"/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30/12/2015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24</a:t>
            </a:fld>
            <a:endParaRPr lang="en-CA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699653"/>
              </p:ext>
            </p:extLst>
          </p:nvPr>
        </p:nvGraphicFramePr>
        <p:xfrm>
          <a:off x="603504" y="1621632"/>
          <a:ext cx="821566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575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25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Conclusions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024063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Changes in the concentration of industries due to (1) transportation costs, (2) international trade exposure, and (3) access to suppliers and customers are large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The evolving spatial structure of industry suggests that, while the world may be getting flatter, we are not there yet</a:t>
            </a:r>
          </a:p>
          <a:p>
            <a:pPr eaLnBrk="1" hangingPunct="1">
              <a:buClr>
                <a:srgbClr val="6A9BDE"/>
              </a:buClr>
            </a:pPr>
            <a:r>
              <a:rPr lang="en-CA" sz="2400" dirty="0" smtClean="0"/>
              <a:t>And because small differences matter, so too do transportation costs, and trade costs more broadly</a:t>
            </a:r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Pattern of manufacturing plant location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29C6B-8C37-4817-A4BE-3C3D8DA10C37}" type="datetime1">
              <a:rPr lang="en-CA" smtClean="0"/>
              <a:pPr>
                <a:defRPr/>
              </a:pPr>
              <a:t>30/12/2015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C444B-FDD6-4F26-97B9-22F623326921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519113" y="1257300"/>
            <a:ext cx="8105775" cy="4855741"/>
            <a:chOff x="519113" y="1257300"/>
            <a:chExt cx="8105775" cy="485574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9113" y="1257300"/>
              <a:ext cx="8105775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11560" y="5805264"/>
              <a:ext cx="727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Source: Scott’s National All Business Register Data</a:t>
              </a:r>
              <a:endParaRPr lang="en-CA" sz="1400" dirty="0"/>
            </a:p>
          </p:txBody>
        </p:sp>
      </p:grpSp>
      <p:sp>
        <p:nvSpPr>
          <p:cNvPr id="10" name="Parallelogram 9"/>
          <p:cNvSpPr/>
          <p:nvPr/>
        </p:nvSpPr>
        <p:spPr>
          <a:xfrm rot="20292836">
            <a:off x="5526563" y="4779910"/>
            <a:ext cx="1728192" cy="432048"/>
          </a:xfrm>
          <a:prstGeom prst="parallelogram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5702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30/12/2015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3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Premise</a:t>
            </a:r>
            <a:endParaRPr lang="en-CA" dirty="0" smtClean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77759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000" dirty="0" smtClean="0"/>
              <a:t>Falling transportation </a:t>
            </a:r>
            <a:r>
              <a:rPr lang="en-CA" sz="2000" dirty="0"/>
              <a:t>costs </a:t>
            </a:r>
            <a:r>
              <a:rPr lang="en-CA" sz="2000" dirty="0" smtClean="0"/>
              <a:t>over the past century </a:t>
            </a:r>
            <a:r>
              <a:rPr lang="en-CA" sz="2000" dirty="0"/>
              <a:t>(</a:t>
            </a:r>
            <a:r>
              <a:rPr lang="en-CA" sz="2000" dirty="0" err="1"/>
              <a:t>Glaeser</a:t>
            </a:r>
            <a:r>
              <a:rPr lang="en-CA" sz="2000" dirty="0"/>
              <a:t> and Kohlhase 2004)</a:t>
            </a:r>
            <a:r>
              <a:rPr lang="en-CA" sz="2000" dirty="0" smtClean="0"/>
              <a:t> </a:t>
            </a:r>
            <a:r>
              <a:rPr lang="en-CA" sz="2000" dirty="0" smtClean="0"/>
              <a:t>have </a:t>
            </a:r>
            <a:r>
              <a:rPr lang="en-CA" sz="2000" dirty="0" smtClean="0"/>
              <a:t>led many to argue </a:t>
            </a:r>
            <a:r>
              <a:rPr lang="en-CA" sz="2000" dirty="0" smtClean="0"/>
              <a:t>that the world has ‘become flat’—that locational differences no </a:t>
            </a:r>
            <a:r>
              <a:rPr lang="en-CA" sz="2000" dirty="0" smtClean="0"/>
              <a:t>longer </a:t>
            </a:r>
            <a:r>
              <a:rPr lang="en-CA" sz="2000" dirty="0" smtClean="0"/>
              <a:t>matter (</a:t>
            </a:r>
            <a:r>
              <a:rPr lang="en-CA" sz="2000" dirty="0" err="1" smtClean="0"/>
              <a:t>Caircross</a:t>
            </a:r>
            <a:r>
              <a:rPr lang="en-CA" sz="2000" dirty="0" smtClean="0"/>
              <a:t> 1991)</a:t>
            </a:r>
          </a:p>
          <a:p>
            <a:pPr marL="342900" lvl="1" indent="-342900" eaLnBrk="1" hangingPunct="1">
              <a:buClr>
                <a:srgbClr val="6A9BDE"/>
              </a:buClr>
              <a:buFont typeface="Wingdings" pitchFamily="2" charset="2"/>
              <a:buChar char="§"/>
            </a:pPr>
            <a:r>
              <a:rPr lang="en-CA" sz="2000" dirty="0" smtClean="0"/>
              <a:t>If true, the </a:t>
            </a:r>
            <a:r>
              <a:rPr lang="en-CA" sz="2000" dirty="0" smtClean="0"/>
              <a:t>cost of trading and transporting goods should no longer affect firms’ location choices and, thereby, the spatial structure of economic activity.</a:t>
            </a:r>
          </a:p>
          <a:p>
            <a:pPr marL="342900" lvl="1" indent="-342900" eaLnBrk="1" hangingPunct="1">
              <a:buClr>
                <a:srgbClr val="6A9BDE"/>
              </a:buClr>
              <a:buFont typeface="Wingdings" pitchFamily="2" charset="2"/>
              <a:buChar char="§"/>
            </a:pPr>
            <a:r>
              <a:rPr lang="en-CA" sz="2000" dirty="0" smtClean="0"/>
              <a:t>We put this proposition to the test by asking: </a:t>
            </a:r>
          </a:p>
          <a:p>
            <a:pPr marL="400050" lvl="2" indent="0" eaLnBrk="1" hangingPunct="1">
              <a:buClr>
                <a:srgbClr val="6A9BDE"/>
              </a:buClr>
              <a:buNone/>
            </a:pPr>
            <a:endParaRPr lang="en-CA" sz="1000" dirty="0" smtClean="0"/>
          </a:p>
          <a:p>
            <a:pPr marL="400050" lvl="2" indent="0" eaLnBrk="1" hangingPunct="1">
              <a:buClr>
                <a:srgbClr val="6A9BDE"/>
              </a:buClr>
              <a:buNone/>
            </a:pPr>
            <a:r>
              <a:rPr lang="en-CA" dirty="0" smtClean="0"/>
              <a:t>How </a:t>
            </a:r>
            <a:r>
              <a:rPr lang="en-CA" dirty="0"/>
              <a:t>do changes in trade </a:t>
            </a:r>
            <a:r>
              <a:rPr lang="en-CA" dirty="0" smtClean="0"/>
              <a:t>costs as </a:t>
            </a:r>
            <a:r>
              <a:rPr lang="en-CA" dirty="0" err="1"/>
              <a:t>proxied</a:t>
            </a:r>
            <a:r>
              <a:rPr lang="en-CA" dirty="0"/>
              <a:t> by </a:t>
            </a:r>
            <a:r>
              <a:rPr lang="en-CA" i="1" dirty="0" smtClean="0"/>
              <a:t>ad valorem </a:t>
            </a:r>
            <a:r>
              <a:rPr lang="en-CA" dirty="0" smtClean="0"/>
              <a:t>domestic </a:t>
            </a:r>
            <a:r>
              <a:rPr lang="en-CA" dirty="0"/>
              <a:t>trucking </a:t>
            </a:r>
            <a:r>
              <a:rPr lang="en-CA" dirty="0" smtClean="0"/>
              <a:t>rates, as well as </a:t>
            </a:r>
            <a:r>
              <a:rPr lang="en-CA" dirty="0"/>
              <a:t>international trade </a:t>
            </a:r>
            <a:r>
              <a:rPr lang="en-CA" dirty="0" smtClean="0"/>
              <a:t>exposure </a:t>
            </a:r>
            <a:r>
              <a:rPr lang="en-CA" dirty="0"/>
              <a:t>and customer-supplier </a:t>
            </a:r>
            <a:r>
              <a:rPr lang="en-CA" dirty="0" smtClean="0"/>
              <a:t>links, affect </a:t>
            </a:r>
            <a:r>
              <a:rPr lang="en-CA" dirty="0"/>
              <a:t>the geographic concentration of industry</a:t>
            </a:r>
            <a:r>
              <a:rPr lang="en-CA" dirty="0" smtClean="0"/>
              <a:t>?</a:t>
            </a:r>
          </a:p>
          <a:p>
            <a:pPr marL="342900" lvl="1" indent="-342900" eaLnBrk="1" hangingPunct="1">
              <a:buClr>
                <a:srgbClr val="6A9BDE"/>
              </a:buClr>
              <a:buFont typeface="Wingdings" pitchFamily="2" charset="2"/>
              <a:buChar char="§"/>
            </a:pPr>
            <a:endParaRPr lang="en-CA" sz="2400" dirty="0" smtClean="0"/>
          </a:p>
          <a:p>
            <a:pPr eaLnBrk="1" hangingPunct="1">
              <a:buClr>
                <a:srgbClr val="6A9BDE"/>
              </a:buClr>
            </a:pPr>
            <a:endParaRPr lang="en-CA" dirty="0" smtClean="0"/>
          </a:p>
          <a:p>
            <a:pPr lvl="1" eaLnBrk="1" hangingPunct="1">
              <a:buClr>
                <a:srgbClr val="6A9BDE"/>
              </a:buClr>
            </a:pPr>
            <a:endParaRPr lang="en-CA" sz="2800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/>
              <a:t>Statistics Canada • </a:t>
            </a:r>
            <a:r>
              <a:rPr lang="en-CA" dirty="0" err="1"/>
              <a:t>Statistique</a:t>
            </a:r>
            <a:r>
              <a:rPr lang="en-CA" dirty="0"/>
              <a:t>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4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Key </a:t>
            </a:r>
            <a:r>
              <a:rPr lang="en-CA" sz="2800" dirty="0" smtClean="0"/>
              <a:t>findings</a:t>
            </a:r>
            <a:endParaRPr lang="en-CA" sz="2800" dirty="0" smtClean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824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000" dirty="0" smtClean="0"/>
              <a:t>The geographic concentration of industry (or localization) is associated with changes in trade costs</a:t>
            </a:r>
            <a:r>
              <a:rPr lang="en-CA" sz="2000" dirty="0" smtClean="0"/>
              <a:t>:</a:t>
            </a:r>
            <a:endParaRPr lang="en-CA" sz="2000" dirty="0" smtClean="0"/>
          </a:p>
          <a:p>
            <a:pPr lvl="1" eaLnBrk="1" hangingPunct="1">
              <a:buClr>
                <a:srgbClr val="6A9BDE"/>
              </a:buClr>
            </a:pPr>
            <a:r>
              <a:rPr lang="en-CA" sz="1800" dirty="0" smtClean="0">
                <a:solidFill>
                  <a:srgbClr val="C00000"/>
                </a:solidFill>
              </a:rPr>
              <a:t>Negatively</a:t>
            </a:r>
            <a:r>
              <a:rPr lang="en-CA" sz="1800" dirty="0" smtClean="0"/>
              <a:t> with </a:t>
            </a:r>
            <a:r>
              <a:rPr lang="en-CA" sz="1800" dirty="0" smtClean="0">
                <a:solidFill>
                  <a:srgbClr val="C00000"/>
                </a:solidFill>
              </a:rPr>
              <a:t>rising import </a:t>
            </a:r>
            <a:r>
              <a:rPr lang="en-CA" sz="1800" dirty="0" smtClean="0">
                <a:solidFill>
                  <a:srgbClr val="C00000"/>
                </a:solidFill>
              </a:rPr>
              <a:t>competition</a:t>
            </a:r>
            <a:r>
              <a:rPr lang="en-CA" sz="1800" dirty="0" smtClean="0"/>
              <a:t>, especially from </a:t>
            </a:r>
            <a:r>
              <a:rPr lang="en-CA" sz="1800" dirty="0" smtClean="0"/>
              <a:t>Asia</a:t>
            </a:r>
            <a:endParaRPr lang="en-CA" sz="1800" dirty="0" smtClean="0"/>
          </a:p>
          <a:p>
            <a:pPr lvl="1" eaLnBrk="1" hangingPunct="1">
              <a:buClr>
                <a:srgbClr val="6A9BDE"/>
              </a:buClr>
            </a:pPr>
            <a:r>
              <a:rPr lang="en-CA" sz="1800" dirty="0" smtClean="0">
                <a:solidFill>
                  <a:srgbClr val="C00000"/>
                </a:solidFill>
              </a:rPr>
              <a:t>Negatively</a:t>
            </a:r>
            <a:r>
              <a:rPr lang="en-CA" sz="1800" dirty="0" smtClean="0"/>
              <a:t> with distance from </a:t>
            </a:r>
            <a:r>
              <a:rPr lang="en-CA" sz="1800" dirty="0" smtClean="0">
                <a:solidFill>
                  <a:srgbClr val="C00000"/>
                </a:solidFill>
              </a:rPr>
              <a:t>upstream suppliers/downstream customers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800" dirty="0" smtClean="0">
                <a:solidFill>
                  <a:srgbClr val="C00000"/>
                </a:solidFill>
              </a:rPr>
              <a:t>Negatively</a:t>
            </a:r>
            <a:r>
              <a:rPr lang="en-CA" sz="1800" dirty="0" smtClean="0"/>
              <a:t> with </a:t>
            </a:r>
            <a:r>
              <a:rPr lang="en-CA" sz="1800" dirty="0" smtClean="0">
                <a:solidFill>
                  <a:srgbClr val="C00000"/>
                </a:solidFill>
              </a:rPr>
              <a:t>transportation costs </a:t>
            </a:r>
          </a:p>
          <a:p>
            <a:pPr eaLnBrk="1" hangingPunct="1">
              <a:buClr>
                <a:srgbClr val="6A9BDE"/>
              </a:buClr>
            </a:pPr>
            <a:r>
              <a:rPr lang="en-CA" sz="2000" dirty="0"/>
              <a:t>In </a:t>
            </a:r>
            <a:r>
              <a:rPr lang="en-CA" sz="2000" dirty="0" smtClean="0"/>
              <a:t>Canada, </a:t>
            </a:r>
            <a:r>
              <a:rPr lang="en-CA" sz="2000" dirty="0"/>
              <a:t>the </a:t>
            </a:r>
            <a:r>
              <a:rPr lang="en-CA" sz="2000" dirty="0" smtClean="0"/>
              <a:t>localization of </a:t>
            </a:r>
            <a:r>
              <a:rPr lang="en-CA" sz="2000" dirty="0"/>
              <a:t>industry </a:t>
            </a:r>
            <a:r>
              <a:rPr lang="en-CA" sz="2000" dirty="0" smtClean="0"/>
              <a:t>persistently fell from </a:t>
            </a:r>
            <a:r>
              <a:rPr lang="en-CA" sz="2000" dirty="0"/>
              <a:t>1992 </a:t>
            </a:r>
            <a:r>
              <a:rPr lang="en-CA" sz="2000" dirty="0" smtClean="0"/>
              <a:t>to 2008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800" dirty="0"/>
              <a:t>T</a:t>
            </a:r>
            <a:r>
              <a:rPr lang="en-CA" sz="1800" dirty="0" smtClean="0"/>
              <a:t>his is due to rising import competition from Asia that is partially counterbalanced by the falling distances to suppliers and downstream customers and falling </a:t>
            </a:r>
            <a:r>
              <a:rPr lang="en-CA" sz="1800" dirty="0"/>
              <a:t>transportation </a:t>
            </a:r>
            <a:r>
              <a:rPr lang="en-CA" sz="1800" dirty="0" smtClean="0"/>
              <a:t>costs</a:t>
            </a:r>
          </a:p>
          <a:p>
            <a:pPr lvl="1" eaLnBrk="1" hangingPunct="1">
              <a:buClr>
                <a:srgbClr val="6A9BDE"/>
              </a:buClr>
            </a:pPr>
            <a:r>
              <a:rPr lang="en-CA" sz="1800" dirty="0" smtClean="0"/>
              <a:t>Had transportation costs not declined, localization would have fallen 20% further </a:t>
            </a:r>
            <a:r>
              <a:rPr lang="en-CA" sz="1800" dirty="0" smtClean="0">
                <a:sym typeface="Wingdings" panose="05000000000000000000" pitchFamily="2" charset="2"/>
              </a:rPr>
              <a:t> </a:t>
            </a:r>
            <a:r>
              <a:rPr lang="en-CA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Transportation costs matter(!)</a:t>
            </a:r>
            <a:r>
              <a:rPr lang="en-CA" sz="1800" dirty="0" smtClean="0">
                <a:solidFill>
                  <a:srgbClr val="C00000"/>
                </a:solidFill>
              </a:rPr>
              <a:t> </a:t>
            </a:r>
            <a:endParaRPr lang="en-CA" sz="1800" dirty="0">
              <a:solidFill>
                <a:srgbClr val="C00000"/>
              </a:solidFill>
            </a:endParaRPr>
          </a:p>
          <a:p>
            <a:pPr eaLnBrk="1" hangingPunct="1">
              <a:buClr>
                <a:srgbClr val="6A9BDE"/>
              </a:buClr>
            </a:pPr>
            <a:endParaRPr lang="en-CA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5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Data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024063"/>
            <a:ext cx="8218488" cy="3413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6A9BDE"/>
              </a:buClr>
            </a:pPr>
            <a:r>
              <a:rPr lang="en-CA" sz="2000" b="1" dirty="0" smtClean="0"/>
              <a:t>Annual Survey of Manufacturers Longitudinal Microdata </a:t>
            </a:r>
            <a:r>
              <a:rPr lang="en-CA" sz="2000" b="1" dirty="0" smtClean="0"/>
              <a:t>File</a:t>
            </a:r>
            <a:r>
              <a:rPr lang="en-CA" sz="2000" b="1" dirty="0"/>
              <a:t>.</a:t>
            </a:r>
            <a:r>
              <a:rPr lang="en-CA" sz="2000" dirty="0" smtClean="0"/>
              <a:t> 32,000-55,000 </a:t>
            </a:r>
            <a:r>
              <a:rPr lang="en-CA" sz="2000" dirty="0" smtClean="0"/>
              <a:t>plants, geo-coded, covering 1990 to 2009</a:t>
            </a:r>
          </a:p>
          <a:p>
            <a:pPr eaLnBrk="1" hangingPunct="1">
              <a:buClr>
                <a:srgbClr val="6A9BDE"/>
              </a:buClr>
            </a:pPr>
            <a:r>
              <a:rPr lang="en-CA" sz="2000" b="1" dirty="0" smtClean="0"/>
              <a:t>Trucking micro-data (</a:t>
            </a:r>
            <a:r>
              <a:rPr lang="en-CA" sz="2000" b="1" dirty="0" smtClean="0"/>
              <a:t>waybills). </a:t>
            </a:r>
            <a:r>
              <a:rPr lang="en-CA" sz="2000" dirty="0" smtClean="0"/>
              <a:t>2008 Trucking Commodity Origin Destination Survey, combined with industry and transportation price indices</a:t>
            </a:r>
          </a:p>
          <a:p>
            <a:pPr eaLnBrk="1" hangingPunct="1">
              <a:buClr>
                <a:srgbClr val="6A9BDE"/>
              </a:buClr>
            </a:pPr>
            <a:r>
              <a:rPr lang="en-CA" sz="2000" b="1" dirty="0" smtClean="0"/>
              <a:t>International trade by </a:t>
            </a:r>
            <a:r>
              <a:rPr lang="en-CA" sz="2000" b="1" dirty="0" smtClean="0"/>
              <a:t>industry-country. </a:t>
            </a:r>
            <a:r>
              <a:rPr lang="en-CA" sz="2000" dirty="0" smtClean="0">
                <a:solidFill>
                  <a:srgbClr val="C00000"/>
                </a:solidFill>
              </a:rPr>
              <a:t>1992</a:t>
            </a:r>
            <a:r>
              <a:rPr lang="en-CA" sz="2000" dirty="0" smtClean="0"/>
              <a:t> to 2010 across 257 6-digit NAICS industries</a:t>
            </a:r>
          </a:p>
          <a:p>
            <a:pPr eaLnBrk="1" hangingPunct="1">
              <a:buClr>
                <a:srgbClr val="6A9BDE"/>
              </a:buClr>
            </a:pPr>
            <a:r>
              <a:rPr lang="en-CA" sz="2000" b="1" dirty="0" smtClean="0"/>
              <a:t>KLEMS </a:t>
            </a:r>
            <a:r>
              <a:rPr lang="en-CA" sz="2000" b="1" dirty="0" smtClean="0"/>
              <a:t>Database. </a:t>
            </a:r>
            <a:r>
              <a:rPr lang="en-CA" sz="2000" dirty="0" smtClean="0"/>
              <a:t>1961-</a:t>
            </a:r>
            <a:r>
              <a:rPr lang="en-CA" sz="2000" dirty="0" smtClean="0">
                <a:solidFill>
                  <a:srgbClr val="C00000"/>
                </a:solidFill>
              </a:rPr>
              <a:t>2008</a:t>
            </a:r>
            <a:r>
              <a:rPr lang="en-CA" sz="2000" dirty="0" smtClean="0"/>
              <a:t>: NAICS </a:t>
            </a:r>
            <a:r>
              <a:rPr lang="en-CA" sz="2000" dirty="0" smtClean="0">
                <a:sym typeface="Symbol MT"/>
              </a:rPr>
              <a:t> 4-digit industry level (labour, natural resources, price indices...)</a:t>
            </a:r>
          </a:p>
          <a:p>
            <a:pPr eaLnBrk="1" hangingPunct="1">
              <a:buClr>
                <a:srgbClr val="6A9BDE"/>
              </a:buClr>
            </a:pPr>
            <a:r>
              <a:rPr lang="en-CA" sz="2000" b="1" dirty="0" smtClean="0">
                <a:sym typeface="Symbol MT"/>
              </a:rPr>
              <a:t>Yearly </a:t>
            </a:r>
            <a:r>
              <a:rPr lang="en-CA" sz="2000" b="1" dirty="0" smtClean="0">
                <a:sym typeface="Symbol MT"/>
              </a:rPr>
              <a:t>input-output tables</a:t>
            </a:r>
            <a:endParaRPr lang="en-CA" sz="2000" b="1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30/12/2015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/>
              <a:t>Statistics Canada • </a:t>
            </a:r>
            <a:r>
              <a:rPr lang="en-CA" dirty="0" err="1"/>
              <a:t>Statistique</a:t>
            </a:r>
            <a:r>
              <a:rPr lang="en-CA" dirty="0"/>
              <a:t>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6</a:t>
            </a:fld>
            <a:endParaRPr lang="en-CA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Measuring localization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824"/>
            <a:ext cx="8218488" cy="427975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Duranton</a:t>
            </a:r>
            <a:r>
              <a:rPr lang="en-C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Overman (2005, 2008) localization </a:t>
            </a:r>
            <a:r>
              <a:rPr lang="en-C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index: </a:t>
            </a:r>
          </a:p>
          <a:p>
            <a:pPr marL="400050" lvl="1" indent="0">
              <a:buNone/>
            </a:pPr>
            <a:endParaRPr lang="en-CA" sz="18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CA" sz="1800" dirty="0" smtClean="0">
                <a:solidFill>
                  <a:schemeClr val="tx1"/>
                </a:solidFill>
                <a:ea typeface="+mn-ea"/>
                <a:cs typeface="+mn-cs"/>
              </a:rPr>
              <a:t>Measures how close plants are to </a:t>
            </a:r>
            <a:r>
              <a:rPr lang="en-CA" sz="1800" dirty="0" smtClean="0">
                <a:ea typeface="+mn-ea"/>
                <a:cs typeface="+mn-cs"/>
              </a:rPr>
              <a:t>each other by considering the kernel-smoothed, distribution (K-density PDF) of bilateral distances between them</a:t>
            </a:r>
          </a:p>
          <a:p>
            <a:pPr marL="400050" lvl="1" indent="0">
              <a:buNone/>
            </a:pPr>
            <a:endParaRPr lang="en-CA" sz="1800" dirty="0" smtClean="0"/>
          </a:p>
          <a:p>
            <a:pPr marL="400050" lvl="1" indent="0">
              <a:buNone/>
            </a:pPr>
            <a:r>
              <a:rPr lang="en-CA" sz="1800" dirty="0" smtClean="0"/>
              <a:t>Its CDF </a:t>
            </a:r>
            <a:r>
              <a:rPr lang="en-CA" sz="1800" dirty="0" smtClean="0"/>
              <a:t>up to bilateral distance </a:t>
            </a:r>
            <a:r>
              <a:rPr lang="en-CA" sz="1800" i="1" dirty="0" smtClean="0"/>
              <a:t>d</a:t>
            </a:r>
            <a:r>
              <a:rPr lang="en-CA" sz="1800" dirty="0" smtClean="0"/>
              <a:t> is our measure of localization: </a:t>
            </a:r>
            <a:r>
              <a:rPr lang="en-CA" sz="1800" dirty="0"/>
              <a:t>S</a:t>
            </a:r>
            <a:r>
              <a:rPr lang="en-CA" sz="1800" dirty="0" smtClean="0"/>
              <a:t>hare of plants less than distance </a:t>
            </a:r>
            <a:r>
              <a:rPr lang="en-CA" sz="1800" i="1" dirty="0" smtClean="0"/>
              <a:t>d </a:t>
            </a:r>
            <a:r>
              <a:rPr lang="en-CA" sz="1800" dirty="0" smtClean="0"/>
              <a:t>from each other</a:t>
            </a:r>
          </a:p>
          <a:p>
            <a:pPr marL="400050" lvl="1" indent="0">
              <a:buNone/>
            </a:pPr>
            <a:endParaRPr lang="en-CA" sz="1800" dirty="0"/>
          </a:p>
          <a:p>
            <a:pPr marL="400050" lvl="1" indent="0">
              <a:buNone/>
            </a:pPr>
            <a:r>
              <a:rPr lang="en-CA" sz="1800" dirty="0"/>
              <a:t>Estimated by year across 6-digit NAICS manufacturing </a:t>
            </a:r>
            <a:r>
              <a:rPr lang="en-CA" sz="1800" dirty="0" smtClean="0"/>
              <a:t>industries</a:t>
            </a:r>
          </a:p>
          <a:p>
            <a:pPr marL="400050" lvl="1" indent="0">
              <a:buNone/>
            </a:pPr>
            <a:endParaRPr lang="en-CA" sz="1800" dirty="0"/>
          </a:p>
          <a:p>
            <a:pPr marL="400050" lvl="1" indent="0">
              <a:buNone/>
            </a:pPr>
            <a:endParaRPr lang="en-CA" sz="1800" dirty="0"/>
          </a:p>
          <a:p>
            <a:pPr marL="400050" lvl="1" indent="0">
              <a:buNone/>
            </a:pPr>
            <a:endParaRPr lang="en-CA" sz="1800" dirty="0" smtClean="0"/>
          </a:p>
          <a:p>
            <a:pPr marL="0" indent="0" eaLnBrk="1" hangingPunct="1">
              <a:buClr>
                <a:srgbClr val="6A9BDE"/>
              </a:buClr>
              <a:buNone/>
            </a:pPr>
            <a:endParaRPr lang="en-CA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A6A0C-EDEE-47CA-AD9E-86281C650ECD}" type="datetime1">
              <a:rPr lang="en-CA" smtClean="0"/>
              <a:pPr>
                <a:defRPr/>
              </a:pPr>
              <a:t>29/12/2015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Statistics Canada • Statistique Canada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1DA50-9F9F-448E-98FE-AF07A37BBCE8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1555204"/>
            <a:ext cx="6448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2800" kern="0" noProof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K-density PDF and CDF localization measures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8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Top 10 localized industries (at 50km)</a:t>
            </a:r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87624" y="1628800"/>
          <a:ext cx="657225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Worksheet" r:id="rId4" imgW="6572154" imgH="4838713" progId="Excel.Sheet.12">
                  <p:embed/>
                </p:oleObj>
              </mc:Choice>
              <mc:Fallback>
                <p:oleObj name="Worksheet" r:id="rId4" imgW="6572154" imgH="4838713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28800"/>
                        <a:ext cx="657225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BB886C-DC17-45A7-AD6A-F4776094A8D5}" type="datetime1">
              <a:rPr lang="en-CA"/>
              <a:pPr/>
              <a:t>29/12/2015</a:t>
            </a:fld>
            <a:endParaRPr lang="en-CA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/>
              <a:t>Statistics Canada • Statistique Canada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66411-9C20-4143-8EAE-396B47E6F0DE}" type="slidenum">
              <a:rPr lang="en-CA"/>
              <a:pPr/>
              <a:t>9</a:t>
            </a:fld>
            <a:endParaRPr lang="en-CA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052513"/>
            <a:ext cx="8218487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800" dirty="0" smtClean="0"/>
              <a:t>Trends in localization, </a:t>
            </a:r>
            <a:r>
              <a:rPr lang="en-CA" sz="2800" dirty="0" smtClean="0"/>
              <a:t>1992 </a:t>
            </a:r>
            <a:r>
              <a:rPr lang="en-CA" sz="2800" dirty="0" smtClean="0"/>
              <a:t>to </a:t>
            </a:r>
            <a:r>
              <a:rPr lang="en-CA" sz="2800" dirty="0" smtClean="0"/>
              <a:t>2008</a:t>
            </a:r>
            <a:endParaRPr lang="en-CA" sz="2800" dirty="0" smtClean="0"/>
          </a:p>
        </p:txBody>
      </p:sp>
      <p:pic>
        <p:nvPicPr>
          <p:cNvPr id="3079" name="Picture 9" descr="BlueBar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29158874"/>
              </p:ext>
            </p:extLst>
          </p:nvPr>
        </p:nvGraphicFramePr>
        <p:xfrm>
          <a:off x="971600" y="1844824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DISS-DIFF-Eng Template</Template>
  <TotalTime>9698</TotalTime>
  <Words>953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Symbol MT</vt:lpstr>
      <vt:lpstr>Wingdings</vt:lpstr>
      <vt:lpstr>Default Design</vt:lpstr>
      <vt:lpstr>Worksheet</vt:lpstr>
      <vt:lpstr>MathType 6.0 Equation</vt:lpstr>
      <vt:lpstr>PowerPoint Presentation</vt:lpstr>
      <vt:lpstr>Outline</vt:lpstr>
      <vt:lpstr>Premise</vt:lpstr>
      <vt:lpstr>Key findings</vt:lpstr>
      <vt:lpstr>Data</vt:lpstr>
      <vt:lpstr>Measuring localization</vt:lpstr>
      <vt:lpstr>PowerPoint Presentation</vt:lpstr>
      <vt:lpstr>Top 10 localized industries (at 50km)</vt:lpstr>
      <vt:lpstr>Trends in localization, 1992 to 2008</vt:lpstr>
      <vt:lpstr>Correlates of localization</vt:lpstr>
      <vt:lpstr>Input/output distance (1)</vt:lpstr>
      <vt:lpstr>Input/output distance (2)</vt:lpstr>
      <vt:lpstr>Correlates of localization (cont.)</vt:lpstr>
      <vt:lpstr>Mean CDF at 50 km for below and above median transportation costs</vt:lpstr>
      <vt:lpstr>Model</vt:lpstr>
      <vt:lpstr>Fixed effects estimates (selected results)</vt:lpstr>
      <vt:lpstr>Robustness checks</vt:lpstr>
      <vt:lpstr>Fixed effects estimates by distance and by incremental change in CDF</vt:lpstr>
      <vt:lpstr>PowerPoint Presentation</vt:lpstr>
      <vt:lpstr>PowerPoint Presentation</vt:lpstr>
      <vt:lpstr>PowerPoint Presentation</vt:lpstr>
      <vt:lpstr>Robustness checks</vt:lpstr>
      <vt:lpstr>Accounting for endogeneity</vt:lpstr>
      <vt:lpstr>Counterfactual change in CDF</vt:lpstr>
      <vt:lpstr>Conclusions</vt:lpstr>
      <vt:lpstr>Pattern of manufacturing plant location</vt:lpstr>
    </vt:vector>
  </TitlesOfParts>
  <Company>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browmar</cp:lastModifiedBy>
  <cp:revision>275</cp:revision>
  <cp:lastPrinted>2015-12-31T14:19:59Z</cp:lastPrinted>
  <dcterms:created xsi:type="dcterms:W3CDTF">2008-07-17T14:58:13Z</dcterms:created>
  <dcterms:modified xsi:type="dcterms:W3CDTF">2015-12-31T14:48:21Z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1802666618</vt:i4>
  </property>
  <property fmtid="{D5CDD505-2E9C-101B-9397-08002B2CF9AE}" pid="3" name="_NewReviewCycle">
    <vt:lpwstr/>
  </property>
  <property fmtid="{D5CDD505-2E9C-101B-9397-08002B2CF9AE}" pid="4" name="_EmailSubject">
    <vt:lpwstr>AEA Presentation (final)</vt:lpwstr>
  </property>
  <property fmtid="{D5CDD505-2E9C-101B-9397-08002B2CF9AE}" pid="5" name="_AuthorEmail">
    <vt:lpwstr>mark.brown@canada.ca</vt:lpwstr>
  </property>
  <property fmtid="{D5CDD505-2E9C-101B-9397-08002B2CF9AE}" pid="6" name="_AuthorEmailDisplayName">
    <vt:lpwstr>Brown, Mark (STATCAN/STATCAN)</vt:lpwstr>
  </property>
  <property fmtid="{D5CDD505-2E9C-101B-9397-08002B2CF9AE}" pid="7" name="_PreviousAdHocReviewCycleID">
    <vt:i4>-1494467901</vt:i4>
  </property>
</Properties>
</file>