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  <p:sldMasterId id="2147483678" r:id="rId2"/>
    <p:sldMasterId id="2147483650" r:id="rId3"/>
    <p:sldMasterId id="2147483676" r:id="rId4"/>
    <p:sldMasterId id="2147483680" r:id="rId5"/>
  </p:sldMasterIdLst>
  <p:notesMasterIdLst>
    <p:notesMasterId r:id="rId33"/>
  </p:notesMasterIdLst>
  <p:sldIdLst>
    <p:sldId id="320" r:id="rId6"/>
    <p:sldId id="375" r:id="rId7"/>
    <p:sldId id="326" r:id="rId8"/>
    <p:sldId id="400" r:id="rId9"/>
    <p:sldId id="378" r:id="rId10"/>
    <p:sldId id="379" r:id="rId11"/>
    <p:sldId id="401" r:id="rId12"/>
    <p:sldId id="402" r:id="rId13"/>
    <p:sldId id="403" r:id="rId14"/>
    <p:sldId id="404" r:id="rId15"/>
    <p:sldId id="405" r:id="rId16"/>
    <p:sldId id="384" r:id="rId17"/>
    <p:sldId id="388" r:id="rId18"/>
    <p:sldId id="390" r:id="rId19"/>
    <p:sldId id="406" r:id="rId20"/>
    <p:sldId id="393" r:id="rId21"/>
    <p:sldId id="408" r:id="rId22"/>
    <p:sldId id="399" r:id="rId23"/>
    <p:sldId id="409" r:id="rId24"/>
    <p:sldId id="411" r:id="rId25"/>
    <p:sldId id="360" r:id="rId26"/>
    <p:sldId id="412" r:id="rId27"/>
    <p:sldId id="373" r:id="rId28"/>
    <p:sldId id="341" r:id="rId29"/>
    <p:sldId id="413" r:id="rId30"/>
    <p:sldId id="397" r:id="rId31"/>
    <p:sldId id="260" r:id="rId32"/>
  </p:sldIdLst>
  <p:sldSz cx="9144000" cy="6858000" type="screen4x3"/>
  <p:notesSz cx="6797675" cy="9928225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BdE Neue Helvetica 55 Roman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BdE Neue Helvetica 55 Roman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BdE Neue Helvetica 55 Roman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BdE Neue Helvetica 55 Roman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B35C48"/>
    <a:srgbClr val="DEDEDE"/>
    <a:srgbClr val="E1E1E1"/>
    <a:srgbClr val="D9D9D9"/>
    <a:srgbClr val="C0C0C0"/>
    <a:srgbClr val="669966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437" autoAdjust="0"/>
  </p:normalViewPr>
  <p:slideViewPr>
    <p:cSldViewPr snapToGrid="0">
      <p:cViewPr varScale="1">
        <p:scale>
          <a:sx n="77" d="100"/>
          <a:sy n="77" d="100"/>
        </p:scale>
        <p:origin x="106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1" tIns="45817" rIns="91631" bIns="45817" numCol="1" anchor="t" anchorCtr="0" compatLnSpc="1">
            <a:prstTxWarp prst="textNoShape">
              <a:avLst/>
            </a:prstTxWarp>
          </a:bodyPr>
          <a:lstStyle>
            <a:lvl1pPr defTabSz="916629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1" tIns="45817" rIns="91631" bIns="45817" numCol="1" anchor="t" anchorCtr="0" compatLnSpc="1">
            <a:prstTxWarp prst="textNoShape">
              <a:avLst/>
            </a:prstTxWarp>
          </a:bodyPr>
          <a:lstStyle>
            <a:lvl1pPr algn="r" defTabSz="916629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1" tIns="45817" rIns="91631" bIns="458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1" tIns="45817" rIns="91631" bIns="45817" numCol="1" anchor="b" anchorCtr="0" compatLnSpc="1">
            <a:prstTxWarp prst="textNoShape">
              <a:avLst/>
            </a:prstTxWarp>
          </a:bodyPr>
          <a:lstStyle>
            <a:lvl1pPr defTabSz="916629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1" tIns="45817" rIns="91631" bIns="45817" numCol="1" anchor="b" anchorCtr="0" compatLnSpc="1">
            <a:prstTxWarp prst="textNoShape">
              <a:avLst/>
            </a:prstTxWarp>
          </a:bodyPr>
          <a:lstStyle>
            <a:lvl1pPr algn="r" defTabSz="916629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11BF5E0-66B4-415D-873B-BB065A12419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458442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defTabSz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 b="0" i="0" baseline="0">
                <a:effectLst/>
                <a:latin typeface="BdE Neue Helvetica 55 Roman" pitchFamily="34" charset="0"/>
              </a:defRPr>
            </a:lvl1pPr>
            <a:lvl2pPr marL="360000" indent="-266700">
              <a:spcAft>
                <a:spcPts val="0"/>
              </a:spcAft>
              <a:tabLst/>
              <a:defRPr lang="es-ES" sz="165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dE Neue Helvetica 55 Roman" pitchFamily="34" charset="0"/>
              </a:defRPr>
            </a:lvl2pPr>
            <a:lvl3pPr>
              <a:spcAft>
                <a:spcPts val="0"/>
              </a:spcAft>
              <a:defRPr sz="1600" baseline="0"/>
            </a:lvl3pPr>
            <a:lvl4pPr>
              <a:defRPr sz="1600" baseline="0"/>
            </a:lvl4pPr>
            <a:lvl5pPr>
              <a:defRPr sz="1600" baseline="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_tradnl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9B768-B2E9-4B6D-925A-CD184DCA9B62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defTabSz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 b="0" i="0" baseline="0">
                <a:effectLst/>
                <a:latin typeface="BdE Neue Helvetica 55 Roman" pitchFamily="34" charset="0"/>
              </a:defRPr>
            </a:lvl1pPr>
            <a:lvl2pPr marL="360000" indent="-266700">
              <a:spcAft>
                <a:spcPts val="0"/>
              </a:spcAft>
              <a:tabLst/>
              <a:defRPr lang="es-ES" sz="165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dE Neue Helvetica 55 Roman" pitchFamily="34" charset="0"/>
              </a:defRPr>
            </a:lvl2pPr>
            <a:lvl3pPr>
              <a:spcAft>
                <a:spcPts val="0"/>
              </a:spcAft>
              <a:defRPr sz="1600" baseline="0"/>
            </a:lvl3pPr>
            <a:lvl4pPr>
              <a:defRPr sz="1600" baseline="0"/>
            </a:lvl4pPr>
            <a:lvl5pPr>
              <a:defRPr sz="1600" baseline="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_tradnl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38602-6389-412E-98D1-84761C49E5C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323850" y="6172200"/>
            <a:ext cx="4876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s-ES_tradnl" sz="1200" b="0" dirty="0">
                <a:cs typeface="+mn-cs"/>
              </a:rPr>
              <a:t>GESTIÓN Y DIFUSIÓN DE LA INFORMACIÓN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14325" y="1851025"/>
            <a:ext cx="6740525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500"/>
              </a:lnSpc>
              <a:spcBef>
                <a:spcPct val="50000"/>
              </a:spcBef>
              <a:defRPr/>
            </a:pPr>
            <a:r>
              <a:rPr lang="es-ES_tradnl" dirty="0">
                <a:solidFill>
                  <a:srgbClr val="B35C48"/>
                </a:solidFill>
                <a:cs typeface="+mn-cs"/>
              </a:rPr>
              <a:t>DIRECTRICES PARA ELABORACIÓN </a:t>
            </a:r>
            <a:br>
              <a:rPr lang="es-ES_tradnl" dirty="0">
                <a:solidFill>
                  <a:srgbClr val="B35C48"/>
                </a:solidFill>
                <a:cs typeface="+mn-cs"/>
              </a:rPr>
            </a:br>
            <a:r>
              <a:rPr lang="es-ES_tradnl" dirty="0">
                <a:solidFill>
                  <a:srgbClr val="B35C48"/>
                </a:solidFill>
                <a:cs typeface="+mn-cs"/>
              </a:rPr>
              <a:t>DE PRESENTACIONES POWERPOINT </a:t>
            </a:r>
            <a:br>
              <a:rPr lang="es-ES_tradnl" dirty="0">
                <a:solidFill>
                  <a:srgbClr val="B35C48"/>
                </a:solidFill>
                <a:cs typeface="+mn-cs"/>
              </a:rPr>
            </a:br>
            <a:r>
              <a:rPr lang="es-ES_tradnl" dirty="0">
                <a:solidFill>
                  <a:srgbClr val="B35C48"/>
                </a:solidFill>
                <a:cs typeface="+mn-cs"/>
              </a:rPr>
              <a:t>EN EL SERVICIO DE ESTUDIOS</a:t>
            </a:r>
            <a:endParaRPr lang="es-ES_tradnl" sz="1400" dirty="0">
              <a:solidFill>
                <a:srgbClr val="B94105"/>
              </a:solidFill>
              <a:cs typeface="+mn-cs"/>
            </a:endParaRPr>
          </a:p>
        </p:txBody>
      </p:sp>
      <p:pic>
        <p:nvPicPr>
          <p:cNvPr id="1028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88" y="0"/>
            <a:ext cx="914558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323850" y="6172200"/>
            <a:ext cx="4876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s-ES_tradnl" sz="1200" b="0" dirty="0">
                <a:cs typeface="+mn-cs"/>
              </a:rPr>
              <a:t>GESTIÓN Y DIFUSIÓN DE LA INFORMACIÓN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14325" y="1851025"/>
            <a:ext cx="6740525" cy="330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500"/>
              </a:lnSpc>
              <a:spcBef>
                <a:spcPct val="50000"/>
              </a:spcBef>
              <a:defRPr/>
            </a:pPr>
            <a:r>
              <a:rPr lang="es-ES_tradnl" dirty="0">
                <a:solidFill>
                  <a:srgbClr val="B35C48"/>
                </a:solidFill>
                <a:cs typeface="+mn-cs"/>
              </a:rPr>
              <a:t>DIRECTRICES PARA ELABORACIÓN </a:t>
            </a:r>
            <a:br>
              <a:rPr lang="es-ES_tradnl" dirty="0">
                <a:solidFill>
                  <a:srgbClr val="B35C48"/>
                </a:solidFill>
                <a:cs typeface="+mn-cs"/>
              </a:rPr>
            </a:br>
            <a:r>
              <a:rPr lang="es-ES_tradnl" dirty="0">
                <a:solidFill>
                  <a:srgbClr val="B35C48"/>
                </a:solidFill>
                <a:cs typeface="+mn-cs"/>
              </a:rPr>
              <a:t>DE PRESENTACIONES POWERPOINT </a:t>
            </a:r>
            <a:br>
              <a:rPr lang="es-ES_tradnl" dirty="0">
                <a:solidFill>
                  <a:srgbClr val="B35C48"/>
                </a:solidFill>
                <a:cs typeface="+mn-cs"/>
              </a:rPr>
            </a:br>
            <a:r>
              <a:rPr lang="es-ES_tradnl" dirty="0">
                <a:solidFill>
                  <a:srgbClr val="B35C48"/>
                </a:solidFill>
                <a:cs typeface="+mn-cs"/>
              </a:rPr>
              <a:t>EN EL SERVICIO DE ESTUDIOS</a:t>
            </a:r>
            <a:endParaRPr lang="es-ES_tradnl" sz="1400" dirty="0">
              <a:solidFill>
                <a:srgbClr val="B94105"/>
              </a:solidFill>
              <a:cs typeface="+mn-cs"/>
            </a:endParaRPr>
          </a:p>
          <a:p>
            <a:pPr eaLnBrk="0" hangingPunct="0">
              <a:lnSpc>
                <a:spcPts val="2500"/>
              </a:lnSpc>
              <a:spcBef>
                <a:spcPct val="50000"/>
              </a:spcBef>
              <a:defRPr/>
            </a:pPr>
            <a:r>
              <a:rPr lang="es-ES_tradnl" sz="1400" dirty="0">
                <a:cs typeface="+mn-cs"/>
              </a:rPr>
              <a:t>José Luis Malo de Molina</a:t>
            </a:r>
          </a:p>
          <a:p>
            <a:pPr eaLnBrk="0" hangingPunct="0">
              <a:lnSpc>
                <a:spcPts val="600"/>
              </a:lnSpc>
              <a:spcBef>
                <a:spcPct val="50000"/>
              </a:spcBef>
              <a:defRPr/>
            </a:pPr>
            <a:r>
              <a:rPr lang="es-ES_tradnl" sz="1400" b="0" dirty="0">
                <a:cs typeface="+mn-cs"/>
              </a:rPr>
              <a:t>Director General</a:t>
            </a:r>
          </a:p>
          <a:p>
            <a:pPr eaLnBrk="0" hangingPunct="0">
              <a:lnSpc>
                <a:spcPts val="600"/>
              </a:lnSpc>
              <a:spcBef>
                <a:spcPct val="50000"/>
              </a:spcBef>
              <a:defRPr/>
            </a:pPr>
            <a:endParaRPr lang="es-ES_tradnl" sz="1400" b="0" dirty="0">
              <a:cs typeface="+mn-cs"/>
            </a:endParaRPr>
          </a:p>
          <a:p>
            <a:pPr eaLnBrk="0" hangingPunct="0">
              <a:lnSpc>
                <a:spcPts val="600"/>
              </a:lnSpc>
              <a:spcBef>
                <a:spcPct val="50000"/>
              </a:spcBef>
              <a:defRPr/>
            </a:pPr>
            <a:endParaRPr lang="es-ES_tradnl" sz="1400" b="0" dirty="0">
              <a:cs typeface="+mn-cs"/>
            </a:endParaRPr>
          </a:p>
          <a:p>
            <a:pPr eaLnBrk="0" hangingPunct="0">
              <a:lnSpc>
                <a:spcPts val="600"/>
              </a:lnSpc>
              <a:spcBef>
                <a:spcPct val="50000"/>
              </a:spcBef>
              <a:defRPr/>
            </a:pPr>
            <a:endParaRPr lang="es-ES_tradnl" sz="1400" b="0" dirty="0">
              <a:cs typeface="+mn-cs"/>
            </a:endParaRPr>
          </a:p>
          <a:p>
            <a:pPr eaLnBrk="0" hangingPunct="0">
              <a:lnSpc>
                <a:spcPts val="600"/>
              </a:lnSpc>
              <a:spcBef>
                <a:spcPct val="50000"/>
              </a:spcBef>
              <a:defRPr/>
            </a:pPr>
            <a:endParaRPr lang="es-ES_tradnl" sz="1400" b="0" dirty="0">
              <a:cs typeface="+mn-cs"/>
            </a:endParaRPr>
          </a:p>
          <a:p>
            <a:pPr eaLnBrk="0" hangingPunct="0">
              <a:spcBef>
                <a:spcPct val="50000"/>
              </a:spcBef>
              <a:spcAft>
                <a:spcPct val="40000"/>
              </a:spcAft>
              <a:defRPr/>
            </a:pPr>
            <a:r>
              <a:rPr lang="es-ES_tradnl" sz="1200" b="0" dirty="0">
                <a:cs typeface="+mn-cs"/>
              </a:rPr>
              <a:t>JORNADA DE DEBATE (BME/FEF)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defRPr/>
            </a:pPr>
            <a:r>
              <a:rPr lang="es-ES_tradnl" sz="1000" b="0" dirty="0">
                <a:cs typeface="+mn-cs"/>
              </a:rPr>
              <a:t>Palacio de la Bolsa de Madrid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defRPr/>
            </a:pPr>
            <a:r>
              <a:rPr lang="es-ES_tradnl" sz="1000" b="0" dirty="0">
                <a:cs typeface="+mn-cs"/>
              </a:rPr>
              <a:t>10 de octubre de 2012</a:t>
            </a:r>
          </a:p>
          <a:p>
            <a:pPr eaLnBrk="0" hangingPunct="0">
              <a:lnSpc>
                <a:spcPts val="600"/>
              </a:lnSpc>
              <a:spcBef>
                <a:spcPct val="50000"/>
              </a:spcBef>
              <a:defRPr/>
            </a:pPr>
            <a:endParaRPr lang="es-ES_tradnl" sz="1400" b="0" dirty="0">
              <a:cs typeface="+mn-cs"/>
            </a:endParaRPr>
          </a:p>
        </p:txBody>
      </p:sp>
      <p:pic>
        <p:nvPicPr>
          <p:cNvPr id="2052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88" y="0"/>
            <a:ext cx="914558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357188" y="6278563"/>
            <a:ext cx="487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s-ES_tradnl" sz="1200" b="0" dirty="0" smtClean="0">
                <a:solidFill>
                  <a:srgbClr val="858585"/>
                </a:solidFill>
                <a:cs typeface="+mn-cs"/>
              </a:rPr>
              <a:t>DG ECONOMICS</a:t>
            </a:r>
            <a:r>
              <a:rPr lang="es-ES_tradnl" sz="1200" b="0" baseline="0" dirty="0" smtClean="0">
                <a:solidFill>
                  <a:srgbClr val="858585"/>
                </a:solidFill>
                <a:cs typeface="+mn-cs"/>
              </a:rPr>
              <a:t> AND STATISTICS</a:t>
            </a:r>
            <a:endParaRPr lang="es-ES_tradnl" sz="1200" b="0" dirty="0">
              <a:cs typeface="+mn-cs"/>
            </a:endParaRPr>
          </a:p>
        </p:txBody>
      </p:sp>
      <p:pic>
        <p:nvPicPr>
          <p:cNvPr id="3075" name="Picture 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0"/>
            <a:ext cx="2895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32" descr="LOGO_1_Gris_3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5613" y="5487988"/>
            <a:ext cx="1997075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358775" y="228600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s-ES_tradnl" sz="2800" b="0" dirty="0" smtClean="0">
                <a:cs typeface="+mn-cs"/>
              </a:rPr>
              <a:t>THANKS FOR YOUR ATTENTION</a:t>
            </a:r>
            <a:endParaRPr lang="es-ES_tradnl" sz="2800" b="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11125"/>
            <a:ext cx="59277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dirty="0" smtClean="0"/>
              <a:t>TÍTULO DE LA DIAPOSITIVA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013" y="1484313"/>
            <a:ext cx="8575675" cy="456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 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75663" y="6402388"/>
            <a:ext cx="52228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58585"/>
                </a:solidFill>
                <a:cs typeface="+mn-cs"/>
              </a:defRPr>
            </a:lvl1pPr>
          </a:lstStyle>
          <a:p>
            <a:pPr>
              <a:defRPr/>
            </a:pPr>
            <a:fld id="{940DE041-4046-4CF1-838C-7755199CAD40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  <p:pic>
        <p:nvPicPr>
          <p:cNvPr id="4101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0"/>
            <a:ext cx="2895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2871788" y="6442075"/>
            <a:ext cx="55133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Ins="0" anchor="ctr">
            <a:spAutoFit/>
          </a:bodyPr>
          <a:lstStyle/>
          <a:p>
            <a:pPr algn="r" eaLnBrk="0" hangingPunct="0">
              <a:defRPr/>
            </a:pPr>
            <a:r>
              <a:rPr lang="es-ES_tradnl" sz="1000" b="0" cap="all" dirty="0" smtClean="0">
                <a:solidFill>
                  <a:srgbClr val="858585"/>
                </a:solidFill>
                <a:cs typeface="+mn-cs"/>
              </a:rPr>
              <a:t>DG ECONOMICS AND STATISTICS</a:t>
            </a:r>
            <a:endParaRPr lang="es-ES_tradnl" sz="1000" b="0" cap="all" dirty="0">
              <a:solidFill>
                <a:srgbClr val="858585"/>
              </a:solidFill>
              <a:cs typeface="+mn-cs"/>
            </a:endParaRPr>
          </a:p>
        </p:txBody>
      </p:sp>
      <p:pic>
        <p:nvPicPr>
          <p:cNvPr id="4103" name="Picture 31" descr="LOGO_1_Gris_3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025" y="6394450"/>
            <a:ext cx="152241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b="1" cap="all">
          <a:solidFill>
            <a:srgbClr val="B35C4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b="1">
          <a:solidFill>
            <a:srgbClr val="B35C48"/>
          </a:solidFill>
          <a:latin typeface="BdE Neue Helvetica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b="1">
          <a:solidFill>
            <a:srgbClr val="B35C48"/>
          </a:solidFill>
          <a:latin typeface="BdE Neue Helvetica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b="1">
          <a:solidFill>
            <a:srgbClr val="B35C48"/>
          </a:solidFill>
          <a:latin typeface="BdE Neue Helvetica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b="1">
          <a:solidFill>
            <a:srgbClr val="B35C48"/>
          </a:solidFill>
          <a:latin typeface="BdE Neue Helvetica 55 Roman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9pPr>
    </p:titleStyle>
    <p:bodyStyle>
      <a:lvl1pPr marL="342900" indent="-342900" algn="just" rtl="0" eaLnBrk="0" fontAlgn="base" hangingPunct="0">
        <a:lnSpc>
          <a:spcPts val="2163"/>
        </a:lnSpc>
        <a:spcBef>
          <a:spcPct val="0"/>
        </a:spcBef>
        <a:spcAft>
          <a:spcPts val="438"/>
        </a:spcAft>
        <a:buClr>
          <a:srgbClr val="993300"/>
        </a:buClr>
        <a:buFont typeface="Wingdings" pitchFamily="2" charset="2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538163" indent="-3175" algn="just" rtl="0" eaLnBrk="0" fontAlgn="base" hangingPunct="0">
        <a:lnSpc>
          <a:spcPts val="2163"/>
        </a:lnSpc>
        <a:spcBef>
          <a:spcPct val="0"/>
        </a:spcBef>
        <a:spcAft>
          <a:spcPts val="438"/>
        </a:spcAft>
        <a:buClr>
          <a:srgbClr val="666666"/>
        </a:buClr>
        <a:buFont typeface="BdE Neue Helvetica 55 Roman" pitchFamily="34" charset="0"/>
        <a:buChar char="•"/>
        <a:defRPr>
          <a:solidFill>
            <a:srgbClr val="B35C48"/>
          </a:solidFill>
          <a:latin typeface="+mn-lt"/>
        </a:defRPr>
      </a:lvl2pPr>
      <a:lvl3pPr marL="989013" indent="11113" algn="just" rtl="0" eaLnBrk="0" fontAlgn="base" hangingPunct="0">
        <a:lnSpc>
          <a:spcPts val="2163"/>
        </a:lnSpc>
        <a:spcBef>
          <a:spcPct val="0"/>
        </a:spcBef>
        <a:spcAft>
          <a:spcPts val="438"/>
        </a:spcAft>
        <a:buFont typeface="Courier New" pitchFamily="49" charset="0"/>
        <a:defRPr i="1">
          <a:solidFill>
            <a:schemeClr val="tx1"/>
          </a:solidFill>
          <a:latin typeface="+mn-lt"/>
        </a:defRPr>
      </a:lvl3pPr>
      <a:lvl4pPr marL="1430338" indent="7938" algn="just" rtl="0" eaLnBrk="0" fontAlgn="base" hangingPunct="0">
        <a:lnSpc>
          <a:spcPts val="2163"/>
        </a:lnSpc>
        <a:spcBef>
          <a:spcPct val="0"/>
        </a:spcBef>
        <a:spcAft>
          <a:spcPts val="438"/>
        </a:spcAft>
        <a:defRPr sz="1600">
          <a:solidFill>
            <a:schemeClr val="tx1"/>
          </a:solidFill>
          <a:latin typeface="+mn-lt"/>
        </a:defRPr>
      </a:lvl4pPr>
      <a:lvl5pPr marL="1882775" indent="-3175" algn="just" rtl="0" eaLnBrk="0" fontAlgn="base" hangingPunct="0">
        <a:lnSpc>
          <a:spcPts val="2163"/>
        </a:lnSpc>
        <a:spcBef>
          <a:spcPct val="0"/>
        </a:spcBef>
        <a:spcAft>
          <a:spcPts val="438"/>
        </a:spcAft>
        <a:defRPr sz="1600" i="1">
          <a:solidFill>
            <a:schemeClr val="tx1"/>
          </a:solidFill>
          <a:latin typeface="+mn-lt"/>
        </a:defRPr>
      </a:lvl5pPr>
      <a:lvl6pPr marL="2339975" indent="-3175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6pPr>
      <a:lvl7pPr marL="2797175" indent="-3175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7pPr>
      <a:lvl8pPr marL="3254375" indent="-3175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8pPr>
      <a:lvl9pPr marL="3711575" indent="-3175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 userDrawn="1"/>
        </p:nvSpPr>
        <p:spPr bwMode="auto">
          <a:xfrm>
            <a:off x="0" y="0"/>
            <a:ext cx="9144000" cy="62880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11125"/>
            <a:ext cx="59277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dirty="0" smtClean="0"/>
              <a:t>TÍTULO DE LA DIAPOSITIVA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013" y="1484313"/>
            <a:ext cx="8575675" cy="456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 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75663" y="6402388"/>
            <a:ext cx="52228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58585"/>
                </a:solidFill>
                <a:cs typeface="+mn-cs"/>
              </a:defRPr>
            </a:lvl1pPr>
          </a:lstStyle>
          <a:p>
            <a:pPr>
              <a:defRPr/>
            </a:pPr>
            <a:fld id="{F582F162-A31A-477A-856D-18E1B063DCB4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  <p:pic>
        <p:nvPicPr>
          <p:cNvPr id="5126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0"/>
            <a:ext cx="2895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2871788" y="6442075"/>
            <a:ext cx="55133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Ins="0" anchor="ctr">
            <a:spAutoFit/>
          </a:bodyPr>
          <a:lstStyle/>
          <a:p>
            <a:pPr algn="r" eaLnBrk="0" hangingPunct="0">
              <a:defRPr/>
            </a:pPr>
            <a:r>
              <a:rPr lang="es-ES_tradnl" sz="1000" b="0" cap="all" dirty="0" smtClean="0">
                <a:solidFill>
                  <a:srgbClr val="858585"/>
                </a:solidFill>
                <a:cs typeface="+mn-cs"/>
              </a:rPr>
              <a:t>DG ECONOMICS</a:t>
            </a:r>
            <a:r>
              <a:rPr lang="es-ES_tradnl" sz="1000" b="0" cap="all" baseline="0" dirty="0" smtClean="0">
                <a:solidFill>
                  <a:srgbClr val="858585"/>
                </a:solidFill>
                <a:cs typeface="+mn-cs"/>
              </a:rPr>
              <a:t> AND STATISTICS</a:t>
            </a:r>
            <a:endParaRPr lang="es-ES_tradnl" sz="1000" b="0" cap="all" dirty="0">
              <a:solidFill>
                <a:srgbClr val="858585"/>
              </a:solidFill>
              <a:cs typeface="+mn-cs"/>
            </a:endParaRPr>
          </a:p>
        </p:txBody>
      </p:sp>
      <p:pic>
        <p:nvPicPr>
          <p:cNvPr id="5128" name="Picture 31" descr="LOGO_1_Gris_3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025" y="6394450"/>
            <a:ext cx="152241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b="1" cap="all">
          <a:solidFill>
            <a:srgbClr val="B35C4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b="1">
          <a:solidFill>
            <a:srgbClr val="B35C48"/>
          </a:solidFill>
          <a:latin typeface="BdE Neue Helvetica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b="1">
          <a:solidFill>
            <a:srgbClr val="B35C48"/>
          </a:solidFill>
          <a:latin typeface="BdE Neue Helvetica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b="1">
          <a:solidFill>
            <a:srgbClr val="B35C48"/>
          </a:solidFill>
          <a:latin typeface="BdE Neue Helvetica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b="1">
          <a:solidFill>
            <a:srgbClr val="B35C48"/>
          </a:solidFill>
          <a:latin typeface="BdE Neue Helvetica 55 Roman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9pPr>
    </p:titleStyle>
    <p:bodyStyle>
      <a:lvl1pPr marL="342900" indent="-342900" algn="just" rtl="0" eaLnBrk="0" fontAlgn="base" hangingPunct="0">
        <a:lnSpc>
          <a:spcPts val="2163"/>
        </a:lnSpc>
        <a:spcBef>
          <a:spcPct val="0"/>
        </a:spcBef>
        <a:spcAft>
          <a:spcPts val="438"/>
        </a:spcAft>
        <a:buClr>
          <a:srgbClr val="993300"/>
        </a:buClr>
        <a:buFont typeface="Wingdings" pitchFamily="2" charset="2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538163" indent="-3175" algn="just" rtl="0" eaLnBrk="0" fontAlgn="base" hangingPunct="0">
        <a:lnSpc>
          <a:spcPts val="2163"/>
        </a:lnSpc>
        <a:spcBef>
          <a:spcPct val="0"/>
        </a:spcBef>
        <a:spcAft>
          <a:spcPts val="438"/>
        </a:spcAft>
        <a:buClr>
          <a:srgbClr val="666666"/>
        </a:buClr>
        <a:buFont typeface="BdE Neue Helvetica 55 Roman" pitchFamily="34" charset="0"/>
        <a:buChar char="•"/>
        <a:defRPr>
          <a:solidFill>
            <a:srgbClr val="B35C48"/>
          </a:solidFill>
          <a:latin typeface="+mn-lt"/>
        </a:defRPr>
      </a:lvl2pPr>
      <a:lvl3pPr marL="989013" indent="11113" algn="just" rtl="0" eaLnBrk="0" fontAlgn="base" hangingPunct="0">
        <a:lnSpc>
          <a:spcPts val="2163"/>
        </a:lnSpc>
        <a:spcBef>
          <a:spcPct val="0"/>
        </a:spcBef>
        <a:spcAft>
          <a:spcPts val="438"/>
        </a:spcAft>
        <a:buFont typeface="Courier New" pitchFamily="49" charset="0"/>
        <a:defRPr i="1">
          <a:solidFill>
            <a:schemeClr val="tx1"/>
          </a:solidFill>
          <a:latin typeface="+mn-lt"/>
        </a:defRPr>
      </a:lvl3pPr>
      <a:lvl4pPr marL="1430338" indent="7938" algn="just" rtl="0" eaLnBrk="0" fontAlgn="base" hangingPunct="0">
        <a:lnSpc>
          <a:spcPts val="2163"/>
        </a:lnSpc>
        <a:spcBef>
          <a:spcPct val="0"/>
        </a:spcBef>
        <a:spcAft>
          <a:spcPts val="438"/>
        </a:spcAft>
        <a:defRPr sz="1600">
          <a:solidFill>
            <a:schemeClr val="tx1"/>
          </a:solidFill>
          <a:latin typeface="+mn-lt"/>
        </a:defRPr>
      </a:lvl4pPr>
      <a:lvl5pPr marL="1882775" indent="-3175" algn="just" rtl="0" eaLnBrk="0" fontAlgn="base" hangingPunct="0">
        <a:lnSpc>
          <a:spcPts val="2163"/>
        </a:lnSpc>
        <a:spcBef>
          <a:spcPct val="0"/>
        </a:spcBef>
        <a:spcAft>
          <a:spcPts val="438"/>
        </a:spcAft>
        <a:defRPr sz="1600" i="1">
          <a:solidFill>
            <a:schemeClr val="tx1"/>
          </a:solidFill>
          <a:latin typeface="+mn-lt"/>
        </a:defRPr>
      </a:lvl5pPr>
      <a:lvl6pPr marL="2339975" indent="-3175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6pPr>
      <a:lvl7pPr marL="2797175" indent="-3175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7pPr>
      <a:lvl8pPr marL="3254375" indent="-3175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8pPr>
      <a:lvl9pPr marL="3711575" indent="-3175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Ernesto.Villanueva@bde.es" TargetMode="External"/><Relationship Id="rId2" Type="http://schemas.openxmlformats.org/officeDocument/2006/relationships/hyperlink" Target="mailto:laura.hospido@bde.es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gzamarror@uark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4"/>
          <p:cNvSpPr txBox="1">
            <a:spLocks noChangeArrowheads="1"/>
          </p:cNvSpPr>
          <p:nvPr/>
        </p:nvSpPr>
        <p:spPr bwMode="auto">
          <a:xfrm>
            <a:off x="3082925" y="4546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 sz="1800"/>
          </a:p>
        </p:txBody>
      </p:sp>
      <p:sp>
        <p:nvSpPr>
          <p:cNvPr id="4" name="3 CuadroTexto"/>
          <p:cNvSpPr txBox="1"/>
          <p:nvPr/>
        </p:nvSpPr>
        <p:spPr>
          <a:xfrm>
            <a:off x="223836" y="913835"/>
            <a:ext cx="8667750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s-ES" sz="2400" dirty="0" smtClean="0">
              <a:solidFill>
                <a:schemeClr val="accent2"/>
              </a:solidFill>
            </a:endParaRPr>
          </a:p>
          <a:p>
            <a:pPr algn="ctr"/>
            <a:r>
              <a:rPr lang="es-ES" sz="3200" i="1" dirty="0" smtClean="0">
                <a:solidFill>
                  <a:schemeClr val="accent2"/>
                </a:solidFill>
              </a:rPr>
              <a:t>FINANCE FOR ALL</a:t>
            </a:r>
            <a:r>
              <a:rPr lang="es-ES" sz="3200" dirty="0" smtClean="0">
                <a:solidFill>
                  <a:schemeClr val="accent2"/>
                </a:solidFill>
              </a:rPr>
              <a:t>: THE IMPACT OF FINANCIAL LITERACY </a:t>
            </a:r>
            <a:r>
              <a:rPr lang="es-ES" sz="3200" dirty="0" smtClean="0">
                <a:solidFill>
                  <a:schemeClr val="accent2"/>
                </a:solidFill>
              </a:rPr>
              <a:t>IN COMPULSORY </a:t>
            </a:r>
            <a:r>
              <a:rPr lang="es-ES" sz="3200" dirty="0" smtClean="0">
                <a:solidFill>
                  <a:schemeClr val="accent2"/>
                </a:solidFill>
              </a:rPr>
              <a:t>SECONDARY EDUCATION*</a:t>
            </a:r>
            <a:endParaRPr lang="es-ES" sz="3200" dirty="0" smtClean="0">
              <a:solidFill>
                <a:schemeClr val="accent2"/>
              </a:solidFill>
            </a:endParaRPr>
          </a:p>
          <a:p>
            <a:pPr algn="ctr"/>
            <a:endParaRPr lang="es-ES" sz="2400" dirty="0">
              <a:solidFill>
                <a:schemeClr val="accent2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06601" y="3013454"/>
            <a:ext cx="8637374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 smtClean="0"/>
              <a:t> Laura </a:t>
            </a:r>
            <a:r>
              <a:rPr lang="es-ES_tradnl" sz="2400" dirty="0" err="1" smtClean="0"/>
              <a:t>Hospido</a:t>
            </a:r>
            <a:r>
              <a:rPr lang="es-ES_tradnl" sz="2400" dirty="0" smtClean="0"/>
              <a:t>		Ernesto Villanueva</a:t>
            </a:r>
            <a:endParaRPr lang="es-ES_tradnl" sz="2400" dirty="0"/>
          </a:p>
          <a:p>
            <a:pPr algn="ctr"/>
            <a:r>
              <a:rPr lang="es-ES_tradnl" sz="2400" b="0" dirty="0" smtClean="0"/>
              <a:t>Banco de España &amp; IZA		Banco de </a:t>
            </a:r>
            <a:r>
              <a:rPr lang="es-ES_tradnl" sz="2400" b="0" dirty="0" smtClean="0"/>
              <a:t>España</a:t>
            </a:r>
          </a:p>
          <a:p>
            <a:pPr algn="ctr"/>
            <a:r>
              <a:rPr lang="es-ES_tradnl" sz="2400" dirty="0" smtClean="0"/>
              <a:t>Gema Zamarro</a:t>
            </a:r>
          </a:p>
          <a:p>
            <a:pPr algn="ctr"/>
            <a:r>
              <a:rPr lang="es-ES_tradnl" sz="2400" b="0" dirty="0" err="1" smtClean="0"/>
              <a:t>University</a:t>
            </a:r>
            <a:r>
              <a:rPr lang="es-ES_tradnl" sz="2400" b="0" dirty="0" smtClean="0"/>
              <a:t> of Arkansas</a:t>
            </a:r>
            <a:endParaRPr lang="es-ES" sz="2400" b="0" dirty="0"/>
          </a:p>
        </p:txBody>
      </p:sp>
      <p:sp>
        <p:nvSpPr>
          <p:cNvPr id="6" name="5 CuadroTexto"/>
          <p:cNvSpPr txBox="1"/>
          <p:nvPr/>
        </p:nvSpPr>
        <p:spPr>
          <a:xfrm>
            <a:off x="361949" y="4570095"/>
            <a:ext cx="771859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800" dirty="0" smtClean="0"/>
              <a:t>ASSA Meetings</a:t>
            </a:r>
            <a:endParaRPr lang="es-ES" sz="1800" dirty="0" smtClean="0"/>
          </a:p>
          <a:p>
            <a:r>
              <a:rPr lang="es-ES" sz="1800" b="0" dirty="0" smtClean="0"/>
              <a:t>San Francisco, </a:t>
            </a:r>
            <a:r>
              <a:rPr lang="es-ES" sz="1800" b="0" dirty="0" err="1" smtClean="0"/>
              <a:t>January</a:t>
            </a:r>
            <a:r>
              <a:rPr lang="es-ES" sz="1800" b="0" dirty="0" smtClean="0"/>
              <a:t> 4th</a:t>
            </a:r>
            <a:r>
              <a:rPr lang="es-ES" sz="1800" b="0" dirty="0" smtClean="0"/>
              <a:t>, </a:t>
            </a:r>
            <a:r>
              <a:rPr lang="es-ES" sz="1800" b="0" dirty="0" smtClean="0"/>
              <a:t>2016</a:t>
            </a:r>
            <a:endParaRPr lang="es-ES" sz="1800" b="0" dirty="0"/>
          </a:p>
        </p:txBody>
      </p:sp>
      <p:sp>
        <p:nvSpPr>
          <p:cNvPr id="7" name="6 CuadroTexto"/>
          <p:cNvSpPr txBox="1"/>
          <p:nvPr/>
        </p:nvSpPr>
        <p:spPr>
          <a:xfrm>
            <a:off x="361949" y="6105525"/>
            <a:ext cx="53244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_tradnl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dE Neue Helvetica 45 Light" pitchFamily="34" charset="0"/>
              </a:rPr>
              <a:t>ECONOMICS </a:t>
            </a:r>
            <a:r>
              <a:rPr lang="es-ES_tradnl" sz="14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dE Neue Helvetica 45 Light" pitchFamily="34" charset="0"/>
              </a:rPr>
              <a:t>AND STATISTICS</a:t>
            </a:r>
            <a:endParaRPr lang="es-ES" sz="1400" b="0" dirty="0">
              <a:solidFill>
                <a:schemeClr val="tx1">
                  <a:lumMod val="50000"/>
                  <a:lumOff val="50000"/>
                </a:schemeClr>
              </a:solidFill>
              <a:latin typeface="BdE Neue Helvetica 45 Light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09574" y="5410200"/>
            <a:ext cx="8296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b="0" dirty="0" smtClean="0"/>
              <a:t>* </a:t>
            </a:r>
            <a:r>
              <a:rPr lang="es-ES" sz="1400" b="0" dirty="0" err="1" smtClean="0"/>
              <a:t>All</a:t>
            </a:r>
            <a:r>
              <a:rPr lang="es-ES" sz="1400" b="0" dirty="0" smtClean="0"/>
              <a:t> </a:t>
            </a:r>
            <a:r>
              <a:rPr lang="es-ES" sz="1400" b="0" dirty="0" err="1" smtClean="0"/>
              <a:t>views</a:t>
            </a:r>
            <a:r>
              <a:rPr lang="es-ES" sz="1400" b="0" dirty="0" smtClean="0"/>
              <a:t> and </a:t>
            </a:r>
            <a:r>
              <a:rPr lang="es-ES" sz="1400" b="0" dirty="0" err="1" smtClean="0"/>
              <a:t>opinions</a:t>
            </a:r>
            <a:r>
              <a:rPr lang="es-ES" sz="1400" b="0" dirty="0" smtClean="0"/>
              <a:t> are </a:t>
            </a:r>
            <a:r>
              <a:rPr lang="es-ES" sz="1400" b="0" dirty="0" err="1" smtClean="0"/>
              <a:t>our</a:t>
            </a:r>
            <a:r>
              <a:rPr lang="es-ES" sz="1400" b="0" dirty="0" smtClean="0"/>
              <a:t> </a:t>
            </a:r>
            <a:r>
              <a:rPr lang="es-ES" sz="1400" b="0" dirty="0" err="1" smtClean="0"/>
              <a:t>own</a:t>
            </a:r>
            <a:r>
              <a:rPr lang="es-ES" sz="1400" b="0" dirty="0" smtClean="0"/>
              <a:t>.</a:t>
            </a:r>
            <a:endParaRPr lang="es-E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31775" y="1255713"/>
            <a:ext cx="8564355" cy="4697826"/>
          </a:xfrm>
        </p:spPr>
        <p:txBody>
          <a:bodyPr/>
          <a:lstStyle/>
          <a:p>
            <a:r>
              <a:rPr lang="en-US" sz="2000" b="1" dirty="0" smtClean="0"/>
              <a:t>Idea: Compare </a:t>
            </a:r>
            <a:r>
              <a:rPr lang="en-US" sz="2000" b="1" dirty="0"/>
              <a:t>the performance in the post-test of treated students to that of similar controls.</a:t>
            </a:r>
            <a:r>
              <a:rPr lang="en-US" sz="2000" dirty="0"/>
              <a:t>	  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Compute </a:t>
            </a:r>
            <a:r>
              <a:rPr lang="en-US" sz="2000" dirty="0"/>
              <a:t>propensity score of student participation in the program as a function of school and student characteristics p(X).	  </a:t>
            </a:r>
            <a:endParaRPr lang="en-US" sz="2000" dirty="0" smtClean="0"/>
          </a:p>
          <a:p>
            <a:endParaRPr lang="en-US" sz="2000" dirty="0"/>
          </a:p>
          <a:p>
            <a:pPr indent="0"/>
            <a:r>
              <a:rPr lang="en-US" sz="2000" dirty="0" smtClean="0"/>
              <a:t>	</a:t>
            </a:r>
            <a:r>
              <a:rPr lang="en-US" sz="2000" b="1" dirty="0" smtClean="0"/>
              <a:t>Fitted </a:t>
            </a:r>
            <a:r>
              <a:rPr lang="en-US" sz="2000" b="1" dirty="0"/>
              <a:t>score identifies "similar" treatments and controls  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Reweight </a:t>
            </a:r>
            <a:r>
              <a:rPr lang="en-US" sz="2000" dirty="0"/>
              <a:t>students in the control sample by </a:t>
            </a:r>
            <a:r>
              <a:rPr lang="en-US" sz="2000" dirty="0" smtClean="0"/>
              <a:t>w(X)=p(X)/[1-p(X)](1-π</a:t>
            </a:r>
            <a:r>
              <a:rPr lang="en-US" sz="2000" dirty="0"/>
              <a:t>)/</a:t>
            </a:r>
            <a:r>
              <a:rPr lang="en-US" sz="2000" dirty="0" smtClean="0"/>
              <a:t>π</a:t>
            </a:r>
            <a:r>
              <a:rPr lang="en-US" sz="2000" dirty="0"/>
              <a:t>	  </a:t>
            </a:r>
            <a:endParaRPr lang="en-US" sz="2000" dirty="0" smtClean="0"/>
          </a:p>
          <a:p>
            <a:endParaRPr lang="en-US" sz="2000" dirty="0" smtClean="0"/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weight </a:t>
            </a:r>
            <a:r>
              <a:rPr lang="en-US" sz="2000" dirty="0" smtClean="0"/>
              <a:t>p(X)/(</a:t>
            </a:r>
            <a:r>
              <a:rPr lang="en-US" sz="2000" dirty="0"/>
              <a:t>1-p(X</a:t>
            </a:r>
            <a:r>
              <a:rPr lang="en-US" sz="2000" dirty="0" smtClean="0"/>
              <a:t>)) </a:t>
            </a:r>
            <a:r>
              <a:rPr lang="en-US" sz="2000" dirty="0"/>
              <a:t>increases with the predicted probability of participating. </a:t>
            </a:r>
            <a:endParaRPr lang="en-US" sz="2000" dirty="0" smtClean="0"/>
          </a:p>
          <a:p>
            <a:endParaRPr lang="en-US" sz="2000" dirty="0"/>
          </a:p>
          <a:p>
            <a:pPr lvl="1"/>
            <a:r>
              <a:rPr lang="en-US" sz="2000" dirty="0" smtClean="0"/>
              <a:t>π share of treated  </a:t>
            </a:r>
          </a:p>
          <a:p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Compare </a:t>
            </a:r>
            <a:r>
              <a:rPr lang="en-US" sz="2000" b="1" dirty="0"/>
              <a:t>performance in financial literacy tests of treated </a:t>
            </a:r>
            <a:r>
              <a:rPr lang="en-US" sz="2000" b="1" dirty="0" smtClean="0"/>
              <a:t>students to that of a </a:t>
            </a:r>
            <a:r>
              <a:rPr lang="en-US" sz="2000" b="1" dirty="0"/>
              <a:t>re-weighted </a:t>
            </a:r>
            <a:r>
              <a:rPr lang="en-US" sz="2000" b="1" dirty="0" smtClean="0"/>
              <a:t>set of controls</a:t>
            </a:r>
            <a:r>
              <a:rPr lang="en-US" sz="2000" dirty="0"/>
              <a:t>.</a:t>
            </a:r>
            <a:endParaRPr lang="es-ES" sz="2000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9B768-B2E9-4B6D-925A-CD184DCA9B62}" type="slidenum">
              <a:rPr lang="es-ES_tradnl" smtClean="0"/>
              <a:pPr>
                <a:defRPr/>
              </a:pPr>
              <a:t>10</a:t>
            </a:fld>
            <a:endParaRPr lang="es-ES_tradnl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3. ESTIMATING THE IMPACT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199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5100" y="-16192"/>
            <a:ext cx="6054725" cy="765175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s-ES" dirty="0" smtClean="0"/>
              <a:t>3</a:t>
            </a:r>
            <a:r>
              <a:rPr lang="es-ES" dirty="0" smtClean="0"/>
              <a:t>. </a:t>
            </a:r>
            <a:r>
              <a:rPr lang="es-ES" dirty="0" smtClean="0"/>
              <a:t>SOME NOTES ON IMPLEMENTATION</a:t>
            </a:r>
            <a:endParaRPr lang="en-US" dirty="0"/>
          </a:p>
        </p:txBody>
      </p:sp>
      <p:sp>
        <p:nvSpPr>
          <p:cNvPr id="2253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40547A-3259-4EEA-BE0A-574F8D23E366}" type="slidenum">
              <a:rPr lang="es-ES_tradnl" smtClean="0"/>
              <a:pPr>
                <a:defRPr/>
              </a:pPr>
              <a:t>11</a:t>
            </a:fld>
            <a:endParaRPr lang="es-ES_tradnl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9778941"/>
              </p:ext>
            </p:extLst>
          </p:nvPr>
        </p:nvGraphicFramePr>
        <p:xfrm>
          <a:off x="253366" y="1251585"/>
          <a:ext cx="8776334" cy="45415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010025"/>
                <a:gridCol w="1981200"/>
                <a:gridCol w="792313"/>
                <a:gridCol w="1131737"/>
                <a:gridCol w="861059"/>
              </a:tblGrid>
              <a:tr h="175804">
                <a:tc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u="none" strike="noStrike" dirty="0" smtClean="0">
                          <a:latin typeface="+mn-lt"/>
                        </a:rPr>
                        <a:t>PRIVATE</a:t>
                      </a:r>
                      <a:r>
                        <a:rPr lang="es-ES" sz="1800" b="1" u="none" strike="noStrike" baseline="0" dirty="0" smtClean="0">
                          <a:latin typeface="+mn-lt"/>
                        </a:rPr>
                        <a:t> </a:t>
                      </a:r>
                      <a:endParaRPr lang="es-ES" sz="18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        </a:t>
                      </a:r>
                      <a:r>
                        <a:rPr lang="es-E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REST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175804">
                <a:tc gridSpan="5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Student</a:t>
                      </a:r>
                      <a:r>
                        <a:rPr lang="es-ES_tradnl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characteristics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Female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0.52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Repeated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 grade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0.06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0.14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Mother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works</a:t>
                      </a:r>
                      <a:endParaRPr lang="es-ES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0.77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0.71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Father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works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0.97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0.85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Mother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with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college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degree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0.83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0.48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Father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has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college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0.86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0.48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es-ES_tradnl" sz="18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Teachers</a:t>
                      </a:r>
                      <a:r>
                        <a:rPr lang="es-ES_tradnl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’ </a:t>
                      </a:r>
                      <a:r>
                        <a:rPr lang="es-ES_tradnl" sz="18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characteristics</a:t>
                      </a:r>
                      <a:r>
                        <a:rPr lang="es-ES_tradnl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: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Experience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(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years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21.75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16.07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175804"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es-ES_tradnl" sz="18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Implementation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At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least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7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out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of 9 modules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0.88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0.91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Duration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of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course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(median 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hours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Used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webpage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0.63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0.85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Own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test (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on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top of pre- and post-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tests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0.55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Sample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size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799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86690" y="862965"/>
            <a:ext cx="6793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dirty="0" err="1" smtClean="0"/>
              <a:t>Table</a:t>
            </a:r>
            <a:r>
              <a:rPr lang="es-ES_tradnl" sz="1800" dirty="0" smtClean="0"/>
              <a:t> 2: </a:t>
            </a:r>
            <a:r>
              <a:rPr lang="es-ES_tradnl" sz="1800" dirty="0" err="1" smtClean="0"/>
              <a:t>Characteristics</a:t>
            </a:r>
            <a:r>
              <a:rPr lang="es-ES_tradnl" sz="1800" dirty="0" smtClean="0"/>
              <a:t>, </a:t>
            </a:r>
            <a:r>
              <a:rPr lang="es-ES_tradnl" sz="1800" dirty="0" err="1" smtClean="0"/>
              <a:t>by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school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type</a:t>
            </a:r>
            <a:r>
              <a:rPr lang="es-ES_tradnl" sz="1800" dirty="0" smtClean="0"/>
              <a:t>.</a:t>
            </a:r>
            <a:endParaRPr lang="es-ES" sz="1800" dirty="0"/>
          </a:p>
        </p:txBody>
      </p:sp>
      <p:sp>
        <p:nvSpPr>
          <p:cNvPr id="7" name="6 Rectángulo redondeado"/>
          <p:cNvSpPr/>
          <p:nvPr/>
        </p:nvSpPr>
        <p:spPr bwMode="auto">
          <a:xfrm>
            <a:off x="4572000" y="4641574"/>
            <a:ext cx="4457701" cy="873402"/>
          </a:xfrm>
          <a:prstGeom prst="roundRect">
            <a:avLst/>
          </a:prstGeom>
          <a:noFill/>
          <a:ln w="50800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30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9380" y="14288"/>
            <a:ext cx="6220460" cy="765175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s-ES" dirty="0"/>
              <a:t>3</a:t>
            </a:r>
            <a:r>
              <a:rPr lang="es-ES" dirty="0" smtClean="0"/>
              <a:t>. DIFFERENCES IN CHARACTERISTICS</a:t>
            </a:r>
            <a:endParaRPr lang="en-US" dirty="0"/>
          </a:p>
        </p:txBody>
      </p:sp>
      <p:sp>
        <p:nvSpPr>
          <p:cNvPr id="2253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40547A-3259-4EEA-BE0A-574F8D23E366}" type="slidenum">
              <a:rPr lang="es-ES_tradnl" smtClean="0"/>
              <a:pPr>
                <a:defRPr/>
              </a:pPr>
              <a:t>12</a:t>
            </a:fld>
            <a:endParaRPr lang="es-ES_tradnl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663383"/>
              </p:ext>
            </p:extLst>
          </p:nvPr>
        </p:nvGraphicFramePr>
        <p:xfrm>
          <a:off x="149086" y="1114425"/>
          <a:ext cx="8418443" cy="45111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803612"/>
                <a:gridCol w="2126900"/>
                <a:gridCol w="1219348"/>
                <a:gridCol w="2268583"/>
              </a:tblGrid>
              <a:tr h="281945"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u="none" strike="noStrike" dirty="0">
                          <a:latin typeface="+mn-lt"/>
                        </a:rPr>
                        <a:t>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err="1" smtClean="0">
                          <a:latin typeface="+mn-lt"/>
                        </a:rPr>
                        <a:t>Treated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err="1" smtClean="0">
                          <a:latin typeface="+mn-lt"/>
                        </a:rPr>
                        <a:t>Controls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err="1" smtClean="0">
                          <a:latin typeface="+mn-lt"/>
                        </a:rPr>
                        <a:t>Controls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,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reweighted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b="0" i="0" u="none" strike="noStrike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Female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0.49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0.28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0.52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err="1" smtClean="0">
                          <a:latin typeface="+mn-lt"/>
                        </a:rPr>
                        <a:t>Repeated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some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grade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0.12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0.18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0.13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err="1" smtClean="0">
                          <a:latin typeface="+mn-lt"/>
                        </a:rPr>
                        <a:t>Private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school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0.18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0.40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0.18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smtClean="0">
                          <a:latin typeface="+mn-lt"/>
                        </a:rPr>
                        <a:t>Pre-test 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grade (0-10)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5.09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5.16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5.09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smtClean="0">
                          <a:latin typeface="+mn-lt"/>
                        </a:rPr>
                        <a:t>Pre-test grade</a:t>
                      </a:r>
                      <a:r>
                        <a:rPr lang="es-E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x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private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b="1" u="none" strike="noStrike" dirty="0" smtClean="0">
                          <a:latin typeface="+mn-lt"/>
                        </a:rPr>
                        <a:t>6.01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b="1" u="none" strike="noStrike" dirty="0">
                          <a:latin typeface="+mn-lt"/>
                        </a:rPr>
                        <a:t> </a:t>
                      </a:r>
                      <a:r>
                        <a:rPr lang="es-ES" sz="1600" b="1" u="none" strike="noStrike" dirty="0" smtClean="0">
                          <a:latin typeface="+mn-lt"/>
                        </a:rPr>
                        <a:t>7.34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5.98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err="1" smtClean="0">
                          <a:latin typeface="+mn-lt"/>
                        </a:rPr>
                        <a:t>Mother</a:t>
                      </a:r>
                      <a:r>
                        <a:rPr lang="es-ES" sz="160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s-ES" sz="1600" u="none" strike="noStrike" baseline="0" dirty="0" err="1" smtClean="0">
                          <a:latin typeface="+mn-lt"/>
                        </a:rPr>
                        <a:t>works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0.65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0.48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0.65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b="1" u="none" strike="noStrike" dirty="0" err="1" smtClean="0">
                          <a:latin typeface="+mn-lt"/>
                        </a:rPr>
                        <a:t>Schooling</a:t>
                      </a:r>
                      <a:r>
                        <a:rPr lang="es-ES" sz="1600" b="1" u="none" strike="noStrike" dirty="0" smtClean="0">
                          <a:latin typeface="+mn-lt"/>
                        </a:rPr>
                        <a:t> -</a:t>
                      </a:r>
                      <a:r>
                        <a:rPr lang="es-ES" sz="1600" b="1" u="none" strike="noStrike" dirty="0" err="1" smtClean="0">
                          <a:latin typeface="+mn-lt"/>
                        </a:rPr>
                        <a:t>mother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err="1" smtClean="0">
                          <a:latin typeface="+mn-lt"/>
                        </a:rPr>
                        <a:t>Primary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0.04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0.04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0.03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err="1" smtClean="0">
                          <a:latin typeface="+mn-lt"/>
                        </a:rPr>
                        <a:t>Secondary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b="1" u="none" strike="noStrike" dirty="0">
                          <a:latin typeface="+mn-lt"/>
                        </a:rPr>
                        <a:t> </a:t>
                      </a:r>
                      <a:r>
                        <a:rPr lang="es-ES" sz="1600" b="1" u="none" strike="noStrike" dirty="0" smtClean="0">
                          <a:latin typeface="+mn-lt"/>
                        </a:rPr>
                        <a:t>0.37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b="1" u="none" strike="noStrike" dirty="0">
                          <a:latin typeface="+mn-lt"/>
                        </a:rPr>
                        <a:t> </a:t>
                      </a:r>
                      <a:r>
                        <a:rPr lang="es-ES" sz="1600" b="1" u="none" strike="noStrike" dirty="0" smtClean="0">
                          <a:latin typeface="+mn-lt"/>
                        </a:rPr>
                        <a:t>0.25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0.41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err="1" smtClean="0">
                          <a:latin typeface="+mn-lt"/>
                        </a:rPr>
                        <a:t>College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(2-year)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0.24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0.16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0.24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err="1" smtClean="0">
                          <a:latin typeface="+mn-lt"/>
                        </a:rPr>
                        <a:t>College</a:t>
                      </a:r>
                      <a:r>
                        <a:rPr lang="es-ES" sz="1600" u="none" strike="noStrike" baseline="0" dirty="0" smtClean="0">
                          <a:latin typeface="+mn-lt"/>
                        </a:rPr>
                        <a:t> (4-year)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b="1" u="none" strike="noStrike" dirty="0">
                          <a:latin typeface="+mn-lt"/>
                        </a:rPr>
                        <a:t> </a:t>
                      </a:r>
                      <a:r>
                        <a:rPr lang="es-ES" sz="1600" b="1" u="none" strike="noStrike" dirty="0" smtClean="0">
                          <a:latin typeface="+mn-lt"/>
                        </a:rPr>
                        <a:t>0.24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b="1" u="none" strike="noStrike" dirty="0">
                          <a:latin typeface="+mn-lt"/>
                        </a:rPr>
                        <a:t> </a:t>
                      </a:r>
                      <a:r>
                        <a:rPr lang="es-ES" sz="1600" b="1" u="none" strike="noStrike" dirty="0" smtClean="0">
                          <a:latin typeface="+mn-lt"/>
                        </a:rPr>
                        <a:t>0.31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0.18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b="1" u="none" strike="noStrike" dirty="0" err="1" smtClean="0">
                          <a:latin typeface="+mn-lt"/>
                        </a:rPr>
                        <a:t>Occupation</a:t>
                      </a:r>
                      <a:r>
                        <a:rPr lang="es-ES" sz="1600" b="1" u="none" strike="noStrike" dirty="0" smtClean="0">
                          <a:latin typeface="+mn-lt"/>
                        </a:rPr>
                        <a:t> -</a:t>
                      </a:r>
                      <a:r>
                        <a:rPr lang="es-ES" sz="1600" b="1" u="none" strike="noStrike" dirty="0" err="1" smtClean="0">
                          <a:latin typeface="+mn-lt"/>
                        </a:rPr>
                        <a:t>mother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smtClean="0">
                          <a:latin typeface="+mn-lt"/>
                        </a:rPr>
                        <a:t>High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skilled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b="1" u="none" strike="noStrike" dirty="0" smtClean="0">
                          <a:latin typeface="+mn-lt"/>
                        </a:rPr>
                        <a:t>0.27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b="1" u="none" strike="noStrike" dirty="0">
                          <a:latin typeface="+mn-lt"/>
                        </a:rPr>
                        <a:t> </a:t>
                      </a:r>
                      <a:r>
                        <a:rPr lang="es-ES" sz="1600" b="1" u="none" strike="noStrike" dirty="0" smtClean="0">
                          <a:latin typeface="+mn-lt"/>
                        </a:rPr>
                        <a:t>0.35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0.27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err="1" smtClean="0">
                          <a:latin typeface="+mn-lt"/>
                        </a:rPr>
                        <a:t>Mid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skill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0.46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0.25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0.43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1945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err="1" smtClean="0">
                          <a:latin typeface="+mn-lt"/>
                        </a:rPr>
                        <a:t>Low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skill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0.14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0.15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0.14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53033" y="737520"/>
            <a:ext cx="6448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err="1" smtClean="0"/>
              <a:t>Table</a:t>
            </a:r>
            <a:r>
              <a:rPr lang="es-ES_tradnl" sz="1600" dirty="0" smtClean="0"/>
              <a:t> 7: </a:t>
            </a:r>
            <a:r>
              <a:rPr lang="es-ES_tradnl" sz="1600" dirty="0" err="1" smtClean="0"/>
              <a:t>Treated</a:t>
            </a:r>
            <a:r>
              <a:rPr lang="es-ES_tradnl" sz="1600" dirty="0" smtClean="0"/>
              <a:t> and </a:t>
            </a:r>
            <a:r>
              <a:rPr lang="es-ES_tradnl" sz="1600" dirty="0" err="1" smtClean="0"/>
              <a:t>controls</a:t>
            </a:r>
            <a:r>
              <a:rPr lang="es-ES_tradnl" sz="1600" dirty="0" smtClean="0"/>
              <a:t>, </a:t>
            </a:r>
            <a:r>
              <a:rPr lang="es-ES_tradnl" sz="1600" dirty="0" err="1" smtClean="0"/>
              <a:t>differences</a:t>
            </a:r>
            <a:r>
              <a:rPr lang="es-ES_tradnl" sz="1600" dirty="0" smtClean="0"/>
              <a:t> in </a:t>
            </a:r>
            <a:r>
              <a:rPr lang="es-ES_tradnl" sz="1600" dirty="0" err="1" smtClean="0"/>
              <a:t>means</a:t>
            </a:r>
            <a:endParaRPr lang="es-ES" sz="1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4188" y="5625545"/>
            <a:ext cx="8503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0" dirty="0" smtClean="0"/>
              <a:t>Notes. </a:t>
            </a:r>
            <a:r>
              <a:rPr lang="es-ES_tradnl" sz="1600" b="0" dirty="0" err="1" smtClean="0"/>
              <a:t>Column</a:t>
            </a:r>
            <a:r>
              <a:rPr lang="es-ES_tradnl" sz="1600" b="0" dirty="0" smtClean="0"/>
              <a:t> 3 shows </a:t>
            </a:r>
            <a:r>
              <a:rPr lang="es-ES_tradnl" sz="1600" b="0" dirty="0" err="1" smtClean="0"/>
              <a:t>means</a:t>
            </a:r>
            <a:r>
              <a:rPr lang="es-ES_tradnl" sz="1600" b="0" dirty="0" smtClean="0"/>
              <a:t> </a:t>
            </a:r>
            <a:r>
              <a:rPr lang="es-ES_tradnl" sz="1600" b="0" dirty="0" err="1" smtClean="0"/>
              <a:t>reweighted</a:t>
            </a:r>
            <a:r>
              <a:rPr lang="es-ES_tradnl" sz="1600" b="0" dirty="0" smtClean="0"/>
              <a:t> </a:t>
            </a:r>
            <a:r>
              <a:rPr lang="es-ES_tradnl" sz="1600" b="0" dirty="0" err="1" smtClean="0"/>
              <a:t>by</a:t>
            </a:r>
            <a:r>
              <a:rPr lang="es-ES_tradnl" sz="1600" b="0" dirty="0" smtClean="0"/>
              <a:t> a </a:t>
            </a:r>
            <a:r>
              <a:rPr lang="es-ES_tradnl" sz="1600" b="0" dirty="0" err="1" smtClean="0"/>
              <a:t>propensity</a:t>
            </a:r>
            <a:r>
              <a:rPr lang="es-ES_tradnl" sz="1600" b="0" dirty="0" smtClean="0"/>
              <a:t> score </a:t>
            </a:r>
            <a:r>
              <a:rPr lang="es-ES_tradnl" sz="1600" b="0" dirty="0" err="1" smtClean="0"/>
              <a:t>that</a:t>
            </a:r>
            <a:r>
              <a:rPr lang="es-ES_tradnl" sz="1600" b="0" dirty="0" smtClean="0"/>
              <a:t> </a:t>
            </a:r>
            <a:r>
              <a:rPr lang="es-ES_tradnl" sz="1600" b="0" dirty="0" err="1" smtClean="0"/>
              <a:t>includes</a:t>
            </a:r>
            <a:r>
              <a:rPr lang="es-ES_tradnl" sz="1600" b="0" dirty="0" smtClean="0"/>
              <a:t> </a:t>
            </a:r>
            <a:r>
              <a:rPr lang="es-ES_tradnl" sz="1600" b="0" dirty="0" err="1" smtClean="0"/>
              <a:t>indicators</a:t>
            </a:r>
            <a:r>
              <a:rPr lang="es-ES_tradnl" sz="1600" b="0" dirty="0" smtClean="0"/>
              <a:t> of </a:t>
            </a:r>
            <a:r>
              <a:rPr lang="es-ES_tradnl" sz="1600" b="0" dirty="0" err="1" smtClean="0"/>
              <a:t>female</a:t>
            </a:r>
            <a:r>
              <a:rPr lang="es-ES_tradnl" sz="1600" b="0" dirty="0" smtClean="0"/>
              <a:t> </a:t>
            </a:r>
            <a:r>
              <a:rPr lang="es-ES_tradnl" sz="1600" b="0" dirty="0" err="1" smtClean="0"/>
              <a:t>student</a:t>
            </a:r>
            <a:r>
              <a:rPr lang="es-ES_tradnl" sz="1600" b="0" dirty="0" smtClean="0"/>
              <a:t>, </a:t>
            </a:r>
            <a:r>
              <a:rPr lang="es-ES_tradnl" sz="1600" b="0" dirty="0" err="1" smtClean="0"/>
              <a:t>whether</a:t>
            </a:r>
            <a:r>
              <a:rPr lang="es-ES_tradnl" sz="1600" b="0" dirty="0" smtClean="0"/>
              <a:t> </a:t>
            </a:r>
            <a:r>
              <a:rPr lang="es-ES_tradnl" sz="1600" b="0" dirty="0" err="1" smtClean="0"/>
              <a:t>repeated</a:t>
            </a:r>
            <a:r>
              <a:rPr lang="es-ES_tradnl" sz="1600" b="0" dirty="0" smtClean="0"/>
              <a:t> </a:t>
            </a:r>
            <a:r>
              <a:rPr lang="es-ES_tradnl" sz="1600" b="0" dirty="0"/>
              <a:t>grade, </a:t>
            </a:r>
            <a:r>
              <a:rPr lang="es-ES_tradnl" sz="1600" b="0" dirty="0" err="1"/>
              <a:t>private</a:t>
            </a:r>
            <a:r>
              <a:rPr lang="es-ES_tradnl" sz="1600" b="0" dirty="0"/>
              <a:t> </a:t>
            </a:r>
            <a:r>
              <a:rPr lang="es-ES_tradnl" sz="1600" b="0" dirty="0" err="1"/>
              <a:t>school</a:t>
            </a:r>
            <a:r>
              <a:rPr lang="es-ES_tradnl" sz="1600" b="0" dirty="0"/>
              <a:t>, pre-test grade and </a:t>
            </a:r>
            <a:r>
              <a:rPr lang="es-ES_tradnl" sz="1600" b="0" dirty="0" err="1"/>
              <a:t>its</a:t>
            </a:r>
            <a:r>
              <a:rPr lang="es-ES_tradnl" sz="1600" b="0" dirty="0"/>
              <a:t> </a:t>
            </a:r>
            <a:r>
              <a:rPr lang="es-ES_tradnl" sz="1600" b="0" dirty="0" err="1"/>
              <a:t>interaction</a:t>
            </a:r>
            <a:r>
              <a:rPr lang="es-ES_tradnl" sz="1600" b="0" dirty="0"/>
              <a:t> </a:t>
            </a:r>
            <a:r>
              <a:rPr lang="es-ES_tradnl" sz="1600" b="0" dirty="0" err="1"/>
              <a:t>with</a:t>
            </a:r>
            <a:r>
              <a:rPr lang="es-ES_tradnl" sz="1600" b="0" dirty="0"/>
              <a:t> </a:t>
            </a:r>
            <a:r>
              <a:rPr lang="es-ES_tradnl" sz="1600" b="0" dirty="0" err="1"/>
              <a:t>private</a:t>
            </a:r>
            <a:r>
              <a:rPr lang="es-ES_tradnl" sz="1600" b="0" dirty="0"/>
              <a:t> </a:t>
            </a:r>
            <a:r>
              <a:rPr lang="es-ES_tradnl" sz="1600" b="0" dirty="0" err="1"/>
              <a:t>school</a:t>
            </a:r>
            <a:r>
              <a:rPr lang="es-ES_tradnl" sz="1600" b="0" dirty="0"/>
              <a:t>, labor </a:t>
            </a:r>
            <a:r>
              <a:rPr lang="es-ES_tradnl" sz="1600" b="0" dirty="0" err="1"/>
              <a:t>market</a:t>
            </a:r>
            <a:r>
              <a:rPr lang="es-ES_tradnl" sz="1600" b="0" dirty="0"/>
              <a:t> status of </a:t>
            </a:r>
            <a:r>
              <a:rPr lang="es-ES_tradnl" sz="1600" b="0" dirty="0" err="1"/>
              <a:t>mother</a:t>
            </a:r>
            <a:r>
              <a:rPr lang="es-ES_tradnl" sz="1600" b="0" dirty="0"/>
              <a:t>, </a:t>
            </a:r>
            <a:r>
              <a:rPr lang="es-ES_tradnl" sz="1600" b="0" dirty="0" err="1"/>
              <a:t>education</a:t>
            </a:r>
            <a:r>
              <a:rPr lang="es-ES_tradnl" sz="1600" b="0" dirty="0"/>
              <a:t> and </a:t>
            </a:r>
            <a:r>
              <a:rPr lang="es-ES_tradnl" sz="1600" b="0" dirty="0" err="1"/>
              <a:t>occupation</a:t>
            </a:r>
            <a:r>
              <a:rPr lang="es-ES_tradnl" sz="1600" b="0" dirty="0"/>
              <a:t>.</a:t>
            </a:r>
            <a:endParaRPr lang="es-E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5100" y="-16192"/>
            <a:ext cx="6054725" cy="765175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s-ES" dirty="0" smtClean="0"/>
              <a:t>3</a:t>
            </a:r>
            <a:r>
              <a:rPr lang="es-ES" dirty="0" smtClean="0"/>
              <a:t>. RESULTS ON PERFORMANCE</a:t>
            </a:r>
            <a:endParaRPr lang="en-US" dirty="0"/>
          </a:p>
        </p:txBody>
      </p:sp>
      <p:sp>
        <p:nvSpPr>
          <p:cNvPr id="2253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40547A-3259-4EEA-BE0A-574F8D23E366}" type="slidenum">
              <a:rPr lang="es-ES_tradnl" smtClean="0"/>
              <a:pPr>
                <a:defRPr/>
              </a:pPr>
              <a:t>13</a:t>
            </a:fld>
            <a:endParaRPr lang="es-ES_tradnl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881138"/>
              </p:ext>
            </p:extLst>
          </p:nvPr>
        </p:nvGraphicFramePr>
        <p:xfrm>
          <a:off x="834888" y="1421295"/>
          <a:ext cx="7499488" cy="2711096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639247"/>
                <a:gridCol w="1412455"/>
                <a:gridCol w="1310749"/>
                <a:gridCol w="3137037"/>
              </a:tblGrid>
              <a:tr h="596808">
                <a:tc rowSpan="2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0" i="1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Normalized inverse probability weighted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1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Nearest neighbor propensity score matching</a:t>
                      </a:r>
                      <a:endParaRPr lang="en-US" sz="1800" b="0" i="1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596808">
                <a:tc vMerge="1">
                  <a:txBody>
                    <a:bodyPr/>
                    <a:lstStyle/>
                    <a:p>
                      <a:pPr algn="ctr" fontAlgn="t"/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 </a:t>
                      </a: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regressors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800" b="0" u="none" strike="noStrike" dirty="0" smtClean="0">
                          <a:latin typeface="+mn-lt"/>
                        </a:rPr>
                        <a:t>Inc. </a:t>
                      </a:r>
                      <a:r>
                        <a:rPr lang="es-ES" sz="1800" b="0" u="none" strike="noStrike" dirty="0" err="1" smtClean="0">
                          <a:latin typeface="+mn-lt"/>
                        </a:rPr>
                        <a:t>regressors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u="none" strike="noStrike" dirty="0">
                          <a:latin typeface="+mn-lt"/>
                        </a:rPr>
                        <a:t> 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303496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Treatment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0.357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0.349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0.363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3496">
                <a:tc>
                  <a:txBody>
                    <a:bodyPr/>
                    <a:lstStyle/>
                    <a:p>
                      <a:pPr algn="l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(0.211)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(0.098)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(0.091)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303496">
                <a:tc>
                  <a:txBody>
                    <a:bodyPr/>
                    <a:lstStyle/>
                    <a:p>
                      <a:pPr algn="l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Mean 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score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5.14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3496">
                <a:tc>
                  <a:txBody>
                    <a:bodyPr/>
                    <a:lstStyle/>
                    <a:p>
                      <a:pPr algn="l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S.D.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1.27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303496">
                <a:tc>
                  <a:txBody>
                    <a:bodyPr/>
                    <a:lstStyle/>
                    <a:p>
                      <a:pPr algn="l" rtl="0" fontAlgn="t"/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Sample</a:t>
                      </a:r>
                      <a:r>
                        <a:rPr lang="es-ES_tradnl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size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1,223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057275" y="771525"/>
            <a:ext cx="727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dirty="0" err="1" smtClean="0"/>
              <a:t>Table</a:t>
            </a:r>
            <a:r>
              <a:rPr lang="es-ES_tradnl" sz="1800" dirty="0" smtClean="0"/>
              <a:t> 9: </a:t>
            </a:r>
            <a:r>
              <a:rPr lang="es-ES_tradnl" sz="1800" dirty="0" err="1" smtClean="0"/>
              <a:t>Impact</a:t>
            </a:r>
            <a:r>
              <a:rPr lang="es-ES_tradnl" sz="1800" dirty="0" smtClean="0"/>
              <a:t> </a:t>
            </a:r>
            <a:r>
              <a:rPr lang="es-ES_tradnl" sz="1800" dirty="0"/>
              <a:t>of </a:t>
            </a:r>
            <a:r>
              <a:rPr lang="es-ES_tradnl" sz="1800" dirty="0" err="1"/>
              <a:t>course</a:t>
            </a:r>
            <a:r>
              <a:rPr lang="es-ES_tradnl" sz="1800" dirty="0"/>
              <a:t> </a:t>
            </a:r>
            <a:r>
              <a:rPr lang="es-ES_tradnl" sz="1800" dirty="0" err="1"/>
              <a:t>on</a:t>
            </a:r>
            <a:r>
              <a:rPr lang="es-ES_tradnl" sz="1800" dirty="0"/>
              <a:t> </a:t>
            </a:r>
            <a:r>
              <a:rPr lang="es-ES_tradnl" sz="1800" dirty="0" smtClean="0"/>
              <a:t>post-test </a:t>
            </a:r>
            <a:r>
              <a:rPr lang="es-ES_tradnl" sz="1800" dirty="0" smtClean="0"/>
              <a:t>–scores </a:t>
            </a:r>
            <a:r>
              <a:rPr lang="es-ES_tradnl" sz="1800" dirty="0" err="1" smtClean="0"/>
              <a:t>from</a:t>
            </a:r>
            <a:r>
              <a:rPr lang="es-ES_tradnl" sz="1800" dirty="0" smtClean="0"/>
              <a:t> 0 to 10</a:t>
            </a:r>
            <a:endParaRPr lang="es-ES" sz="1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765313" y="4359450"/>
            <a:ext cx="77103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0" dirty="0"/>
              <a:t>Notes: </a:t>
            </a:r>
            <a:r>
              <a:rPr lang="es-ES_tradnl" sz="1600" b="0" dirty="0" err="1"/>
              <a:t>First</a:t>
            </a:r>
            <a:r>
              <a:rPr lang="es-ES_tradnl" sz="1600" b="0" dirty="0"/>
              <a:t> </a:t>
            </a:r>
            <a:r>
              <a:rPr lang="es-ES_tradnl" sz="1600" b="0" dirty="0" err="1"/>
              <a:t>two</a:t>
            </a:r>
            <a:r>
              <a:rPr lang="es-ES_tradnl" sz="1600" b="0" dirty="0"/>
              <a:t> </a:t>
            </a:r>
            <a:r>
              <a:rPr lang="es-ES_tradnl" sz="1600" b="0" dirty="0" err="1"/>
              <a:t>columns</a:t>
            </a:r>
            <a:r>
              <a:rPr lang="es-ES_tradnl" sz="1600" b="0" dirty="0"/>
              <a:t> are OLS </a:t>
            </a:r>
            <a:r>
              <a:rPr lang="es-ES_tradnl" sz="1600" b="0" dirty="0" err="1"/>
              <a:t>coefficients</a:t>
            </a:r>
            <a:r>
              <a:rPr lang="es-ES_tradnl" sz="1600" b="0" dirty="0"/>
              <a:t> of grades in </a:t>
            </a:r>
            <a:r>
              <a:rPr lang="es-ES_tradnl" sz="1600" b="0" dirty="0" err="1"/>
              <a:t>the</a:t>
            </a:r>
            <a:r>
              <a:rPr lang="es-ES_tradnl" sz="1600" b="0" dirty="0"/>
              <a:t> </a:t>
            </a:r>
            <a:r>
              <a:rPr lang="es-ES_tradnl" sz="1600" b="0" dirty="0" smtClean="0"/>
              <a:t>post-test </a:t>
            </a:r>
            <a:r>
              <a:rPr lang="es-ES_tradnl" sz="1600" b="0" dirty="0" err="1"/>
              <a:t>on</a:t>
            </a:r>
            <a:r>
              <a:rPr lang="es-ES_tradnl" sz="1600" b="0" dirty="0"/>
              <a:t> </a:t>
            </a:r>
            <a:r>
              <a:rPr lang="es-ES_tradnl" sz="1600" b="0" dirty="0" err="1"/>
              <a:t>treatment</a:t>
            </a:r>
            <a:r>
              <a:rPr lang="es-ES_tradnl" sz="1600" b="0" dirty="0"/>
              <a:t>, </a:t>
            </a:r>
            <a:r>
              <a:rPr lang="es-ES_tradnl" sz="1600" b="0" dirty="0" err="1"/>
              <a:t>where</a:t>
            </a:r>
            <a:r>
              <a:rPr lang="es-ES_tradnl" sz="1600" b="0" dirty="0"/>
              <a:t> </a:t>
            </a:r>
            <a:r>
              <a:rPr lang="es-ES_tradnl" sz="1600" b="0" dirty="0" err="1"/>
              <a:t>each</a:t>
            </a:r>
            <a:r>
              <a:rPr lang="es-ES_tradnl" sz="1600" b="0" dirty="0"/>
              <a:t> </a:t>
            </a:r>
            <a:r>
              <a:rPr lang="es-ES_tradnl" sz="1600" b="0" dirty="0" err="1"/>
              <a:t>observation</a:t>
            </a:r>
            <a:r>
              <a:rPr lang="es-ES_tradnl" sz="1600" b="0" dirty="0"/>
              <a:t> </a:t>
            </a:r>
            <a:r>
              <a:rPr lang="es-ES_tradnl" sz="1600" b="0" dirty="0" err="1"/>
              <a:t>is</a:t>
            </a:r>
            <a:r>
              <a:rPr lang="es-ES_tradnl" sz="1600" b="0" dirty="0"/>
              <a:t> </a:t>
            </a:r>
            <a:r>
              <a:rPr lang="es-ES_tradnl" sz="1600" b="0" dirty="0" err="1"/>
              <a:t>weighted</a:t>
            </a:r>
            <a:r>
              <a:rPr lang="es-ES_tradnl" sz="1600" b="0" dirty="0"/>
              <a:t> </a:t>
            </a:r>
            <a:r>
              <a:rPr lang="es-ES_tradnl" sz="1600" b="0" dirty="0" err="1"/>
              <a:t>by</a:t>
            </a:r>
            <a:endParaRPr lang="es-ES_tradnl" sz="1600" b="0" dirty="0"/>
          </a:p>
          <a:p>
            <a:r>
              <a:rPr lang="es-ES_tradnl" sz="1600" b="0" dirty="0" smtClean="0"/>
              <a:t>2. </a:t>
            </a:r>
            <a:r>
              <a:rPr lang="es-ES_tradnl" sz="1600" b="0" dirty="0" err="1" smtClean="0"/>
              <a:t>Column</a:t>
            </a:r>
            <a:r>
              <a:rPr lang="es-ES_tradnl" sz="1600" b="0" dirty="0" smtClean="0"/>
              <a:t> </a:t>
            </a:r>
            <a:r>
              <a:rPr lang="es-ES_tradnl" sz="1600" b="0" dirty="0"/>
              <a:t>3 </a:t>
            </a:r>
            <a:r>
              <a:rPr lang="es-ES_tradnl" sz="1600" b="0" dirty="0" err="1" smtClean="0"/>
              <a:t>obtained</a:t>
            </a:r>
            <a:r>
              <a:rPr lang="es-ES_tradnl" sz="1600" b="0" dirty="0" smtClean="0"/>
              <a:t> </a:t>
            </a:r>
            <a:r>
              <a:rPr lang="es-ES_tradnl" sz="1600" b="0" dirty="0" err="1"/>
              <a:t>by</a:t>
            </a:r>
            <a:r>
              <a:rPr lang="es-ES_tradnl" sz="1600" b="0" dirty="0"/>
              <a:t> N.N. </a:t>
            </a:r>
            <a:r>
              <a:rPr lang="es-ES_tradnl" sz="1600" b="0" i="1" dirty="0" err="1"/>
              <a:t>matching</a:t>
            </a:r>
            <a:r>
              <a:rPr lang="es-ES_tradnl" sz="1600" b="0" dirty="0"/>
              <a:t>. </a:t>
            </a:r>
          </a:p>
          <a:p>
            <a:r>
              <a:rPr lang="es-ES_tradnl" sz="1600" b="0" dirty="0" smtClean="0"/>
              <a:t>3. Grades </a:t>
            </a:r>
            <a:r>
              <a:rPr lang="es-ES_tradnl" sz="1600" b="0" dirty="0"/>
              <a:t>in a 0 to 10 </a:t>
            </a:r>
            <a:r>
              <a:rPr lang="es-ES_tradnl" sz="1600" b="0" dirty="0" err="1"/>
              <a:t>scale</a:t>
            </a:r>
            <a:r>
              <a:rPr lang="es-ES_tradnl" sz="1600" b="0" dirty="0"/>
              <a:t>. Standard </a:t>
            </a:r>
            <a:r>
              <a:rPr lang="es-ES_tradnl" sz="1600" b="0" dirty="0" err="1"/>
              <a:t>errors</a:t>
            </a:r>
            <a:r>
              <a:rPr lang="es-ES_tradnl" sz="1600" b="0" dirty="0"/>
              <a:t> </a:t>
            </a:r>
            <a:r>
              <a:rPr lang="es-ES_tradnl" sz="1600" b="0" dirty="0" err="1"/>
              <a:t>clustered</a:t>
            </a:r>
            <a:r>
              <a:rPr lang="es-ES_tradnl" sz="1600" b="0" dirty="0"/>
              <a:t> at </a:t>
            </a:r>
            <a:r>
              <a:rPr lang="es-ES_tradnl" sz="1600" b="0" dirty="0" err="1"/>
              <a:t>school</a:t>
            </a:r>
            <a:r>
              <a:rPr lang="es-ES_tradnl" sz="1600" b="0" dirty="0"/>
              <a:t> </a:t>
            </a:r>
            <a:r>
              <a:rPr lang="es-ES_tradnl" sz="1600" b="0" dirty="0" err="1"/>
              <a:t>level</a:t>
            </a:r>
            <a:endParaRPr lang="es-ES_tradnl" sz="1600" b="0" dirty="0"/>
          </a:p>
          <a:p>
            <a:r>
              <a:rPr lang="es-ES_tradnl" sz="1600" b="0" dirty="0" smtClean="0"/>
              <a:t>4. </a:t>
            </a:r>
            <a:r>
              <a:rPr lang="es-ES_tradnl" sz="1600" b="0" dirty="0" err="1" smtClean="0"/>
              <a:t>Regressors</a:t>
            </a:r>
            <a:r>
              <a:rPr lang="es-ES_tradnl" sz="1600" b="0" dirty="0" smtClean="0"/>
              <a:t> </a:t>
            </a:r>
            <a:r>
              <a:rPr lang="es-ES_tradnl" sz="1600" b="0" dirty="0"/>
              <a:t>in </a:t>
            </a:r>
            <a:r>
              <a:rPr lang="es-ES_tradnl" sz="1600" b="0" dirty="0" err="1"/>
              <a:t>propensity</a:t>
            </a:r>
            <a:r>
              <a:rPr lang="es-ES_tradnl" sz="1600" b="0" dirty="0"/>
              <a:t> score: </a:t>
            </a:r>
            <a:r>
              <a:rPr lang="es-ES_tradnl" sz="1600" b="0" dirty="0" err="1"/>
              <a:t>female</a:t>
            </a:r>
            <a:r>
              <a:rPr lang="es-ES_tradnl" sz="1600" b="0" dirty="0"/>
              <a:t>, </a:t>
            </a:r>
            <a:r>
              <a:rPr lang="es-ES_tradnl" sz="1600" b="0" dirty="0" err="1"/>
              <a:t>repeated</a:t>
            </a:r>
            <a:r>
              <a:rPr lang="es-ES_tradnl" sz="1600" b="0" dirty="0"/>
              <a:t> grade, </a:t>
            </a:r>
            <a:r>
              <a:rPr lang="es-ES_tradnl" sz="1600" b="0" dirty="0" err="1"/>
              <a:t>private</a:t>
            </a:r>
            <a:r>
              <a:rPr lang="es-ES_tradnl" sz="1600" b="0" dirty="0"/>
              <a:t> </a:t>
            </a:r>
            <a:r>
              <a:rPr lang="es-ES_tradnl" sz="1600" b="0" dirty="0" err="1"/>
              <a:t>school</a:t>
            </a:r>
            <a:r>
              <a:rPr lang="es-ES_tradnl" sz="1600" b="0" dirty="0"/>
              <a:t>, pre-test grade and </a:t>
            </a:r>
            <a:r>
              <a:rPr lang="es-ES_tradnl" sz="1600" b="0" dirty="0" err="1"/>
              <a:t>its</a:t>
            </a:r>
            <a:r>
              <a:rPr lang="es-ES_tradnl" sz="1600" b="0" dirty="0"/>
              <a:t> </a:t>
            </a:r>
            <a:r>
              <a:rPr lang="es-ES_tradnl" sz="1600" b="0" dirty="0" err="1"/>
              <a:t>interaction</a:t>
            </a:r>
            <a:r>
              <a:rPr lang="es-ES_tradnl" sz="1600" b="0" dirty="0"/>
              <a:t> </a:t>
            </a:r>
            <a:r>
              <a:rPr lang="es-ES_tradnl" sz="1600" b="0" dirty="0" err="1"/>
              <a:t>with</a:t>
            </a:r>
            <a:r>
              <a:rPr lang="es-ES_tradnl" sz="1600" b="0" dirty="0"/>
              <a:t> </a:t>
            </a:r>
            <a:r>
              <a:rPr lang="es-ES_tradnl" sz="1600" b="0" dirty="0" err="1"/>
              <a:t>private</a:t>
            </a:r>
            <a:r>
              <a:rPr lang="es-ES_tradnl" sz="1600" b="0" dirty="0"/>
              <a:t> </a:t>
            </a:r>
            <a:r>
              <a:rPr lang="es-ES_tradnl" sz="1600" b="0" dirty="0" err="1"/>
              <a:t>school</a:t>
            </a:r>
            <a:r>
              <a:rPr lang="es-ES_tradnl" sz="1600" b="0" dirty="0"/>
              <a:t>, labor </a:t>
            </a:r>
            <a:r>
              <a:rPr lang="es-ES_tradnl" sz="1600" b="0" dirty="0" err="1"/>
              <a:t>market</a:t>
            </a:r>
            <a:r>
              <a:rPr lang="es-ES_tradnl" sz="1600" b="0" dirty="0"/>
              <a:t> status of </a:t>
            </a:r>
            <a:r>
              <a:rPr lang="es-ES_tradnl" sz="1600" b="0" dirty="0" err="1"/>
              <a:t>mother</a:t>
            </a:r>
            <a:r>
              <a:rPr lang="es-ES_tradnl" sz="1600" b="0" dirty="0"/>
              <a:t>, </a:t>
            </a:r>
            <a:r>
              <a:rPr lang="es-ES_tradnl" sz="1600" b="0" dirty="0" err="1"/>
              <a:t>education</a:t>
            </a:r>
            <a:r>
              <a:rPr lang="es-ES_tradnl" sz="1600" b="0" dirty="0"/>
              <a:t> and </a:t>
            </a:r>
            <a:r>
              <a:rPr lang="es-ES_tradnl" sz="1600" b="0" dirty="0" err="1"/>
              <a:t>occupation</a:t>
            </a:r>
            <a:r>
              <a:rPr lang="es-ES_tradnl" sz="1600" b="0" dirty="0"/>
              <a:t>.</a:t>
            </a:r>
            <a:endParaRPr lang="es-ES" sz="1600" b="0" dirty="0"/>
          </a:p>
        </p:txBody>
      </p:sp>
      <p:pic>
        <p:nvPicPr>
          <p:cNvPr id="7" name="Picture 2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6382"/>
          <a:stretch>
            <a:fillRect/>
          </a:stretch>
        </p:blipFill>
        <p:spPr bwMode="auto">
          <a:xfrm>
            <a:off x="5720537" y="4359450"/>
            <a:ext cx="499288" cy="50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01295" y="27940"/>
            <a:ext cx="5927725" cy="688975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s-ES" dirty="0" smtClean="0"/>
              <a:t>3</a:t>
            </a:r>
            <a:r>
              <a:rPr lang="es-ES" dirty="0" smtClean="0"/>
              <a:t>. </a:t>
            </a:r>
            <a:r>
              <a:rPr lang="es-ES" dirty="0" smtClean="0"/>
              <a:t>RESULTS IN THE PRE-TEST</a:t>
            </a:r>
            <a:endParaRPr lang="es-ES" dirty="0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E4CB27-4D97-46AD-A998-1578C1E574FF}" type="slidenum">
              <a:rPr lang="es-ES_tradnl" smtClean="0"/>
              <a:pPr>
                <a:defRPr/>
              </a:pPr>
              <a:t>14</a:t>
            </a:fld>
            <a:endParaRPr lang="es-ES_tradnl" smtClean="0"/>
          </a:p>
        </p:txBody>
      </p:sp>
      <p:pic>
        <p:nvPicPr>
          <p:cNvPr id="3" name="Marcador de contenido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131" y="815009"/>
            <a:ext cx="7400384" cy="5516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7009" y="982663"/>
            <a:ext cx="7552347" cy="5316524"/>
          </a:xfrm>
          <a:prstGeom prst="rect">
            <a:avLst/>
          </a:prstGeom>
        </p:spPr>
      </p:pic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9B768-B2E9-4B6D-925A-CD184DCA9B62}" type="slidenum">
              <a:rPr lang="es-ES_tradnl" smtClean="0"/>
              <a:pPr>
                <a:defRPr/>
              </a:pPr>
              <a:t>15</a:t>
            </a:fld>
            <a:endParaRPr lang="es-ES_tradnl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</a:t>
            </a:r>
            <a:r>
              <a:rPr lang="es-ES" dirty="0"/>
              <a:t>. RESULTS IN THE </a:t>
            </a:r>
            <a:r>
              <a:rPr lang="es-ES" dirty="0" smtClean="0"/>
              <a:t>POST-TEST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668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5100" y="-16192"/>
            <a:ext cx="6054725" cy="765175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s-ES" dirty="0" smtClean="0"/>
              <a:t>3</a:t>
            </a:r>
            <a:r>
              <a:rPr lang="es-ES" dirty="0" smtClean="0"/>
              <a:t>. RESULTS</a:t>
            </a:r>
            <a:endParaRPr lang="en-US" dirty="0"/>
          </a:p>
        </p:txBody>
      </p:sp>
      <p:sp>
        <p:nvSpPr>
          <p:cNvPr id="2253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40547A-3259-4EEA-BE0A-574F8D23E366}" type="slidenum">
              <a:rPr lang="es-ES_tradnl" smtClean="0"/>
              <a:pPr>
                <a:defRPr/>
              </a:pPr>
              <a:t>16</a:t>
            </a:fld>
            <a:endParaRPr lang="es-ES_tradnl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138179"/>
              </p:ext>
            </p:extLst>
          </p:nvPr>
        </p:nvGraphicFramePr>
        <p:xfrm>
          <a:off x="974034" y="1833149"/>
          <a:ext cx="6941240" cy="234315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025131"/>
                <a:gridCol w="1973009"/>
                <a:gridCol w="1943100"/>
              </a:tblGrid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Private</a:t>
                      </a:r>
                      <a:r>
                        <a:rPr lang="es-ES_tradnl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schools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Rest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Treatment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– 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 </a:t>
                      </a: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covariates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006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516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238)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142)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Treatment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–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inc.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covariates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006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495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174)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087)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Mean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grade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4.66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5.25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S.D. 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1.42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1.19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Observations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278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1,041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840107" y="1177290"/>
            <a:ext cx="750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dirty="0" err="1" smtClean="0"/>
              <a:t>Table</a:t>
            </a:r>
            <a:r>
              <a:rPr lang="es-ES_tradnl" sz="1800" dirty="0" smtClean="0"/>
              <a:t> 11: </a:t>
            </a:r>
            <a:r>
              <a:rPr lang="es-ES_tradnl" sz="1800" dirty="0" err="1"/>
              <a:t>Impact</a:t>
            </a:r>
            <a:r>
              <a:rPr lang="es-ES_tradnl" sz="1800" dirty="0"/>
              <a:t> of </a:t>
            </a:r>
            <a:r>
              <a:rPr lang="es-ES_tradnl" sz="1800" dirty="0" err="1"/>
              <a:t>course</a:t>
            </a:r>
            <a:r>
              <a:rPr lang="es-ES_tradnl" sz="1800" dirty="0"/>
              <a:t> </a:t>
            </a:r>
            <a:r>
              <a:rPr lang="es-ES_tradnl" sz="1800" dirty="0" err="1"/>
              <a:t>on</a:t>
            </a:r>
            <a:r>
              <a:rPr lang="es-ES_tradnl" sz="1800" dirty="0"/>
              <a:t> post-test </a:t>
            </a:r>
            <a:r>
              <a:rPr lang="es-ES_tradnl" sz="1800" dirty="0" smtClean="0"/>
              <a:t>scores</a:t>
            </a:r>
            <a:r>
              <a:rPr lang="es-ES_tradnl" sz="1800" dirty="0"/>
              <a:t>,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by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school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type</a:t>
            </a:r>
            <a:endParaRPr lang="es-ES" sz="1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912495" y="4196715"/>
            <a:ext cx="7164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0" dirty="0"/>
              <a:t>Notes: </a:t>
            </a:r>
            <a:r>
              <a:rPr lang="es-ES_tradnl" sz="1600" b="0" dirty="0" err="1"/>
              <a:t>All</a:t>
            </a:r>
            <a:r>
              <a:rPr lang="es-ES_tradnl" sz="1600" b="0" dirty="0"/>
              <a:t> </a:t>
            </a:r>
            <a:r>
              <a:rPr lang="es-ES_tradnl" sz="1600" b="0" dirty="0" err="1"/>
              <a:t>columns</a:t>
            </a:r>
            <a:r>
              <a:rPr lang="es-ES_tradnl" sz="1600" b="0" dirty="0"/>
              <a:t> are OLS </a:t>
            </a:r>
            <a:r>
              <a:rPr lang="es-ES_tradnl" sz="1600" b="0" dirty="0" err="1"/>
              <a:t>coefficients</a:t>
            </a:r>
            <a:r>
              <a:rPr lang="es-ES_tradnl" sz="1600" b="0" dirty="0"/>
              <a:t> of grades in </a:t>
            </a:r>
            <a:r>
              <a:rPr lang="es-ES_tradnl" sz="1600" b="0" dirty="0" err="1"/>
              <a:t>the</a:t>
            </a:r>
            <a:r>
              <a:rPr lang="es-ES_tradnl" sz="1600" b="0" dirty="0"/>
              <a:t> post-test </a:t>
            </a:r>
            <a:r>
              <a:rPr lang="es-ES_tradnl" sz="1600" b="0" dirty="0" err="1"/>
              <a:t>on</a:t>
            </a:r>
            <a:r>
              <a:rPr lang="es-ES_tradnl" sz="1600" b="0" dirty="0"/>
              <a:t> </a:t>
            </a:r>
            <a:r>
              <a:rPr lang="es-ES_tradnl" sz="1600" b="0" dirty="0" err="1"/>
              <a:t>treatment</a:t>
            </a:r>
            <a:r>
              <a:rPr lang="es-ES_tradnl" sz="1600" b="0" dirty="0"/>
              <a:t>, </a:t>
            </a:r>
            <a:r>
              <a:rPr lang="es-ES_tradnl" sz="1600" b="0" dirty="0" err="1"/>
              <a:t>where</a:t>
            </a:r>
            <a:r>
              <a:rPr lang="es-ES_tradnl" sz="1600" b="0" dirty="0"/>
              <a:t> </a:t>
            </a:r>
            <a:r>
              <a:rPr lang="es-ES_tradnl" sz="1600" b="0" dirty="0" err="1"/>
              <a:t>each</a:t>
            </a:r>
            <a:r>
              <a:rPr lang="es-ES_tradnl" sz="1600" b="0" dirty="0"/>
              <a:t> </a:t>
            </a:r>
            <a:r>
              <a:rPr lang="es-ES_tradnl" sz="1600" b="0" dirty="0" err="1"/>
              <a:t>observation</a:t>
            </a:r>
            <a:r>
              <a:rPr lang="es-ES_tradnl" sz="1600" b="0" dirty="0"/>
              <a:t> </a:t>
            </a:r>
            <a:r>
              <a:rPr lang="es-ES_tradnl" sz="1600" b="0" dirty="0" err="1"/>
              <a:t>is</a:t>
            </a:r>
            <a:r>
              <a:rPr lang="es-ES_tradnl" sz="1600" b="0" dirty="0"/>
              <a:t> </a:t>
            </a:r>
            <a:r>
              <a:rPr lang="es-ES_tradnl" sz="1600" b="0" dirty="0" err="1"/>
              <a:t>weighted</a:t>
            </a:r>
            <a:r>
              <a:rPr lang="es-ES_tradnl" sz="1600" b="0" dirty="0"/>
              <a:t> </a:t>
            </a:r>
            <a:r>
              <a:rPr lang="es-ES_tradnl" sz="1600" b="0" dirty="0" err="1"/>
              <a:t>by</a:t>
            </a:r>
            <a:endParaRPr lang="es-ES_tradnl" sz="1600" b="0" dirty="0"/>
          </a:p>
          <a:p>
            <a:r>
              <a:rPr lang="es-ES_tradnl" sz="1600" b="0" dirty="0"/>
              <a:t>2. Grades in a 0 to 10 </a:t>
            </a:r>
            <a:r>
              <a:rPr lang="es-ES_tradnl" sz="1600" b="0" dirty="0" err="1"/>
              <a:t>scale</a:t>
            </a:r>
            <a:r>
              <a:rPr lang="es-ES_tradnl" sz="1600" b="0" dirty="0"/>
              <a:t>. Standard </a:t>
            </a:r>
            <a:r>
              <a:rPr lang="es-ES_tradnl" sz="1600" b="0" dirty="0" err="1"/>
              <a:t>errors</a:t>
            </a:r>
            <a:r>
              <a:rPr lang="es-ES_tradnl" sz="1600" b="0" dirty="0"/>
              <a:t> </a:t>
            </a:r>
            <a:r>
              <a:rPr lang="es-ES_tradnl" sz="1600" b="0" dirty="0" err="1"/>
              <a:t>clustered</a:t>
            </a:r>
            <a:r>
              <a:rPr lang="es-ES_tradnl" sz="1600" b="0" dirty="0"/>
              <a:t> at </a:t>
            </a:r>
            <a:r>
              <a:rPr lang="es-ES_tradnl" sz="1600" b="0" dirty="0" err="1"/>
              <a:t>school</a:t>
            </a:r>
            <a:r>
              <a:rPr lang="es-ES_tradnl" sz="1600" b="0" dirty="0"/>
              <a:t> </a:t>
            </a:r>
            <a:r>
              <a:rPr lang="es-ES_tradnl" sz="1600" b="0" dirty="0" err="1"/>
              <a:t>level</a:t>
            </a:r>
            <a:endParaRPr lang="es-ES_tradnl" sz="1600" b="0" dirty="0"/>
          </a:p>
          <a:p>
            <a:r>
              <a:rPr lang="es-ES_tradnl" sz="1600" b="0" dirty="0"/>
              <a:t>3. </a:t>
            </a:r>
            <a:r>
              <a:rPr lang="es-ES_tradnl" sz="1600" b="0" dirty="0" err="1"/>
              <a:t>Regressors</a:t>
            </a:r>
            <a:r>
              <a:rPr lang="es-ES_tradnl" sz="1600" b="0" dirty="0"/>
              <a:t> in </a:t>
            </a:r>
            <a:r>
              <a:rPr lang="es-ES_tradnl" sz="1600" b="0" dirty="0" err="1"/>
              <a:t>propensity</a:t>
            </a:r>
            <a:r>
              <a:rPr lang="es-ES_tradnl" sz="1600" b="0" dirty="0"/>
              <a:t> score: </a:t>
            </a:r>
            <a:r>
              <a:rPr lang="es-ES_tradnl" sz="1600" b="0" dirty="0" err="1"/>
              <a:t>female</a:t>
            </a:r>
            <a:r>
              <a:rPr lang="es-ES_tradnl" sz="1600" b="0" dirty="0"/>
              <a:t>, </a:t>
            </a:r>
            <a:r>
              <a:rPr lang="es-ES_tradnl" sz="1600" b="0" dirty="0" err="1"/>
              <a:t>repeated</a:t>
            </a:r>
            <a:r>
              <a:rPr lang="es-ES_tradnl" sz="1600" b="0" dirty="0"/>
              <a:t> grade, </a:t>
            </a:r>
            <a:r>
              <a:rPr lang="es-ES_tradnl" sz="1600" b="0" dirty="0" err="1"/>
              <a:t>private</a:t>
            </a:r>
            <a:r>
              <a:rPr lang="es-ES_tradnl" sz="1600" b="0" dirty="0"/>
              <a:t> </a:t>
            </a:r>
            <a:r>
              <a:rPr lang="es-ES_tradnl" sz="1600" b="0" dirty="0" err="1"/>
              <a:t>school</a:t>
            </a:r>
            <a:r>
              <a:rPr lang="es-ES_tradnl" sz="1600" b="0" dirty="0"/>
              <a:t>, pre-test grade and </a:t>
            </a:r>
            <a:r>
              <a:rPr lang="es-ES_tradnl" sz="1600" b="0" dirty="0" err="1"/>
              <a:t>its</a:t>
            </a:r>
            <a:r>
              <a:rPr lang="es-ES_tradnl" sz="1600" b="0" dirty="0"/>
              <a:t> </a:t>
            </a:r>
            <a:r>
              <a:rPr lang="es-ES_tradnl" sz="1600" b="0" dirty="0" err="1"/>
              <a:t>interaction</a:t>
            </a:r>
            <a:r>
              <a:rPr lang="es-ES_tradnl" sz="1600" b="0" dirty="0"/>
              <a:t> </a:t>
            </a:r>
            <a:r>
              <a:rPr lang="es-ES_tradnl" sz="1600" b="0" dirty="0" err="1"/>
              <a:t>with</a:t>
            </a:r>
            <a:r>
              <a:rPr lang="es-ES_tradnl" sz="1600" b="0" dirty="0"/>
              <a:t> </a:t>
            </a:r>
            <a:r>
              <a:rPr lang="es-ES_tradnl" sz="1600" b="0" dirty="0" err="1"/>
              <a:t>private</a:t>
            </a:r>
            <a:r>
              <a:rPr lang="es-ES_tradnl" sz="1600" b="0" dirty="0"/>
              <a:t> </a:t>
            </a:r>
            <a:r>
              <a:rPr lang="es-ES_tradnl" sz="1600" b="0" dirty="0" err="1"/>
              <a:t>school</a:t>
            </a:r>
            <a:r>
              <a:rPr lang="es-ES_tradnl" sz="1600" b="0" dirty="0"/>
              <a:t>, labor </a:t>
            </a:r>
            <a:r>
              <a:rPr lang="es-ES_tradnl" sz="1600" b="0" dirty="0" err="1"/>
              <a:t>market</a:t>
            </a:r>
            <a:r>
              <a:rPr lang="es-ES_tradnl" sz="1600" b="0" dirty="0"/>
              <a:t> status of </a:t>
            </a:r>
            <a:r>
              <a:rPr lang="es-ES_tradnl" sz="1600" b="0" dirty="0" err="1"/>
              <a:t>mother</a:t>
            </a:r>
            <a:r>
              <a:rPr lang="es-ES_tradnl" sz="1600" b="0" dirty="0"/>
              <a:t>, </a:t>
            </a:r>
            <a:r>
              <a:rPr lang="es-ES_tradnl" sz="1600" b="0" dirty="0" err="1"/>
              <a:t>education</a:t>
            </a:r>
            <a:r>
              <a:rPr lang="es-ES_tradnl" sz="1600" b="0" dirty="0"/>
              <a:t> and </a:t>
            </a:r>
            <a:r>
              <a:rPr lang="es-ES_tradnl" sz="1600" b="0" dirty="0" err="1"/>
              <a:t>occupation</a:t>
            </a:r>
            <a:r>
              <a:rPr lang="es-ES_tradnl" sz="1600" b="0" dirty="0"/>
              <a:t>.</a:t>
            </a:r>
            <a:endParaRPr lang="es-ES" sz="1600" b="0" dirty="0"/>
          </a:p>
          <a:p>
            <a:r>
              <a:rPr lang="es-ES_tradnl" sz="1600" b="0" dirty="0" smtClean="0"/>
              <a:t>4. </a:t>
            </a:r>
            <a:r>
              <a:rPr lang="es-ES_tradnl" sz="1600" b="0" dirty="0" err="1" smtClean="0"/>
              <a:t>The</a:t>
            </a:r>
            <a:r>
              <a:rPr lang="es-ES_tradnl" sz="1600" b="0" dirty="0" smtClean="0"/>
              <a:t> </a:t>
            </a:r>
            <a:r>
              <a:rPr lang="es-ES_tradnl" sz="1600" b="0" dirty="0" err="1" smtClean="0"/>
              <a:t>specification</a:t>
            </a:r>
            <a:r>
              <a:rPr lang="es-ES_tradnl" sz="1600" b="0" dirty="0" smtClean="0"/>
              <a:t> “</a:t>
            </a:r>
            <a:r>
              <a:rPr lang="es-ES_tradnl" sz="1600" b="0" dirty="0" err="1" smtClean="0"/>
              <a:t>rest</a:t>
            </a:r>
            <a:r>
              <a:rPr lang="es-ES_tradnl" sz="1600" b="0" dirty="0" smtClean="0"/>
              <a:t>” uses </a:t>
            </a:r>
            <a:r>
              <a:rPr lang="es-ES_tradnl" sz="1600" b="0" dirty="0" err="1" smtClean="0"/>
              <a:t>all</a:t>
            </a:r>
            <a:r>
              <a:rPr lang="es-ES_tradnl" sz="1600" b="0" dirty="0" smtClean="0"/>
              <a:t> </a:t>
            </a:r>
            <a:r>
              <a:rPr lang="es-ES_tradnl" sz="1600" b="0" dirty="0" err="1" smtClean="0"/>
              <a:t>schools</a:t>
            </a:r>
            <a:r>
              <a:rPr lang="es-ES_tradnl" sz="1600" b="0" dirty="0" smtClean="0"/>
              <a:t> as </a:t>
            </a:r>
            <a:r>
              <a:rPr lang="es-ES_tradnl" sz="1600" b="0" dirty="0" err="1" smtClean="0"/>
              <a:t>controls</a:t>
            </a:r>
            <a:r>
              <a:rPr lang="es-ES_tradnl" sz="1600" b="0" dirty="0" smtClean="0"/>
              <a:t>.</a:t>
            </a:r>
            <a:endParaRPr lang="es-ES" sz="1600" b="0" dirty="0"/>
          </a:p>
        </p:txBody>
      </p:sp>
      <p:pic>
        <p:nvPicPr>
          <p:cNvPr id="7" name="Picture 2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6382"/>
          <a:stretch>
            <a:fillRect/>
          </a:stretch>
        </p:blipFill>
        <p:spPr bwMode="auto">
          <a:xfrm>
            <a:off x="5544627" y="4366223"/>
            <a:ext cx="499288" cy="50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65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5100" y="-16192"/>
            <a:ext cx="6054725" cy="765175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s-ES" dirty="0" smtClean="0"/>
              <a:t>3</a:t>
            </a:r>
            <a:r>
              <a:rPr lang="es-ES" dirty="0" smtClean="0"/>
              <a:t>. RESULTS</a:t>
            </a:r>
            <a:endParaRPr lang="en-US" dirty="0"/>
          </a:p>
        </p:txBody>
      </p:sp>
      <p:sp>
        <p:nvSpPr>
          <p:cNvPr id="2253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40547A-3259-4EEA-BE0A-574F8D23E366}" type="slidenum">
              <a:rPr lang="es-ES_tradnl" smtClean="0"/>
              <a:pPr>
                <a:defRPr/>
              </a:pPr>
              <a:t>17</a:t>
            </a:fld>
            <a:endParaRPr lang="es-ES_tradnl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245919"/>
              </p:ext>
            </p:extLst>
          </p:nvPr>
        </p:nvGraphicFramePr>
        <p:xfrm>
          <a:off x="974034" y="1833149"/>
          <a:ext cx="6941240" cy="234315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025131"/>
                <a:gridCol w="1973009"/>
                <a:gridCol w="1943100"/>
              </a:tblGrid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Full </a:t>
                      </a: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sample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Boys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Treatment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– 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 </a:t>
                      </a: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covariates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.357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.609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(.211)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(.198)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Treatment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–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covariates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.349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.492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(.098)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(.162)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Mean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grade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5.14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5.25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S.D. 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1.27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1.19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Observations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1,223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670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840107" y="1177290"/>
            <a:ext cx="750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dirty="0" err="1" smtClean="0"/>
              <a:t>Table</a:t>
            </a:r>
            <a:r>
              <a:rPr lang="es-ES_tradnl" sz="1800" dirty="0" smtClean="0"/>
              <a:t> 11a: </a:t>
            </a:r>
            <a:r>
              <a:rPr lang="es-ES_tradnl" sz="1800" dirty="0" err="1"/>
              <a:t>Impact</a:t>
            </a:r>
            <a:r>
              <a:rPr lang="es-ES_tradnl" sz="1800" dirty="0"/>
              <a:t> of </a:t>
            </a:r>
            <a:r>
              <a:rPr lang="es-ES_tradnl" sz="1800" dirty="0" err="1"/>
              <a:t>course</a:t>
            </a:r>
            <a:r>
              <a:rPr lang="es-ES_tradnl" sz="1800" dirty="0"/>
              <a:t> </a:t>
            </a:r>
            <a:r>
              <a:rPr lang="es-ES_tradnl" sz="1800" dirty="0" err="1"/>
              <a:t>on</a:t>
            </a:r>
            <a:r>
              <a:rPr lang="es-ES_tradnl" sz="1800" dirty="0"/>
              <a:t> post-test </a:t>
            </a:r>
            <a:r>
              <a:rPr lang="es-ES_tradnl" sz="1800" dirty="0" smtClean="0"/>
              <a:t>scores</a:t>
            </a:r>
            <a:r>
              <a:rPr lang="es-ES_tradnl" sz="1800" dirty="0"/>
              <a:t>,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by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gender</a:t>
            </a:r>
            <a:endParaRPr lang="es-ES" sz="1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912495" y="4196715"/>
            <a:ext cx="71647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0" dirty="0" smtClean="0"/>
              <a:t>Notes</a:t>
            </a:r>
            <a:r>
              <a:rPr lang="es-ES_tradnl" sz="1600" b="0" dirty="0"/>
              <a:t>: </a:t>
            </a:r>
            <a:r>
              <a:rPr lang="es-ES_tradnl" sz="1600" b="0" dirty="0" err="1"/>
              <a:t>All</a:t>
            </a:r>
            <a:r>
              <a:rPr lang="es-ES_tradnl" sz="1600" b="0" dirty="0"/>
              <a:t> </a:t>
            </a:r>
            <a:r>
              <a:rPr lang="es-ES_tradnl" sz="1600" b="0" dirty="0" err="1"/>
              <a:t>columns</a:t>
            </a:r>
            <a:r>
              <a:rPr lang="es-ES_tradnl" sz="1600" b="0" dirty="0"/>
              <a:t> are OLS </a:t>
            </a:r>
            <a:r>
              <a:rPr lang="es-ES_tradnl" sz="1600" b="0" dirty="0" err="1"/>
              <a:t>coefficients</a:t>
            </a:r>
            <a:r>
              <a:rPr lang="es-ES_tradnl" sz="1600" b="0" dirty="0"/>
              <a:t> of grades in </a:t>
            </a:r>
            <a:r>
              <a:rPr lang="es-ES_tradnl" sz="1600" b="0" dirty="0" err="1"/>
              <a:t>the</a:t>
            </a:r>
            <a:r>
              <a:rPr lang="es-ES_tradnl" sz="1600" b="0" dirty="0"/>
              <a:t> post-test </a:t>
            </a:r>
            <a:r>
              <a:rPr lang="es-ES_tradnl" sz="1600" b="0" dirty="0" err="1"/>
              <a:t>on</a:t>
            </a:r>
            <a:r>
              <a:rPr lang="es-ES_tradnl" sz="1600" b="0" dirty="0"/>
              <a:t> </a:t>
            </a:r>
            <a:r>
              <a:rPr lang="es-ES_tradnl" sz="1600" b="0" dirty="0" err="1"/>
              <a:t>treatment</a:t>
            </a:r>
            <a:r>
              <a:rPr lang="es-ES_tradnl" sz="1600" b="0" dirty="0"/>
              <a:t>, </a:t>
            </a:r>
            <a:r>
              <a:rPr lang="es-ES_tradnl" sz="1600" b="0" dirty="0" err="1"/>
              <a:t>where</a:t>
            </a:r>
            <a:r>
              <a:rPr lang="es-ES_tradnl" sz="1600" b="0" dirty="0"/>
              <a:t> </a:t>
            </a:r>
            <a:r>
              <a:rPr lang="es-ES_tradnl" sz="1600" b="0" dirty="0" err="1"/>
              <a:t>each</a:t>
            </a:r>
            <a:r>
              <a:rPr lang="es-ES_tradnl" sz="1600" b="0" dirty="0"/>
              <a:t> </a:t>
            </a:r>
            <a:r>
              <a:rPr lang="es-ES_tradnl" sz="1600" b="0" dirty="0" err="1"/>
              <a:t>observation</a:t>
            </a:r>
            <a:r>
              <a:rPr lang="es-ES_tradnl" sz="1600" b="0" dirty="0"/>
              <a:t> </a:t>
            </a:r>
            <a:r>
              <a:rPr lang="es-ES_tradnl" sz="1600" b="0" dirty="0" err="1"/>
              <a:t>is</a:t>
            </a:r>
            <a:r>
              <a:rPr lang="es-ES_tradnl" sz="1600" b="0" dirty="0"/>
              <a:t> </a:t>
            </a:r>
            <a:r>
              <a:rPr lang="es-ES_tradnl" sz="1600" b="0" dirty="0" err="1"/>
              <a:t>weighted</a:t>
            </a:r>
            <a:r>
              <a:rPr lang="es-ES_tradnl" sz="1600" b="0" dirty="0"/>
              <a:t> </a:t>
            </a:r>
            <a:r>
              <a:rPr lang="es-ES_tradnl" sz="1600" b="0" dirty="0" err="1"/>
              <a:t>by</a:t>
            </a:r>
            <a:endParaRPr lang="es-ES_tradnl" sz="1600" b="0" dirty="0"/>
          </a:p>
          <a:p>
            <a:r>
              <a:rPr lang="es-ES_tradnl" sz="1600" b="0" dirty="0"/>
              <a:t>2. Grades in a 0 to 10 </a:t>
            </a:r>
            <a:r>
              <a:rPr lang="es-ES_tradnl" sz="1600" b="0" dirty="0" err="1"/>
              <a:t>scale</a:t>
            </a:r>
            <a:r>
              <a:rPr lang="es-ES_tradnl" sz="1600" b="0" dirty="0"/>
              <a:t>. Standard </a:t>
            </a:r>
            <a:r>
              <a:rPr lang="es-ES_tradnl" sz="1600" b="0" dirty="0" err="1"/>
              <a:t>errors</a:t>
            </a:r>
            <a:r>
              <a:rPr lang="es-ES_tradnl" sz="1600" b="0" dirty="0"/>
              <a:t> </a:t>
            </a:r>
            <a:r>
              <a:rPr lang="es-ES_tradnl" sz="1600" b="0" dirty="0" err="1"/>
              <a:t>clustered</a:t>
            </a:r>
            <a:r>
              <a:rPr lang="es-ES_tradnl" sz="1600" b="0" dirty="0"/>
              <a:t> at </a:t>
            </a:r>
            <a:r>
              <a:rPr lang="es-ES_tradnl" sz="1600" b="0" dirty="0" err="1"/>
              <a:t>school</a:t>
            </a:r>
            <a:r>
              <a:rPr lang="es-ES_tradnl" sz="1600" b="0" dirty="0"/>
              <a:t> </a:t>
            </a:r>
            <a:r>
              <a:rPr lang="es-ES_tradnl" sz="1600" b="0" dirty="0" err="1"/>
              <a:t>level</a:t>
            </a:r>
            <a:endParaRPr lang="es-ES_tradnl" sz="1600" b="0" dirty="0"/>
          </a:p>
          <a:p>
            <a:r>
              <a:rPr lang="es-ES_tradnl" sz="1600" b="0" dirty="0"/>
              <a:t>3. </a:t>
            </a:r>
            <a:r>
              <a:rPr lang="es-ES_tradnl" sz="1600" b="0" dirty="0" err="1"/>
              <a:t>Regressors</a:t>
            </a:r>
            <a:r>
              <a:rPr lang="es-ES_tradnl" sz="1600" b="0" dirty="0"/>
              <a:t> in </a:t>
            </a:r>
            <a:r>
              <a:rPr lang="es-ES_tradnl" sz="1600" b="0" dirty="0" err="1"/>
              <a:t>propensity</a:t>
            </a:r>
            <a:r>
              <a:rPr lang="es-ES_tradnl" sz="1600" b="0" dirty="0"/>
              <a:t> score: </a:t>
            </a:r>
            <a:r>
              <a:rPr lang="es-ES_tradnl" sz="1600" b="0" dirty="0" err="1"/>
              <a:t>female</a:t>
            </a:r>
            <a:r>
              <a:rPr lang="es-ES_tradnl" sz="1600" b="0" dirty="0"/>
              <a:t>, </a:t>
            </a:r>
            <a:r>
              <a:rPr lang="es-ES_tradnl" sz="1600" b="0" dirty="0" err="1"/>
              <a:t>repeated</a:t>
            </a:r>
            <a:r>
              <a:rPr lang="es-ES_tradnl" sz="1600" b="0" dirty="0"/>
              <a:t> grade, </a:t>
            </a:r>
            <a:r>
              <a:rPr lang="es-ES_tradnl" sz="1600" b="0" dirty="0" err="1"/>
              <a:t>private</a:t>
            </a:r>
            <a:r>
              <a:rPr lang="es-ES_tradnl" sz="1600" b="0" dirty="0"/>
              <a:t> </a:t>
            </a:r>
            <a:r>
              <a:rPr lang="es-ES_tradnl" sz="1600" b="0" dirty="0" err="1"/>
              <a:t>school</a:t>
            </a:r>
            <a:r>
              <a:rPr lang="es-ES_tradnl" sz="1600" b="0" dirty="0"/>
              <a:t>, pre-test grade and </a:t>
            </a:r>
            <a:r>
              <a:rPr lang="es-ES_tradnl" sz="1600" b="0" dirty="0" err="1"/>
              <a:t>its</a:t>
            </a:r>
            <a:r>
              <a:rPr lang="es-ES_tradnl" sz="1600" b="0" dirty="0"/>
              <a:t> </a:t>
            </a:r>
            <a:r>
              <a:rPr lang="es-ES_tradnl" sz="1600" b="0" dirty="0" err="1"/>
              <a:t>interaction</a:t>
            </a:r>
            <a:r>
              <a:rPr lang="es-ES_tradnl" sz="1600" b="0" dirty="0"/>
              <a:t> </a:t>
            </a:r>
            <a:r>
              <a:rPr lang="es-ES_tradnl" sz="1600" b="0" dirty="0" err="1"/>
              <a:t>with</a:t>
            </a:r>
            <a:r>
              <a:rPr lang="es-ES_tradnl" sz="1600" b="0" dirty="0"/>
              <a:t> </a:t>
            </a:r>
            <a:r>
              <a:rPr lang="es-ES_tradnl" sz="1600" b="0" dirty="0" err="1"/>
              <a:t>private</a:t>
            </a:r>
            <a:r>
              <a:rPr lang="es-ES_tradnl" sz="1600" b="0" dirty="0"/>
              <a:t> </a:t>
            </a:r>
            <a:r>
              <a:rPr lang="es-ES_tradnl" sz="1600" b="0" dirty="0" err="1"/>
              <a:t>school</a:t>
            </a:r>
            <a:r>
              <a:rPr lang="es-ES_tradnl" sz="1600" b="0" dirty="0"/>
              <a:t>, labor </a:t>
            </a:r>
            <a:r>
              <a:rPr lang="es-ES_tradnl" sz="1600" b="0" dirty="0" err="1"/>
              <a:t>market</a:t>
            </a:r>
            <a:r>
              <a:rPr lang="es-ES_tradnl" sz="1600" b="0" dirty="0"/>
              <a:t> status of </a:t>
            </a:r>
            <a:r>
              <a:rPr lang="es-ES_tradnl" sz="1600" b="0" dirty="0" err="1"/>
              <a:t>mother</a:t>
            </a:r>
            <a:r>
              <a:rPr lang="es-ES_tradnl" sz="1600" b="0" dirty="0"/>
              <a:t>, </a:t>
            </a:r>
            <a:r>
              <a:rPr lang="es-ES_tradnl" sz="1600" b="0" dirty="0" err="1"/>
              <a:t>education</a:t>
            </a:r>
            <a:r>
              <a:rPr lang="es-ES_tradnl" sz="1600" b="0" dirty="0"/>
              <a:t> and </a:t>
            </a:r>
            <a:r>
              <a:rPr lang="es-ES_tradnl" sz="1600" b="0" dirty="0" err="1"/>
              <a:t>occupation</a:t>
            </a:r>
            <a:r>
              <a:rPr lang="es-ES_tradnl" sz="1600" b="0" dirty="0"/>
              <a:t>.</a:t>
            </a:r>
            <a:endParaRPr lang="es-ES" sz="1600" b="0" dirty="0"/>
          </a:p>
          <a:p>
            <a:endParaRPr lang="es-ES" sz="1600" b="0" dirty="0"/>
          </a:p>
        </p:txBody>
      </p:sp>
      <p:pic>
        <p:nvPicPr>
          <p:cNvPr id="7" name="Picture 2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6382"/>
          <a:stretch>
            <a:fillRect/>
          </a:stretch>
        </p:blipFill>
        <p:spPr bwMode="auto">
          <a:xfrm>
            <a:off x="5544627" y="4366223"/>
            <a:ext cx="499288" cy="50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15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111125"/>
            <a:ext cx="5927725" cy="6985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s-ES" dirty="0"/>
              <a:t>4</a:t>
            </a:r>
            <a:r>
              <a:rPr lang="es-ES" dirty="0" smtClean="0"/>
              <a:t>. THE ROLE OF </a:t>
            </a:r>
            <a:r>
              <a:rPr lang="es-ES" dirty="0" err="1" smtClean="0"/>
              <a:t>Selection</a:t>
            </a:r>
            <a:r>
              <a:rPr lang="es-ES" dirty="0" smtClean="0"/>
              <a:t> </a:t>
            </a:r>
            <a:r>
              <a:rPr lang="es-ES" dirty="0" err="1" smtClean="0"/>
              <a:t>bias</a:t>
            </a:r>
            <a:endParaRPr lang="es-ES" dirty="0" smtClean="0"/>
          </a:p>
        </p:txBody>
      </p:sp>
      <p:sp>
        <p:nvSpPr>
          <p:cNvPr id="1229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03702-6EEE-4487-9FB1-D1D85C3F892A}" type="slidenum">
              <a:rPr lang="es-ES_tradnl" smtClean="0"/>
              <a:pPr>
                <a:defRPr/>
              </a:pPr>
              <a:t>18</a:t>
            </a:fld>
            <a:endParaRPr lang="es-ES_tradnl" smtClean="0"/>
          </a:p>
        </p:txBody>
      </p:sp>
      <p:sp>
        <p:nvSpPr>
          <p:cNvPr id="6" name="5 CuadroTexto"/>
          <p:cNvSpPr txBox="1"/>
          <p:nvPr/>
        </p:nvSpPr>
        <p:spPr>
          <a:xfrm>
            <a:off x="200026" y="742949"/>
            <a:ext cx="879792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+mn-lt"/>
              </a:rPr>
              <a:t>Schools that volunteered may be fundamentally different.</a:t>
            </a:r>
          </a:p>
          <a:p>
            <a:pPr lvl="1">
              <a:lnSpc>
                <a:spcPts val="2300"/>
              </a:lnSpc>
            </a:pPr>
            <a:r>
              <a:rPr lang="en-US" b="0" dirty="0" smtClean="0">
                <a:latin typeface="+mn-lt"/>
              </a:rPr>
              <a:t>Biases important for causality and for extrapolation</a:t>
            </a:r>
          </a:p>
          <a:p>
            <a:pPr>
              <a:lnSpc>
                <a:spcPts val="2300"/>
              </a:lnSpc>
            </a:pPr>
            <a:endParaRPr lang="en-US" sz="2400" b="0" dirty="0" smtClean="0">
              <a:latin typeface="+mn-lt"/>
            </a:endParaRPr>
          </a:p>
          <a:p>
            <a:pPr marL="342900" indent="-342900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+mn-lt"/>
              </a:rPr>
              <a:t>Assume </a:t>
            </a:r>
            <a:r>
              <a:rPr lang="en-US" sz="2400" b="0" dirty="0">
                <a:latin typeface="+mn-lt"/>
              </a:rPr>
              <a:t>we had a representative sample of schools that have not delivered Financial Literacy </a:t>
            </a:r>
            <a:r>
              <a:rPr lang="en-US" sz="2400" b="0" dirty="0" smtClean="0">
                <a:latin typeface="+mn-lt"/>
              </a:rPr>
              <a:t>courses as of 2012. </a:t>
            </a:r>
          </a:p>
          <a:p>
            <a:pPr lvl="1">
              <a:lnSpc>
                <a:spcPts val="2300"/>
              </a:lnSpc>
            </a:pPr>
            <a:r>
              <a:rPr lang="en-US" b="0" dirty="0" smtClean="0">
                <a:latin typeface="+mn-lt"/>
              </a:rPr>
              <a:t>A </a:t>
            </a:r>
            <a:r>
              <a:rPr lang="en-US" b="0" dirty="0">
                <a:latin typeface="+mn-lt"/>
              </a:rPr>
              <a:t>subset </a:t>
            </a:r>
            <a:r>
              <a:rPr lang="en-US" b="0" dirty="0" smtClean="0">
                <a:latin typeface="+mn-lt"/>
              </a:rPr>
              <a:t>volunteers </a:t>
            </a:r>
            <a:r>
              <a:rPr lang="en-US" b="0" dirty="0">
                <a:latin typeface="+mn-lt"/>
              </a:rPr>
              <a:t>for a FL program in 2013 or later (T=1). </a:t>
            </a:r>
            <a:endParaRPr lang="en-US" b="0" dirty="0" smtClean="0">
              <a:latin typeface="+mn-lt"/>
            </a:endParaRPr>
          </a:p>
          <a:p>
            <a:pPr>
              <a:lnSpc>
                <a:spcPts val="2300"/>
              </a:lnSpc>
            </a:pPr>
            <a:endParaRPr lang="en-US" sz="2400" b="0" dirty="0">
              <a:latin typeface="+mn-lt"/>
            </a:endParaRPr>
          </a:p>
          <a:p>
            <a:pPr marL="342900" indent="-342900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+mn-lt"/>
              </a:rPr>
              <a:t>Consider the regression</a:t>
            </a:r>
          </a:p>
          <a:p>
            <a:pPr>
              <a:lnSpc>
                <a:spcPts val="2300"/>
              </a:lnSpc>
            </a:pPr>
            <a:endParaRPr lang="en-US" sz="2400" b="0" dirty="0" smtClean="0">
              <a:latin typeface="+mn-lt"/>
            </a:endParaRPr>
          </a:p>
          <a:p>
            <a:pPr>
              <a:lnSpc>
                <a:spcPts val="2300"/>
              </a:lnSpc>
            </a:pPr>
            <a:r>
              <a:rPr lang="en-US" sz="2400" b="0" dirty="0" smtClean="0">
                <a:latin typeface="+mn-lt"/>
              </a:rPr>
              <a:t>		</a:t>
            </a:r>
            <a:r>
              <a:rPr lang="en-US" sz="2400" b="0" dirty="0">
                <a:latin typeface="+mn-lt"/>
              </a:rPr>
              <a:t>	</a:t>
            </a:r>
            <a:r>
              <a:rPr lang="en-US" sz="2400" b="0" dirty="0" smtClean="0">
                <a:latin typeface="+mn-lt"/>
              </a:rPr>
              <a:t>E(Y|X=</a:t>
            </a:r>
            <a:r>
              <a:rPr lang="en-US" sz="2400" b="0" dirty="0" err="1" smtClean="0">
                <a:latin typeface="+mn-lt"/>
              </a:rPr>
              <a:t>x,T</a:t>
            </a:r>
            <a:r>
              <a:rPr lang="en-US" sz="2400" b="0" dirty="0" smtClean="0">
                <a:latin typeface="+mn-lt"/>
              </a:rPr>
              <a:t>=1)=x′β+α.   </a:t>
            </a:r>
            <a:endParaRPr lang="en-US" sz="2400" b="0" dirty="0">
              <a:latin typeface="+mn-lt"/>
            </a:endParaRPr>
          </a:p>
          <a:p>
            <a:pPr>
              <a:lnSpc>
                <a:spcPts val="2300"/>
              </a:lnSpc>
            </a:pPr>
            <a:endParaRPr lang="en-US" sz="2400" b="0" dirty="0" smtClean="0"/>
          </a:p>
          <a:p>
            <a:pPr>
              <a:lnSpc>
                <a:spcPts val="2300"/>
              </a:lnSpc>
            </a:pPr>
            <a:r>
              <a:rPr lang="en-US" sz="2400" b="0" dirty="0" smtClean="0"/>
              <a:t>Y </a:t>
            </a:r>
            <a:r>
              <a:rPr lang="en-US" sz="2400" b="0" dirty="0"/>
              <a:t>measures financial knowledge in PISA 2012, X are covariates</a:t>
            </a:r>
            <a:endParaRPr lang="en-US" sz="2400" b="0" dirty="0" smtClean="0">
              <a:latin typeface="+mn-lt"/>
            </a:endParaRPr>
          </a:p>
          <a:p>
            <a:pPr>
              <a:lnSpc>
                <a:spcPts val="2300"/>
              </a:lnSpc>
            </a:pPr>
            <a:endParaRPr lang="en-US" sz="2400" b="0" dirty="0" smtClean="0">
              <a:latin typeface="+mn-lt"/>
            </a:endParaRPr>
          </a:p>
          <a:p>
            <a:pPr marL="342900" indent="-342900">
              <a:lnSpc>
                <a:spcPts val="2300"/>
              </a:lnSpc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+mn-lt"/>
              </a:rPr>
              <a:t>No </a:t>
            </a:r>
            <a:r>
              <a:rPr lang="en-US" sz="2400" b="0" dirty="0">
                <a:latin typeface="+mn-lt"/>
              </a:rPr>
              <a:t>course delivered as of 2012, so α cannot pick up the effect of the program.  </a:t>
            </a:r>
          </a:p>
          <a:p>
            <a:pPr lvl="1">
              <a:lnSpc>
                <a:spcPts val="2300"/>
              </a:lnSpc>
            </a:pPr>
            <a:r>
              <a:rPr lang="en-US" b="0" dirty="0" smtClean="0">
                <a:latin typeface="+mn-lt"/>
              </a:rPr>
              <a:t>The </a:t>
            </a:r>
            <a:r>
              <a:rPr lang="en-US" b="0" dirty="0">
                <a:latin typeface="+mn-lt"/>
              </a:rPr>
              <a:t>magnitude of α measures selection bias</a:t>
            </a:r>
            <a:r>
              <a:rPr lang="en-US" sz="2400" b="0" dirty="0">
                <a:latin typeface="+mn-lt"/>
              </a:rPr>
              <a:t>	  </a:t>
            </a:r>
          </a:p>
          <a:p>
            <a:pPr lvl="1">
              <a:lnSpc>
                <a:spcPts val="2300"/>
              </a:lnSpc>
            </a:pPr>
            <a:endParaRPr lang="en-US" b="0" dirty="0" smtClean="0">
              <a:latin typeface="+mn-lt"/>
            </a:endParaRPr>
          </a:p>
          <a:p>
            <a:pPr lvl="1">
              <a:lnSpc>
                <a:spcPts val="2300"/>
              </a:lnSpc>
            </a:pPr>
            <a:r>
              <a:rPr lang="en-US" b="0" dirty="0" smtClean="0">
                <a:latin typeface="+mn-lt"/>
              </a:rPr>
              <a:t>Meier </a:t>
            </a:r>
            <a:r>
              <a:rPr lang="en-US" b="0" dirty="0">
                <a:latin typeface="+mn-lt"/>
              </a:rPr>
              <a:t>and </a:t>
            </a:r>
            <a:r>
              <a:rPr lang="en-US" b="0" dirty="0" err="1">
                <a:latin typeface="+mn-lt"/>
              </a:rPr>
              <a:t>Sprenger</a:t>
            </a:r>
            <a:r>
              <a:rPr lang="en-US" b="0" dirty="0">
                <a:latin typeface="+mn-lt"/>
              </a:rPr>
              <a:t> (2007) </a:t>
            </a:r>
            <a:r>
              <a:rPr lang="en-US" b="0" dirty="0" smtClean="0">
                <a:latin typeface="+mn-lt"/>
              </a:rPr>
              <a:t>use similar reasoning in a different context</a:t>
            </a:r>
            <a:r>
              <a:rPr lang="en-US" sz="2400" b="0" dirty="0" smtClean="0">
                <a:latin typeface="+mn-lt"/>
              </a:rPr>
              <a:t>.</a:t>
            </a:r>
            <a:endParaRPr lang="es-ES" sz="2400" b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31775" y="1133061"/>
            <a:ext cx="8570913" cy="4918489"/>
          </a:xfrm>
        </p:spPr>
        <p:txBody>
          <a:bodyPr/>
          <a:lstStyle/>
          <a:p>
            <a:pPr algn="ctr"/>
            <a:r>
              <a:rPr lang="en-US" sz="2400" b="1" dirty="0"/>
              <a:t>Three </a:t>
            </a:r>
            <a:r>
              <a:rPr lang="en-US" sz="2400" b="1" dirty="0" smtClean="0"/>
              <a:t>steps (same as before)  </a:t>
            </a:r>
          </a:p>
          <a:p>
            <a:endParaRPr lang="en-US" sz="2400" dirty="0"/>
          </a:p>
          <a:p>
            <a:r>
              <a:rPr lang="en-US" sz="2400" dirty="0" smtClean="0"/>
              <a:t>1. </a:t>
            </a:r>
            <a:r>
              <a:rPr lang="en-US" sz="2400" dirty="0"/>
              <a:t>Estimate the probability of volunteering for the program as a function of </a:t>
            </a:r>
            <a:r>
              <a:rPr lang="en-US" sz="2400" dirty="0" smtClean="0"/>
              <a:t>school, family </a:t>
            </a:r>
            <a:r>
              <a:rPr lang="en-US" sz="2400" dirty="0"/>
              <a:t>and student characteristics. 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2. </a:t>
            </a:r>
            <a:r>
              <a:rPr lang="en-US" sz="2400" dirty="0"/>
              <a:t>Obtain a counterfactual grade in non-volunteer schools by giving students similar to those in volunteer schools a higher weight </a:t>
            </a:r>
            <a:r>
              <a:rPr lang="en-US" sz="2400" i="1" dirty="0"/>
              <a:t>W</a:t>
            </a:r>
            <a:r>
              <a:rPr lang="en-US" sz="2400" dirty="0"/>
              <a:t>	  </a:t>
            </a:r>
            <a:endParaRPr lang="en-US" sz="2400" dirty="0" smtClean="0"/>
          </a:p>
          <a:p>
            <a:endParaRPr lang="en-US" sz="2400" dirty="0"/>
          </a:p>
          <a:p>
            <a:pPr>
              <a:buFontTx/>
              <a:buChar char="-"/>
            </a:pPr>
            <a:r>
              <a:rPr lang="en-US" sz="2400" dirty="0" smtClean="0"/>
              <a:t>The </a:t>
            </a:r>
            <a:r>
              <a:rPr lang="en-US" sz="2400" dirty="0"/>
              <a:t>weight </a:t>
            </a:r>
            <a:r>
              <a:rPr lang="en-US" sz="2400" i="1" dirty="0" smtClean="0"/>
              <a:t>W</a:t>
            </a:r>
            <a:r>
              <a:rPr lang="en-US" sz="2400" dirty="0" smtClean="0"/>
              <a:t> increases </a:t>
            </a:r>
            <a:r>
              <a:rPr lang="en-US" sz="2400" dirty="0"/>
              <a:t>with the predicted probability of volunteering  </a:t>
            </a:r>
            <a:endParaRPr lang="en-US" sz="2400" dirty="0" smtClean="0"/>
          </a:p>
          <a:p>
            <a:pPr>
              <a:buFontTx/>
              <a:buChar char="-"/>
            </a:pPr>
            <a:endParaRPr lang="en-US" sz="2400" dirty="0"/>
          </a:p>
          <a:p>
            <a:pPr indent="0"/>
            <a:endParaRPr lang="en-US" sz="2400" dirty="0"/>
          </a:p>
          <a:p>
            <a:pPr indent="0"/>
            <a:r>
              <a:rPr lang="en-US" sz="2400" dirty="0" smtClean="0"/>
              <a:t>3. Selection bias defined </a:t>
            </a:r>
            <a:r>
              <a:rPr lang="en-US" sz="2400" dirty="0"/>
              <a:t>the </a:t>
            </a:r>
            <a:r>
              <a:rPr lang="en-US" sz="2400" dirty="0" smtClean="0"/>
              <a:t>“effect” </a:t>
            </a:r>
            <a:r>
              <a:rPr lang="en-US" sz="2400" dirty="0"/>
              <a:t>of participating in the program for the treated </a:t>
            </a:r>
            <a:r>
              <a:rPr lang="en-US" sz="2400" dirty="0" smtClean="0"/>
              <a:t>students.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Sample analog </a:t>
            </a:r>
            <a:r>
              <a:rPr lang="en-US" sz="2400" dirty="0"/>
              <a:t>of S=E(Y|T=1)-</a:t>
            </a:r>
            <a:r>
              <a:rPr lang="en-US" sz="2400" dirty="0" smtClean="0"/>
              <a:t>E(WY|T=0</a:t>
            </a:r>
            <a:r>
              <a:rPr lang="en-US" sz="2400" dirty="0"/>
              <a:t>).</a:t>
            </a:r>
            <a:endParaRPr lang="es-ES" sz="2400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9B768-B2E9-4B6D-925A-CD184DCA9B62}" type="slidenum">
              <a:rPr lang="es-ES_tradnl" smtClean="0"/>
              <a:pPr>
                <a:defRPr/>
              </a:pPr>
              <a:t>19</a:t>
            </a:fld>
            <a:endParaRPr lang="es-ES_tradnl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4. ASSESSING COVARIATES THAT ACCOUNT FOR SELECTION BIAS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304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111125"/>
            <a:ext cx="5927725" cy="6985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s-ES" dirty="0" smtClean="0"/>
              <a:t>1. </a:t>
            </a:r>
            <a:r>
              <a:rPr lang="es-ES" dirty="0" err="1" smtClean="0"/>
              <a:t>introducTiOn</a:t>
            </a:r>
            <a:endParaRPr lang="es-ES" dirty="0" smtClean="0"/>
          </a:p>
        </p:txBody>
      </p:sp>
      <p:sp>
        <p:nvSpPr>
          <p:cNvPr id="1229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03702-6EEE-4487-9FB1-D1D85C3F892A}" type="slidenum">
              <a:rPr lang="es-ES_tradnl" smtClean="0"/>
              <a:pPr>
                <a:defRPr/>
              </a:pPr>
              <a:t>2</a:t>
            </a:fld>
            <a:endParaRPr lang="es-ES_tradnl" smtClean="0"/>
          </a:p>
        </p:txBody>
      </p:sp>
      <p:sp>
        <p:nvSpPr>
          <p:cNvPr id="6" name="5 CuadroTexto"/>
          <p:cNvSpPr txBox="1"/>
          <p:nvPr/>
        </p:nvSpPr>
        <p:spPr>
          <a:xfrm>
            <a:off x="606425" y="908603"/>
            <a:ext cx="8391525" cy="5837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+mn-lt"/>
              </a:rPr>
              <a:t>Many </a:t>
            </a:r>
            <a:r>
              <a:rPr lang="en-US" sz="2400" b="0" dirty="0">
                <a:latin typeface="+mn-lt"/>
              </a:rPr>
              <a:t>educational systems have incorporated Financial Education (FE</a:t>
            </a:r>
            <a:r>
              <a:rPr lang="en-US" sz="2400" b="0" dirty="0" smtClean="0">
                <a:latin typeface="+mn-lt"/>
              </a:rPr>
              <a:t>)</a:t>
            </a:r>
          </a:p>
          <a:p>
            <a:pPr lvl="1">
              <a:lnSpc>
                <a:spcPts val="2800"/>
              </a:lnSpc>
            </a:pPr>
            <a:r>
              <a:rPr lang="en-US" sz="2400" b="0" dirty="0" smtClean="0">
                <a:latin typeface="+mn-lt"/>
              </a:rPr>
              <a:t>. US</a:t>
            </a:r>
            <a:r>
              <a:rPr lang="en-US" sz="2400" b="0" dirty="0">
                <a:latin typeface="+mn-lt"/>
              </a:rPr>
              <a:t>: since 1957 various states have been adopting mandates to include FE in the curriculum of high school students.	 </a:t>
            </a:r>
            <a:endParaRPr lang="en-US" sz="2400" b="0" dirty="0" smtClean="0">
              <a:latin typeface="+mn-lt"/>
            </a:endParaRPr>
          </a:p>
          <a:p>
            <a:pPr marL="800100" lvl="1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en-US" sz="2400" b="0" dirty="0" smtClean="0">
              <a:latin typeface="+mn-lt"/>
            </a:endParaRPr>
          </a:p>
          <a:p>
            <a:pPr lvl="1">
              <a:lnSpc>
                <a:spcPts val="2800"/>
              </a:lnSpc>
            </a:pPr>
            <a:r>
              <a:rPr lang="en-US" sz="2400" b="0" dirty="0" smtClean="0">
                <a:latin typeface="+mn-lt"/>
              </a:rPr>
              <a:t>. Impacts </a:t>
            </a:r>
            <a:r>
              <a:rPr lang="en-US" sz="2400" b="0" dirty="0">
                <a:latin typeface="+mn-lt"/>
              </a:rPr>
              <a:t>on outcomes debated (Cole and </a:t>
            </a:r>
            <a:r>
              <a:rPr lang="en-US" sz="2400" b="0" dirty="0" err="1">
                <a:latin typeface="+mn-lt"/>
              </a:rPr>
              <a:t>Shastry</a:t>
            </a:r>
            <a:r>
              <a:rPr lang="en-US" sz="2400" b="0" dirty="0">
                <a:latin typeface="+mn-lt"/>
              </a:rPr>
              <a:t>, 2010, Brown, et al, 2013)   </a:t>
            </a:r>
            <a:endParaRPr lang="en-US" sz="2400" b="0" dirty="0" smtClean="0">
              <a:latin typeface="+mn-lt"/>
            </a:endParaRPr>
          </a:p>
          <a:p>
            <a:pPr>
              <a:lnSpc>
                <a:spcPts val="2800"/>
              </a:lnSpc>
            </a:pPr>
            <a:endParaRPr lang="en-US" sz="2400" b="0" dirty="0">
              <a:latin typeface="+mn-lt"/>
            </a:endParaRPr>
          </a:p>
          <a:p>
            <a:pPr marL="342900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+mn-lt"/>
              </a:rPr>
              <a:t>Controlled </a:t>
            </a:r>
            <a:r>
              <a:rPr lang="en-US" sz="2400" b="0" dirty="0">
                <a:latin typeface="+mn-lt"/>
              </a:rPr>
              <a:t>trials </a:t>
            </a:r>
            <a:r>
              <a:rPr lang="en-US" sz="2400" b="0" dirty="0" smtClean="0">
                <a:latin typeface="+mn-lt"/>
              </a:rPr>
              <a:t>available in a number of countries </a:t>
            </a:r>
            <a:r>
              <a:rPr lang="en-US" sz="2400" b="0" dirty="0">
                <a:latin typeface="+mn-lt"/>
              </a:rPr>
              <a:t>US, Germany, Italy, Turkey, Brazil, Ghana  </a:t>
            </a:r>
          </a:p>
          <a:p>
            <a:pPr lvl="1">
              <a:lnSpc>
                <a:spcPts val="2800"/>
              </a:lnSpc>
            </a:pPr>
            <a:r>
              <a:rPr lang="en-US" sz="2400" b="0" dirty="0" smtClean="0">
                <a:latin typeface="+mn-lt"/>
              </a:rPr>
              <a:t>. Evidence supports impacts of very intensive courses</a:t>
            </a:r>
          </a:p>
          <a:p>
            <a:pPr marL="800100" lvl="1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en-US" sz="2400" b="0" dirty="0">
              <a:latin typeface="+mn-lt"/>
            </a:endParaRPr>
          </a:p>
          <a:p>
            <a:pPr marL="342900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+mn-lt"/>
              </a:rPr>
              <a:t>Spain</a:t>
            </a:r>
            <a:r>
              <a:rPr lang="en-US" sz="2400" b="0" dirty="0">
                <a:latin typeface="+mn-lt"/>
              </a:rPr>
              <a:t>: low incidence of FE courses in Financial PISA 2012</a:t>
            </a:r>
            <a:r>
              <a:rPr lang="es-ES_tradnl" b="0" dirty="0" smtClean="0">
                <a:latin typeface="+mn-lt"/>
              </a:rPr>
              <a:t>. </a:t>
            </a:r>
            <a:endParaRPr lang="es-ES_tradnl" b="0" dirty="0" smtClean="0">
              <a:latin typeface="+mn-lt"/>
            </a:endParaRPr>
          </a:p>
          <a:p>
            <a:pPr>
              <a:lnSpc>
                <a:spcPts val="2800"/>
              </a:lnSpc>
            </a:pPr>
            <a:r>
              <a:rPr lang="es-ES" b="0" dirty="0" smtClean="0">
                <a:latin typeface="+mn-lt"/>
              </a:rPr>
              <a:t>.</a:t>
            </a:r>
            <a:endParaRPr lang="es-ES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9380" y="14288"/>
            <a:ext cx="6220460" cy="765175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s-ES" dirty="0"/>
              <a:t>4</a:t>
            </a:r>
            <a:r>
              <a:rPr lang="es-ES" dirty="0" smtClean="0"/>
              <a:t>. ARE PARTICIPANT SCHOOLS DIFFERENT?</a:t>
            </a:r>
            <a:endParaRPr lang="en-US" dirty="0"/>
          </a:p>
        </p:txBody>
      </p:sp>
      <p:sp>
        <p:nvSpPr>
          <p:cNvPr id="2253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40547A-3259-4EEA-BE0A-574F8D23E366}" type="slidenum">
              <a:rPr lang="es-ES_tradnl" smtClean="0"/>
              <a:pPr>
                <a:defRPr/>
              </a:pPr>
              <a:t>20</a:t>
            </a:fld>
            <a:endParaRPr lang="es-ES_tradnl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298536"/>
              </p:ext>
            </p:extLst>
          </p:nvPr>
        </p:nvGraphicFramePr>
        <p:xfrm>
          <a:off x="496956" y="1034768"/>
          <a:ext cx="8365740" cy="47177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250135"/>
                <a:gridCol w="867897"/>
                <a:gridCol w="960246"/>
                <a:gridCol w="924700"/>
                <a:gridCol w="1362762"/>
              </a:tblGrid>
              <a:tr h="278171">
                <a:tc>
                  <a:txBody>
                    <a:bodyPr/>
                    <a:lstStyle/>
                    <a:p>
                      <a:pPr algn="ctr" fontAlgn="t"/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u="none" strike="noStrike" dirty="0" err="1" smtClean="0">
                          <a:latin typeface="+mn-lt"/>
                        </a:rPr>
                        <a:t>Treated</a:t>
                      </a:r>
                      <a:endParaRPr lang="es-ES" sz="15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Controls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_tradnl" sz="15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Reweighted</a:t>
                      </a:r>
                      <a:r>
                        <a:rPr lang="es-ES_tradnl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5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controls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278171"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>
                          <a:latin typeface="+mn-lt"/>
                        </a:rPr>
                        <a:t> 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b="1" u="none" strike="noStrike" dirty="0" err="1" smtClean="0">
                          <a:latin typeface="+mn-lt"/>
                        </a:rPr>
                        <a:t>Model</a:t>
                      </a:r>
                      <a:r>
                        <a:rPr lang="es-ES" sz="1500" b="1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b="1" u="none" strike="noStrike" dirty="0" smtClean="0">
                          <a:latin typeface="+mn-lt"/>
                        </a:rPr>
                        <a:t>1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Model</a:t>
                      </a:r>
                      <a:r>
                        <a:rPr lang="es-ES_tradnl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27817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Average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grade in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Financial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PISA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482.44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483.90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480.92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481.95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8171">
                <a:tc gridSpan="5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u="none" strike="noStrike" dirty="0" smtClean="0">
                          <a:latin typeface="+mn-lt"/>
                        </a:rPr>
                        <a:t>SCHOOL</a:t>
                      </a:r>
                      <a:r>
                        <a:rPr lang="es-ES" sz="1500" b="1" u="none" strike="noStrike" baseline="0" dirty="0" smtClean="0">
                          <a:latin typeface="+mn-lt"/>
                        </a:rPr>
                        <a:t> CHARACTERISTICS</a:t>
                      </a:r>
                      <a:endParaRPr lang="es-ES" sz="15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817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Public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school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0.57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0.68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0.70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0.55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817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Publicly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funded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,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privately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ran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0.18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0.13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0.13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0.10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817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Private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school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0.25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0.19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0.17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0.35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8171"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es-E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SCHOOL</a:t>
                      </a:r>
                      <a:r>
                        <a:rPr lang="es-ES" sz="15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ADMISSIONS</a:t>
                      </a:r>
                      <a:r>
                        <a:rPr lang="es-ES" sz="15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CRITERIA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817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smtClean="0">
                          <a:latin typeface="+mn-lt"/>
                        </a:rPr>
                        <a:t>Uses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criteria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other</a:t>
                      </a:r>
                      <a:r>
                        <a:rPr lang="es-ES" sz="150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baseline="0" dirty="0" err="1" smtClean="0">
                          <a:latin typeface="+mn-lt"/>
                        </a:rPr>
                        <a:t>than</a:t>
                      </a:r>
                      <a:r>
                        <a:rPr lang="es-ES" sz="150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baseline="0" dirty="0" err="1" smtClean="0">
                          <a:latin typeface="+mn-lt"/>
                        </a:rPr>
                        <a:t>location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0.41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0.19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0.18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0.36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817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Transfers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students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for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bad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behavior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0.33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0.25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0.27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0.32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817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smtClean="0">
                          <a:latin typeface="+mn-lt"/>
                        </a:rPr>
                        <a:t>Competes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with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other</a:t>
                      </a:r>
                      <a:r>
                        <a:rPr lang="es-ES" sz="150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baseline="0" dirty="0" err="1" smtClean="0">
                          <a:latin typeface="+mn-lt"/>
                        </a:rPr>
                        <a:t>schools</a:t>
                      </a:r>
                      <a:r>
                        <a:rPr lang="es-ES" sz="1500" u="none" strike="noStrike" baseline="0" dirty="0" smtClean="0">
                          <a:latin typeface="+mn-lt"/>
                        </a:rPr>
                        <a:t> in </a:t>
                      </a:r>
                      <a:r>
                        <a:rPr lang="es-ES" sz="1500" u="none" strike="noStrike" baseline="0" dirty="0" err="1" smtClean="0">
                          <a:latin typeface="+mn-lt"/>
                        </a:rPr>
                        <a:t>the</a:t>
                      </a:r>
                      <a:r>
                        <a:rPr lang="es-ES" sz="150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baseline="0" dirty="0" err="1" smtClean="0">
                          <a:latin typeface="+mn-lt"/>
                        </a:rPr>
                        <a:t>area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0.95</a:t>
                      </a:r>
                      <a:r>
                        <a:rPr lang="es-ES" sz="1500" u="none" strike="noStrike" dirty="0">
                          <a:latin typeface="+mn-lt"/>
                        </a:rPr>
                        <a:t> 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0.82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0.76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0.95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817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smtClean="0">
                          <a:latin typeface="+mn-lt"/>
                        </a:rPr>
                        <a:t>High</a:t>
                      </a:r>
                      <a:r>
                        <a:rPr lang="es-ES" sz="150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baseline="0" dirty="0" err="1" smtClean="0">
                          <a:latin typeface="+mn-lt"/>
                        </a:rPr>
                        <a:t>teacher</a:t>
                      </a:r>
                      <a:r>
                        <a:rPr lang="es-ES" sz="150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baseline="0" dirty="0" err="1" smtClean="0">
                          <a:latin typeface="+mn-lt"/>
                        </a:rPr>
                        <a:t>morale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0.27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0.12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0.11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0.17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8171">
                <a:tc gridSpan="5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LOCATION</a:t>
                      </a:r>
                      <a:endParaRPr lang="es-ES" sz="15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545215">
                <a:tc>
                  <a:txBody>
                    <a:bodyPr/>
                    <a:lstStyle/>
                    <a:p>
                      <a:pPr algn="l" rtl="0" fontAlgn="t"/>
                      <a:r>
                        <a:rPr lang="es-ES_tradnl" sz="15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South </a:t>
                      </a:r>
                      <a:r>
                        <a:rPr lang="es-ES_tradnl" sz="15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s-ES_tradnl" sz="1500" b="0" i="0" u="none" strike="noStrike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Andalusia</a:t>
                      </a:r>
                      <a:r>
                        <a:rPr lang="es-ES_tradnl" sz="15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es-ES_tradnl" sz="15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Murcia, </a:t>
                      </a:r>
                      <a:r>
                        <a:rPr lang="es-ES_tradnl" sz="1500" b="0" i="0" u="none" strike="noStrike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Canary</a:t>
                      </a:r>
                      <a:r>
                        <a:rPr lang="es-ES_tradnl" sz="15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500" b="0" i="0" u="none" strike="noStrike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Islands</a:t>
                      </a:r>
                      <a:r>
                        <a:rPr lang="es-ES_tradnl" sz="15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0.62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0.24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0.62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0.60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27817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Number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schools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16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135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>
                          <a:latin typeface="+mn-lt"/>
                        </a:rPr>
                        <a:t> 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817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Number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students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>
                          <a:latin typeface="+mn-lt"/>
                        </a:rPr>
                        <a:t> 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119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800</a:t>
                      </a:r>
                      <a:r>
                        <a:rPr lang="es-ES" sz="1500" u="none" strike="noStrike" dirty="0">
                          <a:latin typeface="+mn-lt"/>
                        </a:rPr>
                        <a:t> 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>
                          <a:latin typeface="+mn-lt"/>
                        </a:rPr>
                        <a:t> 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85775" y="691414"/>
            <a:ext cx="8010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err="1" smtClean="0"/>
              <a:t>Table</a:t>
            </a:r>
            <a:r>
              <a:rPr lang="es-ES_tradnl" sz="1600" dirty="0" smtClean="0"/>
              <a:t> 8</a:t>
            </a:r>
            <a:r>
              <a:rPr lang="es-ES_tradnl" sz="1600" dirty="0" smtClean="0"/>
              <a:t>: </a:t>
            </a:r>
            <a:r>
              <a:rPr lang="es-ES_tradnl" sz="1600" dirty="0" err="1" smtClean="0"/>
              <a:t>Differences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between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treated</a:t>
            </a:r>
            <a:r>
              <a:rPr lang="es-ES_tradnl" sz="1600" dirty="0" smtClean="0"/>
              <a:t> and control </a:t>
            </a:r>
            <a:r>
              <a:rPr lang="es-ES_tradnl" sz="1600" dirty="0" err="1" smtClean="0"/>
              <a:t>students</a:t>
            </a:r>
            <a:r>
              <a:rPr lang="es-ES_tradnl" sz="1600" dirty="0" smtClean="0"/>
              <a:t> in </a:t>
            </a:r>
            <a:r>
              <a:rPr lang="es-ES_tradnl" sz="1600" dirty="0" err="1" smtClean="0"/>
              <a:t>Financial</a:t>
            </a:r>
            <a:r>
              <a:rPr lang="es-ES_tradnl" sz="1600" dirty="0" smtClean="0"/>
              <a:t> PISA.</a:t>
            </a:r>
            <a:endParaRPr lang="es-ES" sz="1600" dirty="0"/>
          </a:p>
        </p:txBody>
      </p:sp>
      <p:sp>
        <p:nvSpPr>
          <p:cNvPr id="7" name="6 Rectángulo"/>
          <p:cNvSpPr/>
          <p:nvPr/>
        </p:nvSpPr>
        <p:spPr bwMode="auto">
          <a:xfrm>
            <a:off x="4810539" y="3265062"/>
            <a:ext cx="1529301" cy="810594"/>
          </a:xfrm>
          <a:prstGeom prst="rect">
            <a:avLst/>
          </a:prstGeom>
          <a:noFill/>
          <a:ln w="2540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4815840" y="4663926"/>
            <a:ext cx="1524000" cy="457201"/>
          </a:xfrm>
          <a:prstGeom prst="rect">
            <a:avLst/>
          </a:prstGeom>
          <a:noFill/>
          <a:ln w="25400" cap="rnd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  <p:sp>
        <p:nvSpPr>
          <p:cNvPr id="11" name="10 Rectángulo"/>
          <p:cNvSpPr/>
          <p:nvPr/>
        </p:nvSpPr>
        <p:spPr bwMode="auto">
          <a:xfrm>
            <a:off x="7815907" y="3265061"/>
            <a:ext cx="623680" cy="810594"/>
          </a:xfrm>
          <a:prstGeom prst="rect">
            <a:avLst/>
          </a:prstGeom>
          <a:noFill/>
          <a:ln w="25400" cap="rnd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4810539" y="2110262"/>
            <a:ext cx="1637886" cy="566530"/>
          </a:xfrm>
          <a:prstGeom prst="rect">
            <a:avLst/>
          </a:prstGeom>
          <a:noFill/>
          <a:ln w="3175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6448425" y="4663925"/>
            <a:ext cx="2047876" cy="457201"/>
          </a:xfrm>
          <a:prstGeom prst="rect">
            <a:avLst/>
          </a:prstGeom>
          <a:noFill/>
          <a:ln w="25400" cap="rnd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  <p:sp>
        <p:nvSpPr>
          <p:cNvPr id="16" name="5 CuadroTexto"/>
          <p:cNvSpPr txBox="1"/>
          <p:nvPr/>
        </p:nvSpPr>
        <p:spPr>
          <a:xfrm>
            <a:off x="527187" y="5752548"/>
            <a:ext cx="80896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latin typeface="+mj-lt"/>
              </a:rPr>
              <a:t>Notes</a:t>
            </a:r>
            <a:r>
              <a:rPr lang="en-US" sz="1400" b="0" dirty="0" smtClean="0">
                <a:latin typeface="+mj-lt"/>
              </a:rPr>
              <a:t>: </a:t>
            </a:r>
            <a:r>
              <a:rPr lang="en-US" sz="1400" b="0" dirty="0">
                <a:latin typeface="+mj-lt"/>
              </a:rPr>
              <a:t>** Model 1 </a:t>
            </a:r>
            <a:r>
              <a:rPr lang="en-US" sz="1400" b="0" dirty="0" smtClean="0">
                <a:latin typeface="+mj-lt"/>
              </a:rPr>
              <a:t>reweights sample of controls using school </a:t>
            </a:r>
            <a:r>
              <a:rPr lang="en-US" sz="1400" b="0" dirty="0">
                <a:latin typeface="+mj-lt"/>
              </a:rPr>
              <a:t>location, father's work status, student's gender and rate of repetition. *** Model 2 adds </a:t>
            </a:r>
            <a:r>
              <a:rPr lang="en-US" sz="1400" b="0" dirty="0" smtClean="0">
                <a:latin typeface="+mj-lt"/>
              </a:rPr>
              <a:t>to the former the type </a:t>
            </a:r>
            <a:r>
              <a:rPr lang="en-US" sz="1400" b="0" dirty="0">
                <a:latin typeface="+mj-lt"/>
              </a:rPr>
              <a:t>of institution, student selection capacity, school competition, teacher morale or if the school is religious.</a:t>
            </a:r>
            <a:endParaRPr lang="es-ES" sz="14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275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9380" y="14288"/>
            <a:ext cx="6220460" cy="765175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s-ES" dirty="0"/>
              <a:t>4</a:t>
            </a:r>
            <a:r>
              <a:rPr lang="es-ES" dirty="0" smtClean="0"/>
              <a:t>. ARE PARTICIPANT STUDENTS DIFFERENT?</a:t>
            </a:r>
            <a:endParaRPr lang="en-US" dirty="0"/>
          </a:p>
        </p:txBody>
      </p:sp>
      <p:sp>
        <p:nvSpPr>
          <p:cNvPr id="2253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40547A-3259-4EEA-BE0A-574F8D23E366}" type="slidenum">
              <a:rPr lang="es-ES_tradnl" smtClean="0"/>
              <a:pPr>
                <a:defRPr/>
              </a:pPr>
              <a:t>21</a:t>
            </a:fld>
            <a:endParaRPr lang="es-ES_tradnl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080943"/>
              </p:ext>
            </p:extLst>
          </p:nvPr>
        </p:nvGraphicFramePr>
        <p:xfrm>
          <a:off x="476251" y="1066793"/>
          <a:ext cx="8344408" cy="3917267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249484"/>
                <a:gridCol w="863536"/>
                <a:gridCol w="955421"/>
                <a:gridCol w="920053"/>
                <a:gridCol w="1355914"/>
              </a:tblGrid>
              <a:tr h="175804">
                <a:tc>
                  <a:txBody>
                    <a:bodyPr/>
                    <a:lstStyle/>
                    <a:p>
                      <a:pPr algn="ctr" fontAlgn="t"/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u="none" strike="noStrike" dirty="0" err="1" smtClean="0">
                          <a:latin typeface="+mn-lt"/>
                        </a:rPr>
                        <a:t>Treated</a:t>
                      </a:r>
                      <a:endParaRPr lang="es-ES" sz="15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Controls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_tradnl" sz="15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Reweighted</a:t>
                      </a:r>
                      <a:r>
                        <a:rPr lang="es-ES_tradnl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5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controls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>
                          <a:latin typeface="+mn-lt"/>
                        </a:rPr>
                        <a:t> 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b="1" u="none" strike="noStrike" dirty="0" err="1" smtClean="0">
                          <a:latin typeface="+mn-lt"/>
                        </a:rPr>
                        <a:t>Model</a:t>
                      </a:r>
                      <a:r>
                        <a:rPr lang="es-ES" sz="1500" b="1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b="1" u="none" strike="noStrike" dirty="0" smtClean="0">
                          <a:latin typeface="+mn-lt"/>
                        </a:rPr>
                        <a:t>1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Model</a:t>
                      </a:r>
                      <a:r>
                        <a:rPr lang="es-ES_tradnl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34539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Average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grade in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Financial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PISA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482.44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483.90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480.92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481.95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 gridSpan="5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u="none" strike="noStrike" dirty="0" smtClean="0">
                          <a:latin typeface="+mn-lt"/>
                        </a:rPr>
                        <a:t>SCHOOL CHARACTERISTICS</a:t>
                      </a:r>
                      <a:endParaRPr lang="es-ES" sz="15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Public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school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0.57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0.68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0.70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0.55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Publicly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funded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,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privately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ran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0.18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0.13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0.13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0.10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Private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school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0.25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0.19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0.17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0.35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175804">
                <a:tc gridSpan="5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STUDENT CHARACTERISTICS</a:t>
                      </a:r>
                      <a:endParaRPr lang="es-ES" sz="15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_tradnl" sz="1500" b="0" i="0" u="none" strike="noStrike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Females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0.49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0.46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0.50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0,53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Student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has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repeated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one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grade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0.27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0.34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0.27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0.25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Father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works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0.91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0.83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0.91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0.93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Father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holds</a:t>
                      </a:r>
                      <a:r>
                        <a:rPr lang="es-ES" sz="150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baseline="0" dirty="0" err="1" smtClean="0">
                          <a:latin typeface="+mn-lt"/>
                        </a:rPr>
                        <a:t>college</a:t>
                      </a:r>
                      <a:r>
                        <a:rPr lang="es-ES" sz="150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baseline="0" dirty="0" err="1" smtClean="0">
                          <a:latin typeface="+mn-lt"/>
                        </a:rPr>
                        <a:t>degree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0.31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</a:t>
                      </a:r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35</a:t>
                      </a:r>
                      <a:endParaRPr lang="es-ES_tradnl" sz="15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0.31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0.33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Mother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works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0.66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0.66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0.60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0.66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Mother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holds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college</a:t>
                      </a:r>
                      <a:r>
                        <a:rPr lang="es-ES" sz="150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baseline="0" dirty="0" err="1" smtClean="0">
                          <a:latin typeface="+mn-lt"/>
                        </a:rPr>
                        <a:t>degree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0.36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0.36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0.33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0.31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Number</a:t>
                      </a:r>
                      <a:r>
                        <a:rPr lang="es-ES" sz="150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baseline="0" dirty="0" err="1" smtClean="0">
                          <a:latin typeface="+mn-lt"/>
                        </a:rPr>
                        <a:t>schools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16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135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>
                          <a:latin typeface="+mn-lt"/>
                        </a:rPr>
                        <a:t> 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500" u="none" strike="noStrike" dirty="0" err="1" smtClean="0">
                          <a:latin typeface="+mn-lt"/>
                        </a:rPr>
                        <a:t>Number</a:t>
                      </a:r>
                      <a:r>
                        <a:rPr lang="es-ES" sz="150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s-ES" sz="1500" u="none" strike="noStrike" dirty="0" err="1" smtClean="0">
                          <a:latin typeface="+mn-lt"/>
                        </a:rPr>
                        <a:t>students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>
                          <a:latin typeface="+mn-lt"/>
                        </a:rPr>
                        <a:t> </a:t>
                      </a:r>
                      <a:r>
                        <a:rPr lang="es-ES" sz="1500" u="none" strike="noStrike" dirty="0" smtClean="0">
                          <a:latin typeface="+mn-lt"/>
                        </a:rPr>
                        <a:t>119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 smtClean="0">
                          <a:latin typeface="+mn-lt"/>
                        </a:rPr>
                        <a:t>800</a:t>
                      </a:r>
                      <a:r>
                        <a:rPr lang="es-ES" sz="1500" u="none" strike="noStrike" dirty="0">
                          <a:latin typeface="+mn-lt"/>
                        </a:rPr>
                        <a:t> 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500" u="none" strike="noStrike" dirty="0">
                          <a:latin typeface="+mn-lt"/>
                        </a:rPr>
                        <a:t> 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85775" y="733425"/>
            <a:ext cx="8010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err="1" smtClean="0"/>
              <a:t>Table</a:t>
            </a:r>
            <a:r>
              <a:rPr lang="es-ES_tradnl" sz="1600" dirty="0" smtClean="0"/>
              <a:t> 8</a:t>
            </a:r>
            <a:r>
              <a:rPr lang="es-ES_tradnl" sz="1600" dirty="0" smtClean="0"/>
              <a:t>: </a:t>
            </a:r>
            <a:r>
              <a:rPr lang="es-ES_tradnl" sz="1600" dirty="0" err="1" smtClean="0"/>
              <a:t>Differences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between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treated</a:t>
            </a:r>
            <a:r>
              <a:rPr lang="es-ES_tradnl" sz="1600" dirty="0" smtClean="0"/>
              <a:t> and control </a:t>
            </a:r>
            <a:r>
              <a:rPr lang="es-ES_tradnl" sz="1600" dirty="0" err="1" smtClean="0"/>
              <a:t>students</a:t>
            </a:r>
            <a:r>
              <a:rPr lang="es-ES_tradnl" sz="1600" dirty="0" smtClean="0"/>
              <a:t> in </a:t>
            </a:r>
            <a:r>
              <a:rPr lang="es-ES_tradnl" sz="1600" dirty="0" err="1" smtClean="0"/>
              <a:t>Financial</a:t>
            </a:r>
            <a:r>
              <a:rPr lang="es-ES_tradnl" sz="1600" dirty="0" smtClean="0"/>
              <a:t> PISA.</a:t>
            </a:r>
            <a:endParaRPr lang="es-ES" sz="1600" dirty="0"/>
          </a:p>
        </p:txBody>
      </p:sp>
      <p:sp>
        <p:nvSpPr>
          <p:cNvPr id="7" name="6 Rectángulo"/>
          <p:cNvSpPr/>
          <p:nvPr/>
        </p:nvSpPr>
        <p:spPr bwMode="auto">
          <a:xfrm>
            <a:off x="4914900" y="3269974"/>
            <a:ext cx="1424940" cy="520976"/>
          </a:xfrm>
          <a:prstGeom prst="rect">
            <a:avLst/>
          </a:prstGeom>
          <a:noFill/>
          <a:ln w="25400" cap="rnd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  <p:sp>
        <p:nvSpPr>
          <p:cNvPr id="11" name="10 Rectángulo"/>
          <p:cNvSpPr/>
          <p:nvPr/>
        </p:nvSpPr>
        <p:spPr bwMode="auto">
          <a:xfrm>
            <a:off x="7861852" y="3269974"/>
            <a:ext cx="613811" cy="520976"/>
          </a:xfrm>
          <a:prstGeom prst="rect">
            <a:avLst/>
          </a:prstGeom>
          <a:noFill/>
          <a:ln w="25400" cap="rnd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  <p:sp>
        <p:nvSpPr>
          <p:cNvPr id="16" name="5 CuadroTexto"/>
          <p:cNvSpPr txBox="1"/>
          <p:nvPr/>
        </p:nvSpPr>
        <p:spPr>
          <a:xfrm>
            <a:off x="475009" y="5250281"/>
            <a:ext cx="81115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latin typeface="+mj-lt"/>
              </a:rPr>
              <a:t>Notes: *Averages weighted by sample weights. ** Model 1 </a:t>
            </a:r>
            <a:r>
              <a:rPr lang="en-US" sz="1400" b="0" dirty="0" smtClean="0">
                <a:latin typeface="+mj-lt"/>
              </a:rPr>
              <a:t>reweights sample of controls by inverse propensity score containing </a:t>
            </a:r>
            <a:r>
              <a:rPr lang="en-US" sz="1400" b="0" dirty="0">
                <a:latin typeface="+mj-lt"/>
              </a:rPr>
              <a:t>school location, father's work status, student's gender and rate of repetition. *** Model 2 adds </a:t>
            </a:r>
            <a:r>
              <a:rPr lang="en-US" sz="1400" b="0" dirty="0" smtClean="0">
                <a:latin typeface="+mj-lt"/>
              </a:rPr>
              <a:t>to the former the type </a:t>
            </a:r>
            <a:r>
              <a:rPr lang="en-US" sz="1400" b="0" dirty="0">
                <a:latin typeface="+mj-lt"/>
              </a:rPr>
              <a:t>of institution, student selection capacity, school competition, teacher morale or if the school is religious.</a:t>
            </a:r>
            <a:endParaRPr lang="es-ES" sz="1400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27014" y="1162879"/>
            <a:ext cx="8539300" cy="48886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Schools </a:t>
            </a:r>
            <a:r>
              <a:rPr lang="en-US" sz="2400" dirty="0"/>
              <a:t>applying for the FL program screen </a:t>
            </a:r>
            <a:r>
              <a:rPr lang="en-US" sz="2400" dirty="0" smtClean="0"/>
              <a:t>students</a:t>
            </a:r>
            <a:r>
              <a:rPr lang="en-US" sz="2400" dirty="0"/>
              <a:t> </a:t>
            </a:r>
            <a:r>
              <a:rPr lang="en-US" sz="2400" dirty="0" smtClean="0"/>
              <a:t>more intensively than the rest</a:t>
            </a:r>
            <a:endParaRPr lang="en-US" sz="2400" dirty="0"/>
          </a:p>
          <a:p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Population </a:t>
            </a:r>
            <a:r>
              <a:rPr lang="en-US" sz="2400" dirty="0"/>
              <a:t>groups with relatively high variance in performance likely to have higher mean and lower variance in selective schools	  </a:t>
            </a:r>
            <a:endParaRPr lang="en-US" sz="2400" dirty="0" smtClean="0"/>
          </a:p>
          <a:p>
            <a:endParaRPr lang="en-US" sz="2400" dirty="0"/>
          </a:p>
          <a:p>
            <a:pPr lvl="1" indent="0"/>
            <a:r>
              <a:rPr lang="en-US" sz="2250" dirty="0" smtClean="0"/>
              <a:t>Performance </a:t>
            </a:r>
            <a:r>
              <a:rPr lang="en-US" sz="2250" dirty="0"/>
              <a:t>measured by grade retention (high in Spain: 30pp)	</a:t>
            </a:r>
            <a:endParaRPr lang="en-US" sz="2250" dirty="0" smtClean="0"/>
          </a:p>
          <a:p>
            <a:pPr>
              <a:buFontTx/>
              <a:buChar char="-"/>
            </a:pPr>
            <a:endParaRPr lang="en-US" sz="2400" dirty="0" smtClean="0"/>
          </a:p>
          <a:p>
            <a:pPr lvl="1" indent="0"/>
            <a:r>
              <a:rPr lang="en-US" sz="2250" dirty="0" smtClean="0"/>
              <a:t>Specially </a:t>
            </a:r>
            <a:r>
              <a:rPr lang="en-US" sz="2250" dirty="0"/>
              <a:t>high among boys (Ciccone and Garcia-</a:t>
            </a:r>
            <a:r>
              <a:rPr lang="en-US" sz="2250" dirty="0" err="1"/>
              <a:t>Fontes</a:t>
            </a:r>
            <a:r>
              <a:rPr lang="en-US" sz="2250" dirty="0"/>
              <a:t>, 2015)  </a:t>
            </a:r>
            <a:endParaRPr lang="en-US" sz="2250" dirty="0" smtClean="0"/>
          </a:p>
          <a:p>
            <a:pPr indent="0"/>
            <a:endParaRPr lang="en-US" sz="2400" dirty="0" smtClean="0"/>
          </a:p>
          <a:p>
            <a:pPr indent="0"/>
            <a:endParaRPr lang="en-US" sz="2400" dirty="0"/>
          </a:p>
          <a:p>
            <a:pPr indent="0"/>
            <a:r>
              <a:rPr lang="en-US" sz="2400" dirty="0" smtClean="0"/>
              <a:t>∙  </a:t>
            </a:r>
            <a:r>
              <a:rPr lang="en-US" sz="2400" b="1" dirty="0"/>
              <a:t>Student screening likely to increase grades in financial literacy tests among boys in schools applying for the program.</a:t>
            </a:r>
            <a:endParaRPr lang="es-ES" sz="2400" b="1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9B768-B2E9-4B6D-925A-CD184DCA9B62}" type="slidenum">
              <a:rPr lang="es-ES_tradnl" smtClean="0"/>
              <a:pPr>
                <a:defRPr/>
              </a:pPr>
              <a:t>22</a:t>
            </a:fld>
            <a:endParaRPr lang="es-ES_tradnl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4</a:t>
            </a:r>
            <a:r>
              <a:rPr lang="es-ES" dirty="0" smtClean="0"/>
              <a:t>. SOURCES OF BIASES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83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280" y="14288"/>
            <a:ext cx="6220460" cy="765175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s-ES" dirty="0"/>
              <a:t>4</a:t>
            </a:r>
            <a:r>
              <a:rPr lang="es-ES" dirty="0" smtClean="0"/>
              <a:t>. DIFFERENCES BY GENDER</a:t>
            </a:r>
            <a:endParaRPr lang="en-US" dirty="0"/>
          </a:p>
        </p:txBody>
      </p:sp>
      <p:sp>
        <p:nvSpPr>
          <p:cNvPr id="2253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40547A-3259-4EEA-BE0A-574F8D23E366}" type="slidenum">
              <a:rPr lang="es-ES_tradnl" smtClean="0"/>
              <a:pPr>
                <a:defRPr/>
              </a:pPr>
              <a:t>23</a:t>
            </a:fld>
            <a:endParaRPr lang="es-ES_tradnl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55461"/>
              </p:ext>
            </p:extLst>
          </p:nvPr>
        </p:nvGraphicFramePr>
        <p:xfrm>
          <a:off x="364849" y="1228349"/>
          <a:ext cx="8411404" cy="403939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533020"/>
                <a:gridCol w="920090"/>
                <a:gridCol w="1019102"/>
                <a:gridCol w="920090"/>
                <a:gridCol w="1019102"/>
              </a:tblGrid>
              <a:tr h="403939">
                <a:tc>
                  <a:txBody>
                    <a:bodyPr/>
                    <a:lstStyle/>
                    <a:p>
                      <a:pPr algn="ctr" fontAlgn="t"/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u="none" strike="noStrike" dirty="0" err="1" smtClean="0">
                          <a:latin typeface="+mn-lt"/>
                        </a:rPr>
                        <a:t>Boys</a:t>
                      </a:r>
                      <a:endParaRPr lang="es-ES" sz="16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_tradnl" sz="16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Girls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403939"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>
                          <a:latin typeface="+mn-lt"/>
                        </a:rPr>
                        <a:t> 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Treated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Controls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Treated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Controls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403939">
                <a:tc gridSpan="5">
                  <a:txBody>
                    <a:bodyPr/>
                    <a:lstStyle/>
                    <a:p>
                      <a:pPr algn="l" rtl="0" fontAlgn="t"/>
                      <a:r>
                        <a:rPr lang="es-ES_tradnl" sz="16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Financial</a:t>
                      </a:r>
                      <a:r>
                        <a:rPr lang="es-ES_tradnl" sz="16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PISA </a:t>
                      </a:r>
                      <a:r>
                        <a:rPr lang="es-ES_tradnl" sz="1600" b="1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sample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3939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err="1" smtClean="0">
                          <a:latin typeface="+mn-lt"/>
                        </a:rPr>
                        <a:t>Standardized</a:t>
                      </a:r>
                      <a:r>
                        <a:rPr lang="es-ES" sz="1600" u="none" strike="noStrike" baseline="0" dirty="0" smtClean="0">
                          <a:latin typeface="+mn-lt"/>
                        </a:rPr>
                        <a:t> grade in </a:t>
                      </a:r>
                      <a:r>
                        <a:rPr lang="es-ES" sz="1600" u="none" strike="noStrike" baseline="0" dirty="0" err="1" smtClean="0">
                          <a:latin typeface="+mn-lt"/>
                        </a:rPr>
                        <a:t>Financial</a:t>
                      </a:r>
                      <a:r>
                        <a:rPr lang="es-ES" sz="1600" u="none" strike="noStrike" baseline="0" dirty="0" smtClean="0">
                          <a:latin typeface="+mn-lt"/>
                        </a:rPr>
                        <a:t> PISA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0.23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0.09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r>
                        <a:rPr lang="es-ES_tradnl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0.27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r>
                        <a:rPr lang="es-ES_tradnl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0.07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403939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Grade</a:t>
                      </a:r>
                      <a:r>
                        <a:rPr lang="es-ES" sz="16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s-ES" sz="1600" b="0" i="0" u="none" strike="noStrike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repeated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0.25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0.40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0.28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0.27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3939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South</a:t>
                      </a:r>
                      <a:r>
                        <a:rPr lang="es-ES_tradnl" sz="16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s-ES_tradnl" sz="1600" b="0" i="0" u="none" strike="noStrike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Andalusia</a:t>
                      </a:r>
                      <a:r>
                        <a:rPr lang="es-ES_tradnl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es-ES_tradnl" sz="16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Murcia and </a:t>
                      </a:r>
                      <a:r>
                        <a:rPr lang="es-ES_tradnl" sz="1600" b="0" i="0" u="none" strike="noStrike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Canary</a:t>
                      </a:r>
                      <a:r>
                        <a:rPr lang="es-ES_tradnl" sz="16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600" b="0" i="0" u="none" strike="noStrike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islands</a:t>
                      </a:r>
                      <a:r>
                        <a:rPr lang="es-ES_tradnl" sz="16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es-ES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0,58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0,25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0,65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0,22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403939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smtClean="0">
                          <a:latin typeface="+mn-lt"/>
                        </a:rPr>
                        <a:t>Uses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criteria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other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than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location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to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select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students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0,35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0,18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0,48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0,18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3939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err="1" smtClean="0">
                          <a:latin typeface="+mn-lt"/>
                        </a:rPr>
                        <a:t>Transfers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students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to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other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schools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0,35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0,28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0,30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0,20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403939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600" u="none" strike="noStrike" dirty="0" err="1" smtClean="0">
                          <a:latin typeface="+mn-lt"/>
                        </a:rPr>
                        <a:t>Number</a:t>
                      </a:r>
                      <a:r>
                        <a:rPr lang="es-ES" sz="1600" u="none" strike="noStrike" dirty="0" smtClean="0">
                          <a:latin typeface="+mn-lt"/>
                        </a:rPr>
                        <a:t>  </a:t>
                      </a:r>
                      <a:r>
                        <a:rPr lang="es-ES" sz="1600" u="none" strike="noStrike" dirty="0" err="1" smtClean="0">
                          <a:latin typeface="+mn-lt"/>
                        </a:rPr>
                        <a:t>students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63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428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u="none" strike="noStrike" dirty="0" smtClean="0">
                          <a:latin typeface="+mn-lt"/>
                        </a:rPr>
                        <a:t>56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372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3939">
                <a:tc>
                  <a:txBody>
                    <a:bodyPr/>
                    <a:lstStyle/>
                    <a:p>
                      <a:pPr algn="l" rtl="0" fontAlgn="t"/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90512" y="889795"/>
            <a:ext cx="8562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err="1" smtClean="0"/>
              <a:t>Table</a:t>
            </a:r>
            <a:r>
              <a:rPr lang="es-ES_tradnl" sz="1600" dirty="0" smtClean="0"/>
              <a:t> </a:t>
            </a:r>
            <a:r>
              <a:rPr lang="es-ES_tradnl" sz="1600" dirty="0" smtClean="0"/>
              <a:t>8: </a:t>
            </a:r>
            <a:r>
              <a:rPr lang="es-ES_tradnl" sz="1600" dirty="0" err="1" smtClean="0"/>
              <a:t>Differences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between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students</a:t>
            </a:r>
            <a:r>
              <a:rPr lang="es-ES_tradnl" sz="1600" dirty="0" smtClean="0"/>
              <a:t> in </a:t>
            </a:r>
            <a:r>
              <a:rPr lang="es-ES_tradnl" sz="1600" dirty="0" err="1" smtClean="0"/>
              <a:t>volunteer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schools</a:t>
            </a:r>
            <a:r>
              <a:rPr lang="es-ES_tradnl" sz="1600" dirty="0"/>
              <a:t> </a:t>
            </a:r>
            <a:r>
              <a:rPr lang="es-ES_tradnl" sz="1600" dirty="0" smtClean="0"/>
              <a:t>and </a:t>
            </a:r>
            <a:r>
              <a:rPr lang="es-ES_tradnl" sz="1600" dirty="0" err="1" smtClean="0"/>
              <a:t>the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rest</a:t>
            </a:r>
            <a:r>
              <a:rPr lang="es-ES_tradnl" sz="1600" dirty="0" smtClean="0"/>
              <a:t> -</a:t>
            </a:r>
            <a:r>
              <a:rPr lang="es-ES_tradnl" sz="1600" dirty="0" err="1" smtClean="0"/>
              <a:t>by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gender</a:t>
            </a:r>
            <a:r>
              <a:rPr lang="es-ES_tradnl" sz="1600" dirty="0" smtClean="0"/>
              <a:t>.</a:t>
            </a:r>
            <a:endParaRPr lang="es-ES" sz="1600" dirty="0"/>
          </a:p>
        </p:txBody>
      </p:sp>
      <p:sp>
        <p:nvSpPr>
          <p:cNvPr id="6" name="5 Rectángulo"/>
          <p:cNvSpPr/>
          <p:nvPr/>
        </p:nvSpPr>
        <p:spPr bwMode="auto">
          <a:xfrm>
            <a:off x="5019261" y="2841971"/>
            <a:ext cx="1609311" cy="33089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  <p:sp>
        <p:nvSpPr>
          <p:cNvPr id="9" name="8 Rectángulo"/>
          <p:cNvSpPr/>
          <p:nvPr/>
        </p:nvSpPr>
        <p:spPr bwMode="auto">
          <a:xfrm>
            <a:off x="6997148" y="2841971"/>
            <a:ext cx="1613453" cy="353666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dE Neue Helvetica 55 Roman" pitchFamily="34" charset="0"/>
            </a:endParaRPr>
          </a:p>
        </p:txBody>
      </p:sp>
      <p:sp>
        <p:nvSpPr>
          <p:cNvPr id="15" name="5 CuadroTexto"/>
          <p:cNvSpPr txBox="1"/>
          <p:nvPr/>
        </p:nvSpPr>
        <p:spPr>
          <a:xfrm>
            <a:off x="617538" y="5527286"/>
            <a:ext cx="7858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0" dirty="0" smtClean="0">
                <a:latin typeface="+mj-lt"/>
              </a:rPr>
              <a:t>Grades in </a:t>
            </a:r>
            <a:r>
              <a:rPr lang="es-ES" sz="1400" b="0" dirty="0" err="1" smtClean="0">
                <a:latin typeface="+mj-lt"/>
              </a:rPr>
              <a:t>Financial</a:t>
            </a:r>
            <a:r>
              <a:rPr lang="es-ES" sz="1400" b="0" dirty="0" smtClean="0">
                <a:latin typeface="+mj-lt"/>
              </a:rPr>
              <a:t> PISA </a:t>
            </a:r>
            <a:r>
              <a:rPr lang="es-ES" sz="1400" b="0" dirty="0" err="1" smtClean="0">
                <a:latin typeface="+mj-lt"/>
              </a:rPr>
              <a:t>standardized</a:t>
            </a:r>
            <a:r>
              <a:rPr lang="es-ES" sz="1400" b="0" dirty="0" smtClean="0">
                <a:latin typeface="+mj-lt"/>
              </a:rPr>
              <a:t> so </a:t>
            </a:r>
            <a:r>
              <a:rPr lang="es-ES" sz="1400" b="0" dirty="0" err="1" smtClean="0">
                <a:latin typeface="+mj-lt"/>
              </a:rPr>
              <a:t>that</a:t>
            </a:r>
            <a:r>
              <a:rPr lang="es-ES" sz="1400" b="0" dirty="0" smtClean="0">
                <a:latin typeface="+mj-lt"/>
              </a:rPr>
              <a:t> </a:t>
            </a:r>
            <a:r>
              <a:rPr lang="es-ES" sz="1400" b="0" dirty="0" err="1" smtClean="0">
                <a:latin typeface="+mj-lt"/>
              </a:rPr>
              <a:t>the</a:t>
            </a:r>
            <a:r>
              <a:rPr lang="es-ES" sz="1400" b="0" dirty="0" smtClean="0">
                <a:latin typeface="+mj-lt"/>
              </a:rPr>
              <a:t> </a:t>
            </a:r>
            <a:r>
              <a:rPr lang="es-ES" sz="1400" b="0" dirty="0" err="1" smtClean="0">
                <a:latin typeface="+mj-lt"/>
              </a:rPr>
              <a:t>overall</a:t>
            </a:r>
            <a:r>
              <a:rPr lang="es-ES" sz="1400" b="0" dirty="0" smtClean="0">
                <a:latin typeface="+mj-lt"/>
              </a:rPr>
              <a:t> mean </a:t>
            </a:r>
            <a:r>
              <a:rPr lang="es-ES" sz="1400" b="0" dirty="0" err="1" smtClean="0">
                <a:latin typeface="+mj-lt"/>
              </a:rPr>
              <a:t>is</a:t>
            </a:r>
            <a:r>
              <a:rPr lang="es-ES" sz="1400" b="0" dirty="0" smtClean="0">
                <a:latin typeface="+mj-lt"/>
              </a:rPr>
              <a:t> </a:t>
            </a:r>
            <a:r>
              <a:rPr lang="es-ES" sz="1400" b="0" dirty="0" err="1" smtClean="0">
                <a:latin typeface="+mj-lt"/>
              </a:rPr>
              <a:t>zero</a:t>
            </a:r>
            <a:r>
              <a:rPr lang="es-ES" sz="1400" b="0" dirty="0" smtClean="0">
                <a:latin typeface="+mj-lt"/>
              </a:rPr>
              <a:t> and </a:t>
            </a:r>
            <a:r>
              <a:rPr lang="es-ES" sz="1400" b="0" dirty="0" err="1" smtClean="0">
                <a:latin typeface="+mj-lt"/>
              </a:rPr>
              <a:t>the</a:t>
            </a:r>
            <a:r>
              <a:rPr lang="es-ES" sz="1400" b="0" dirty="0" smtClean="0">
                <a:latin typeface="+mj-lt"/>
              </a:rPr>
              <a:t> standard </a:t>
            </a:r>
            <a:r>
              <a:rPr lang="es-ES" sz="1400" b="0" dirty="0" err="1" smtClean="0">
                <a:latin typeface="+mj-lt"/>
              </a:rPr>
              <a:t>deviation</a:t>
            </a:r>
            <a:r>
              <a:rPr lang="es-ES" sz="1400" b="0" dirty="0" smtClean="0">
                <a:latin typeface="+mj-lt"/>
              </a:rPr>
              <a:t> </a:t>
            </a:r>
            <a:r>
              <a:rPr lang="es-ES" sz="1400" b="0" dirty="0" err="1" smtClean="0">
                <a:latin typeface="+mj-lt"/>
              </a:rPr>
              <a:t>is</a:t>
            </a:r>
            <a:r>
              <a:rPr lang="es-ES" sz="1400" b="0" dirty="0" smtClean="0">
                <a:latin typeface="+mj-lt"/>
              </a:rPr>
              <a:t> 1. </a:t>
            </a:r>
            <a:r>
              <a:rPr lang="es-ES" sz="1400" b="0" dirty="0" err="1" smtClean="0">
                <a:latin typeface="+mj-lt"/>
              </a:rPr>
              <a:t>All</a:t>
            </a:r>
            <a:r>
              <a:rPr lang="es-ES" sz="1400" b="0" dirty="0" smtClean="0">
                <a:latin typeface="+mj-lt"/>
              </a:rPr>
              <a:t> </a:t>
            </a:r>
            <a:r>
              <a:rPr lang="es-ES" sz="1400" b="0" dirty="0" err="1" smtClean="0">
                <a:latin typeface="+mj-lt"/>
              </a:rPr>
              <a:t>averages</a:t>
            </a:r>
            <a:r>
              <a:rPr lang="es-ES" sz="1400" b="0" dirty="0" smtClean="0">
                <a:latin typeface="+mj-lt"/>
              </a:rPr>
              <a:t> </a:t>
            </a:r>
            <a:r>
              <a:rPr lang="es-ES" sz="1400" b="0" dirty="0" err="1" smtClean="0">
                <a:latin typeface="+mj-lt"/>
              </a:rPr>
              <a:t>weighted</a:t>
            </a:r>
            <a:r>
              <a:rPr lang="es-ES" sz="1400" b="0" dirty="0" smtClean="0">
                <a:latin typeface="+mj-lt"/>
              </a:rPr>
              <a:t> </a:t>
            </a:r>
            <a:r>
              <a:rPr lang="es-ES" sz="1400" b="0" dirty="0" err="1" smtClean="0">
                <a:latin typeface="+mj-lt"/>
              </a:rPr>
              <a:t>by</a:t>
            </a:r>
            <a:r>
              <a:rPr lang="es-ES" sz="1400" b="0" dirty="0" smtClean="0">
                <a:latin typeface="+mj-lt"/>
              </a:rPr>
              <a:t> PISA </a:t>
            </a:r>
            <a:r>
              <a:rPr lang="es-ES" sz="1400" b="0" dirty="0" err="1" smtClean="0">
                <a:latin typeface="+mj-lt"/>
              </a:rPr>
              <a:t>sampling</a:t>
            </a:r>
            <a:r>
              <a:rPr lang="es-ES" sz="1400" b="0" dirty="0" smtClean="0">
                <a:latin typeface="+mj-lt"/>
              </a:rPr>
              <a:t> </a:t>
            </a:r>
            <a:r>
              <a:rPr lang="es-ES" sz="1400" b="0" dirty="0" err="1" smtClean="0">
                <a:latin typeface="+mj-lt"/>
              </a:rPr>
              <a:t>weights</a:t>
            </a:r>
            <a:endParaRPr lang="es-ES" sz="1400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1" y="-4762"/>
            <a:ext cx="6118860" cy="765175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s-ES" dirty="0"/>
              <a:t>4</a:t>
            </a:r>
            <a:r>
              <a:rPr lang="es-ES" dirty="0" smtClean="0"/>
              <a:t>. SELECTION BIAS -BOYS</a:t>
            </a:r>
            <a:endParaRPr lang="en-US" dirty="0"/>
          </a:p>
        </p:txBody>
      </p:sp>
      <p:sp>
        <p:nvSpPr>
          <p:cNvPr id="2253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40547A-3259-4EEA-BE0A-574F8D23E366}" type="slidenum">
              <a:rPr lang="es-ES_tradnl" smtClean="0"/>
              <a:pPr>
                <a:defRPr/>
              </a:pPr>
              <a:t>24</a:t>
            </a:fld>
            <a:endParaRPr lang="es-ES_tradnl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146733"/>
              </p:ext>
            </p:extLst>
          </p:nvPr>
        </p:nvGraphicFramePr>
        <p:xfrm>
          <a:off x="556592" y="1714500"/>
          <a:ext cx="7900232" cy="197739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170583"/>
                <a:gridCol w="1135549"/>
                <a:gridCol w="898525"/>
                <a:gridCol w="898525"/>
                <a:gridCol w="898525"/>
                <a:gridCol w="898525"/>
              </a:tblGrid>
              <a:tr h="175804">
                <a:tc rowSpan="2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Raw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difference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Model </a:t>
                      </a:r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Model </a:t>
                      </a:r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175804">
                <a:tc vMerge="1">
                  <a:txBody>
                    <a:bodyPr/>
                    <a:lstStyle/>
                    <a:p>
                      <a:pPr algn="ctr" fontAlgn="t"/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(2)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(3)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(4)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800" b="0" u="none" strike="noStrike" dirty="0" smtClean="0">
                          <a:latin typeface="+mn-lt"/>
                        </a:rPr>
                        <a:t>(5)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Apply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for</a:t>
                      </a:r>
                      <a:r>
                        <a:rPr lang="es-ES_tradnl" sz="18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0" i="1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Finance</a:t>
                      </a:r>
                      <a:r>
                        <a:rPr lang="es-ES_tradnl" sz="1800" b="0" i="1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0" i="1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for</a:t>
                      </a:r>
                      <a:r>
                        <a:rPr lang="es-ES_tradnl" sz="1800" b="0" i="1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0" i="1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all</a:t>
                      </a:r>
                      <a:r>
                        <a:rPr lang="es-ES_tradnl" sz="1800" b="0" i="1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-</a:t>
                      </a: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boys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.234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.164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.167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.142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.073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(.144)*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(.151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(.138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(.166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(.148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Covariates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included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?</a:t>
                      </a:r>
                      <a:endParaRPr lang="es-ES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Yes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Yes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81024" y="1009650"/>
            <a:ext cx="7858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dirty="0" err="1" smtClean="0"/>
              <a:t>Table</a:t>
            </a:r>
            <a:r>
              <a:rPr lang="es-ES_tradnl" sz="1800" dirty="0" smtClean="0"/>
              <a:t> 13: </a:t>
            </a:r>
            <a:r>
              <a:rPr lang="es-ES_tradnl" sz="1800" dirty="0" err="1" smtClean="0"/>
              <a:t>differences</a:t>
            </a:r>
            <a:r>
              <a:rPr lang="es-ES_tradnl" sz="1800" dirty="0" smtClean="0"/>
              <a:t> in performance in </a:t>
            </a:r>
            <a:r>
              <a:rPr lang="es-ES_tradnl" sz="1800" dirty="0" err="1" smtClean="0"/>
              <a:t>financial</a:t>
            </a:r>
            <a:r>
              <a:rPr lang="es-ES_tradnl" sz="1800" dirty="0" smtClean="0"/>
              <a:t> PISA -</a:t>
            </a:r>
            <a:r>
              <a:rPr lang="es-ES_tradnl" sz="1800" dirty="0" err="1" smtClean="0"/>
              <a:t>boys</a:t>
            </a:r>
            <a:r>
              <a:rPr lang="es-ES_tradnl" sz="1800" dirty="0" smtClean="0"/>
              <a:t> </a:t>
            </a:r>
            <a:endParaRPr lang="es-ES" sz="1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90549" y="3695699"/>
            <a:ext cx="78581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latin typeface="+mj-lt"/>
              </a:rPr>
              <a:t>The dependent variable is the results on PISA financial, standardized </a:t>
            </a:r>
            <a:r>
              <a:rPr lang="en-US" sz="1400" b="0" dirty="0" smtClean="0">
                <a:latin typeface="+mj-lt"/>
              </a:rPr>
              <a:t>so that </a:t>
            </a:r>
            <a:r>
              <a:rPr lang="en-US" sz="1400" b="0" dirty="0">
                <a:latin typeface="+mj-lt"/>
              </a:rPr>
              <a:t>it has an average of 0 and standard deviation 1. </a:t>
            </a:r>
            <a:endParaRPr lang="en-US" sz="1400" b="0" dirty="0" smtClean="0">
              <a:latin typeface="+mj-lt"/>
            </a:endParaRPr>
          </a:p>
          <a:p>
            <a:endParaRPr lang="en-US" sz="1400" b="0" dirty="0">
              <a:latin typeface="+mj-lt"/>
            </a:endParaRPr>
          </a:p>
          <a:p>
            <a:r>
              <a:rPr lang="en-US" sz="1400" b="0" dirty="0" smtClean="0">
                <a:latin typeface="+mj-lt"/>
              </a:rPr>
              <a:t>In </a:t>
            </a:r>
            <a:r>
              <a:rPr lang="en-US" sz="1400" b="0" dirty="0">
                <a:latin typeface="+mj-lt"/>
              </a:rPr>
              <a:t>Columns 2-5. Model 1 contains </a:t>
            </a:r>
            <a:r>
              <a:rPr lang="en-US" sz="1400" b="0" dirty="0" smtClean="0">
                <a:latin typeface="+mj-lt"/>
              </a:rPr>
              <a:t>as </a:t>
            </a:r>
            <a:r>
              <a:rPr lang="en-US" sz="1400" b="0" dirty="0" err="1" smtClean="0">
                <a:latin typeface="+mj-lt"/>
              </a:rPr>
              <a:t>regressors</a:t>
            </a:r>
            <a:r>
              <a:rPr lang="en-US" sz="1400" b="0" dirty="0" smtClean="0">
                <a:latin typeface="+mj-lt"/>
              </a:rPr>
              <a:t> gender </a:t>
            </a:r>
            <a:r>
              <a:rPr lang="en-US" sz="1400" b="0" dirty="0">
                <a:latin typeface="+mj-lt"/>
              </a:rPr>
              <a:t>and repetition, regional location and father's employment status. </a:t>
            </a:r>
            <a:endParaRPr lang="en-US" sz="1400" b="0" dirty="0" smtClean="0">
              <a:latin typeface="+mj-lt"/>
            </a:endParaRPr>
          </a:p>
          <a:p>
            <a:endParaRPr lang="en-US" sz="1400" b="0" dirty="0">
              <a:latin typeface="+mj-lt"/>
            </a:endParaRPr>
          </a:p>
          <a:p>
            <a:r>
              <a:rPr lang="en-US" sz="1400" b="0" dirty="0" smtClean="0">
                <a:latin typeface="+mj-lt"/>
              </a:rPr>
              <a:t>Model </a:t>
            </a:r>
            <a:r>
              <a:rPr lang="en-US" sz="1400" b="0" dirty="0">
                <a:latin typeface="+mj-lt"/>
              </a:rPr>
              <a:t>2 adds type of school, whether the school admits students according to residence criteria and teacher characteristics.</a:t>
            </a:r>
            <a:endParaRPr lang="es-ES" sz="1400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1" y="-4762"/>
            <a:ext cx="6118860" cy="765175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s-ES" dirty="0"/>
              <a:t>4</a:t>
            </a:r>
            <a:r>
              <a:rPr lang="es-ES" dirty="0" smtClean="0"/>
              <a:t>. SELECTION BIAS -GIRLS</a:t>
            </a:r>
            <a:endParaRPr lang="en-US" dirty="0"/>
          </a:p>
        </p:txBody>
      </p:sp>
      <p:sp>
        <p:nvSpPr>
          <p:cNvPr id="2253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40547A-3259-4EEA-BE0A-574F8D23E366}" type="slidenum">
              <a:rPr lang="es-ES_tradnl" smtClean="0"/>
              <a:pPr>
                <a:defRPr/>
              </a:pPr>
              <a:t>25</a:t>
            </a:fld>
            <a:endParaRPr lang="es-ES_tradnl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341850"/>
              </p:ext>
            </p:extLst>
          </p:nvPr>
        </p:nvGraphicFramePr>
        <p:xfrm>
          <a:off x="581027" y="1714500"/>
          <a:ext cx="7875796" cy="170307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215721"/>
                <a:gridCol w="1065975"/>
                <a:gridCol w="898525"/>
                <a:gridCol w="898525"/>
                <a:gridCol w="898525"/>
                <a:gridCol w="898525"/>
              </a:tblGrid>
              <a:tr h="175804">
                <a:tc rowSpan="2"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Raw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difference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Model </a:t>
                      </a:r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Model </a:t>
                      </a:r>
                      <a:r>
                        <a:rPr lang="en-US" sz="1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n-US" sz="18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175804">
                <a:tc vMerge="1">
                  <a:txBody>
                    <a:bodyPr/>
                    <a:lstStyle/>
                    <a:p>
                      <a:pPr algn="ctr" fontAlgn="t"/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(2)</a:t>
                      </a:r>
                      <a:r>
                        <a:rPr lang="es-ES" sz="1800" b="0" u="none" strike="noStrike" dirty="0">
                          <a:latin typeface="+mn-lt"/>
                        </a:rPr>
                        <a:t> 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(3)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(4)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800" b="0" u="none" strike="noStrike" dirty="0" smtClean="0">
                          <a:latin typeface="+mn-lt"/>
                        </a:rPr>
                        <a:t>(5)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Applied</a:t>
                      </a:r>
                      <a:r>
                        <a:rPr lang="es-ES_tradnl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for</a:t>
                      </a:r>
                      <a:r>
                        <a:rPr lang="es-ES_tradnl" sz="18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0" i="1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Finance</a:t>
                      </a:r>
                      <a:r>
                        <a:rPr lang="es-ES_tradnl" sz="1800" b="0" i="1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0" i="1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for</a:t>
                      </a:r>
                      <a:r>
                        <a:rPr lang="es-ES_tradnl" sz="1800" b="0" i="1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800" b="0" i="1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all</a:t>
                      </a:r>
                      <a:r>
                        <a:rPr lang="es-ES_tradnl" sz="1800" b="0" i="1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-</a:t>
                      </a:r>
                      <a:r>
                        <a:rPr lang="es-ES_tradnl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girls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-.274*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-.131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-.126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-.147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-.098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(.148)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(.160)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(.148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(.166</a:t>
                      </a:r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(.149)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5804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Covariates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included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?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Yes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Yes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_tradnl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81024" y="1009650"/>
            <a:ext cx="7858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dirty="0" err="1" smtClean="0"/>
              <a:t>Table</a:t>
            </a:r>
            <a:r>
              <a:rPr lang="es-ES_tradnl" sz="1800" dirty="0" smtClean="0"/>
              <a:t> 13: </a:t>
            </a:r>
            <a:r>
              <a:rPr lang="es-ES_tradnl" sz="1800" dirty="0" err="1" smtClean="0"/>
              <a:t>differences</a:t>
            </a:r>
            <a:r>
              <a:rPr lang="es-ES_tradnl" sz="1800" dirty="0" smtClean="0"/>
              <a:t> in performance in </a:t>
            </a:r>
            <a:r>
              <a:rPr lang="es-ES_tradnl" sz="1800" dirty="0" err="1" smtClean="0"/>
              <a:t>financial</a:t>
            </a:r>
            <a:r>
              <a:rPr lang="es-ES_tradnl" sz="1800" dirty="0" smtClean="0"/>
              <a:t> PISA </a:t>
            </a:r>
            <a:endParaRPr lang="es-ES" sz="1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81023" y="3691890"/>
            <a:ext cx="78581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latin typeface="+mj-lt"/>
              </a:rPr>
              <a:t>The dependent variable is the results on PISA financial, standardized </a:t>
            </a:r>
            <a:r>
              <a:rPr lang="en-US" sz="1400" b="0" dirty="0" smtClean="0">
                <a:latin typeface="+mj-lt"/>
              </a:rPr>
              <a:t>so that </a:t>
            </a:r>
            <a:r>
              <a:rPr lang="en-US" sz="1400" b="0" dirty="0">
                <a:latin typeface="+mj-lt"/>
              </a:rPr>
              <a:t>it has an average of 0 and standard deviation 1. </a:t>
            </a:r>
            <a:endParaRPr lang="en-US" sz="1400" b="0" dirty="0" smtClean="0">
              <a:latin typeface="+mj-lt"/>
            </a:endParaRPr>
          </a:p>
          <a:p>
            <a:endParaRPr lang="en-US" sz="1400" b="0" dirty="0">
              <a:latin typeface="+mj-lt"/>
            </a:endParaRPr>
          </a:p>
          <a:p>
            <a:r>
              <a:rPr lang="en-US" sz="1400" b="0" dirty="0" smtClean="0">
                <a:latin typeface="+mj-lt"/>
              </a:rPr>
              <a:t>In </a:t>
            </a:r>
            <a:r>
              <a:rPr lang="en-US" sz="1400" b="0" dirty="0">
                <a:latin typeface="+mj-lt"/>
              </a:rPr>
              <a:t>Columns 2-5. Model 1 contains </a:t>
            </a:r>
            <a:r>
              <a:rPr lang="en-US" sz="1400" b="0" dirty="0" smtClean="0">
                <a:latin typeface="+mj-lt"/>
              </a:rPr>
              <a:t>as </a:t>
            </a:r>
            <a:r>
              <a:rPr lang="en-US" sz="1400" b="0" dirty="0" err="1" smtClean="0">
                <a:latin typeface="+mj-lt"/>
              </a:rPr>
              <a:t>regressors</a:t>
            </a:r>
            <a:r>
              <a:rPr lang="en-US" sz="1400" b="0" dirty="0" smtClean="0">
                <a:latin typeface="+mj-lt"/>
              </a:rPr>
              <a:t> gender </a:t>
            </a:r>
            <a:r>
              <a:rPr lang="en-US" sz="1400" b="0" dirty="0">
                <a:latin typeface="+mj-lt"/>
              </a:rPr>
              <a:t>and repetition, regional location and father's employment status. </a:t>
            </a:r>
            <a:endParaRPr lang="en-US" sz="1400" b="0" dirty="0" smtClean="0">
              <a:latin typeface="+mj-lt"/>
            </a:endParaRPr>
          </a:p>
          <a:p>
            <a:endParaRPr lang="en-US" sz="1400" b="0" dirty="0">
              <a:latin typeface="+mj-lt"/>
            </a:endParaRPr>
          </a:p>
          <a:p>
            <a:r>
              <a:rPr lang="en-US" sz="1400" b="0" dirty="0" smtClean="0">
                <a:latin typeface="+mj-lt"/>
              </a:rPr>
              <a:t>Model </a:t>
            </a:r>
            <a:r>
              <a:rPr lang="en-US" sz="1400" b="0" dirty="0">
                <a:latin typeface="+mj-lt"/>
              </a:rPr>
              <a:t>2 adds type of school, whether the school admits students according to residence criteria and teacher characteristics.</a:t>
            </a:r>
            <a:endParaRPr lang="es-ES" sz="14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506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109538"/>
            <a:ext cx="5927725" cy="690562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s-ES" dirty="0"/>
              <a:t>5</a:t>
            </a:r>
            <a:r>
              <a:rPr lang="es-ES" dirty="0" smtClean="0"/>
              <a:t>. CONCLUSIONS</a:t>
            </a:r>
            <a:endParaRPr lang="es-ES" dirty="0" smtClean="0"/>
          </a:p>
        </p:txBody>
      </p:sp>
      <p:sp>
        <p:nvSpPr>
          <p:cNvPr id="25603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FBEB7A-3C0B-40C1-9DED-980BC8508729}" type="slidenum">
              <a:rPr lang="es-ES_tradnl" smtClean="0"/>
              <a:pPr>
                <a:defRPr/>
              </a:pPr>
              <a:t>26</a:t>
            </a:fld>
            <a:endParaRPr lang="es-ES_tradnl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289560" y="1070610"/>
            <a:ext cx="870204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A short program increased treated students' financial knowledge by 1/3-1/4 of a standard deviation</a:t>
            </a:r>
            <a:r>
              <a:rPr lang="en-US" sz="2200" b="0" dirty="0"/>
              <a:t>.	  </a:t>
            </a:r>
            <a:endParaRPr lang="en-US" sz="2200" b="0" dirty="0" smtClean="0"/>
          </a:p>
          <a:p>
            <a:pPr lvl="1"/>
            <a:r>
              <a:rPr lang="en-US" b="0" dirty="0" smtClean="0"/>
              <a:t>. Very </a:t>
            </a:r>
            <a:r>
              <a:rPr lang="en-US" b="0" dirty="0"/>
              <a:t>limited impacts on private schools.	  </a:t>
            </a:r>
            <a:endParaRPr lang="en-US" b="0" dirty="0" smtClean="0"/>
          </a:p>
          <a:p>
            <a:pPr lvl="1"/>
            <a:endParaRPr lang="en-US" b="0" dirty="0" smtClean="0"/>
          </a:p>
          <a:p>
            <a:pPr lvl="1"/>
            <a:r>
              <a:rPr lang="en-US" b="0" dirty="0" smtClean="0"/>
              <a:t>. Survey </a:t>
            </a:r>
            <a:r>
              <a:rPr lang="en-US" b="0" dirty="0"/>
              <a:t>responses from </a:t>
            </a:r>
            <a:r>
              <a:rPr lang="en-US" b="0" dirty="0" smtClean="0"/>
              <a:t>teachers suggest less </a:t>
            </a:r>
            <a:r>
              <a:rPr lang="en-US" b="0" dirty="0"/>
              <a:t>intensive </a:t>
            </a:r>
            <a:r>
              <a:rPr lang="en-US" b="0" dirty="0" smtClean="0"/>
              <a:t>implementation.</a:t>
            </a:r>
          </a:p>
          <a:p>
            <a:pPr lvl="0"/>
            <a:endParaRPr lang="en-US" sz="2200" b="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Significant </a:t>
            </a:r>
            <a:r>
              <a:rPr lang="en-US" sz="2200" dirty="0"/>
              <a:t>selection bias </a:t>
            </a:r>
            <a:r>
              <a:rPr lang="en-US" sz="2200" dirty="0" smtClean="0"/>
              <a:t>in </a:t>
            </a:r>
            <a:r>
              <a:rPr lang="en-US" sz="2200" dirty="0"/>
              <a:t>volunteering for financial literacy programs, positive for </a:t>
            </a:r>
            <a:r>
              <a:rPr lang="en-US" sz="2200" dirty="0" smtClean="0"/>
              <a:t>boys, negative </a:t>
            </a:r>
            <a:r>
              <a:rPr lang="en-US" sz="2200" dirty="0"/>
              <a:t>for girls</a:t>
            </a:r>
            <a:r>
              <a:rPr lang="en-US" sz="2200" b="0" dirty="0"/>
              <a:t>.	  </a:t>
            </a:r>
          </a:p>
          <a:p>
            <a:pPr lvl="1"/>
            <a:r>
              <a:rPr lang="en-US" sz="2200" b="0" dirty="0"/>
              <a:t>∙ </a:t>
            </a:r>
            <a:r>
              <a:rPr lang="en-US" sz="2200" b="0" dirty="0" smtClean="0"/>
              <a:t>Magnitude: </a:t>
            </a:r>
            <a:r>
              <a:rPr lang="en-US" b="0" dirty="0"/>
              <a:t>o</a:t>
            </a:r>
            <a:r>
              <a:rPr lang="en-US" b="0" dirty="0" smtClean="0"/>
              <a:t>ne </a:t>
            </a:r>
            <a:r>
              <a:rPr lang="en-US" b="0" dirty="0"/>
              <a:t>quarter of one standard </a:t>
            </a:r>
            <a:r>
              <a:rPr lang="en-US" b="0" dirty="0" smtClean="0"/>
              <a:t>deviation.</a:t>
            </a:r>
          </a:p>
          <a:p>
            <a:pPr lvl="1"/>
            <a:endParaRPr lang="en-US" b="0" dirty="0" smtClean="0"/>
          </a:p>
          <a:p>
            <a:pPr lvl="1"/>
            <a:r>
              <a:rPr lang="en-US" b="0" dirty="0" smtClean="0"/>
              <a:t>∙Adjusting </a:t>
            </a:r>
            <a:r>
              <a:rPr lang="en-US" b="0" dirty="0"/>
              <a:t>for grade retention, parents' employment status and location of the school, we can eliminate between 33% and 50% of the bias</a:t>
            </a:r>
            <a:r>
              <a:rPr lang="en-US" b="0" dirty="0" smtClean="0"/>
              <a:t>.</a:t>
            </a:r>
          </a:p>
          <a:p>
            <a:pPr lvl="1"/>
            <a:r>
              <a:rPr lang="en-US" b="0" dirty="0"/>
              <a:t>	 </a:t>
            </a:r>
            <a:endParaRPr lang="en-US" b="0" dirty="0" smtClean="0"/>
          </a:p>
          <a:p>
            <a:pPr lvl="1"/>
            <a:r>
              <a:rPr lang="en-US" b="0" dirty="0"/>
              <a:t>∙ </a:t>
            </a:r>
            <a:r>
              <a:rPr lang="en-US" b="0" dirty="0" smtClean="0"/>
              <a:t>Further </a:t>
            </a:r>
            <a:r>
              <a:rPr lang="en-US" b="0" dirty="0"/>
              <a:t>controlling for school admissions criteria, we correct 65% of the </a:t>
            </a:r>
            <a:r>
              <a:rPr lang="en-US" b="0" dirty="0" smtClean="0"/>
              <a:t>bias</a:t>
            </a:r>
            <a:r>
              <a:rPr lang="es-ES" b="0" dirty="0" smtClean="0"/>
              <a:t>. </a:t>
            </a:r>
            <a:endParaRPr lang="es-E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66749" y="3849343"/>
            <a:ext cx="61150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b="0" dirty="0" err="1" smtClean="0"/>
              <a:t>Suggestions</a:t>
            </a:r>
            <a:r>
              <a:rPr lang="es-ES_tradnl" sz="1800" b="0" dirty="0" smtClean="0"/>
              <a:t>, </a:t>
            </a:r>
            <a:r>
              <a:rPr lang="es-ES_tradnl" sz="1800" b="0" dirty="0" err="1" smtClean="0"/>
              <a:t>comments</a:t>
            </a:r>
            <a:r>
              <a:rPr lang="es-ES_tradnl" sz="1800" b="0" dirty="0" smtClean="0"/>
              <a:t> </a:t>
            </a:r>
            <a:r>
              <a:rPr lang="es-ES_tradnl" sz="1800" b="0" dirty="0" err="1" smtClean="0"/>
              <a:t>welcome</a:t>
            </a:r>
            <a:r>
              <a:rPr lang="es-ES_tradnl" sz="1800" b="0" dirty="0" smtClean="0"/>
              <a:t>: </a:t>
            </a:r>
          </a:p>
          <a:p>
            <a:r>
              <a:rPr lang="es-ES_tradnl" sz="1800" b="0" dirty="0" smtClean="0">
                <a:solidFill>
                  <a:srgbClr val="B35C48"/>
                </a:solidFill>
                <a:hlinkClick r:id="rId2"/>
              </a:rPr>
              <a:t>laura.hospido@bde.es</a:t>
            </a:r>
            <a:endParaRPr lang="es-ES_tradnl" sz="1800" b="0" dirty="0" smtClean="0">
              <a:solidFill>
                <a:srgbClr val="B35C48"/>
              </a:solidFill>
            </a:endParaRPr>
          </a:p>
          <a:p>
            <a:r>
              <a:rPr lang="es-ES_tradnl" sz="1800" b="0" dirty="0" smtClean="0">
                <a:solidFill>
                  <a:srgbClr val="B35C48"/>
                </a:solidFill>
                <a:hlinkClick r:id="rId3"/>
              </a:rPr>
              <a:t>Ernesto.Villanueva@bde.es</a:t>
            </a:r>
            <a:endParaRPr lang="es-ES_tradnl" sz="1800" b="0" dirty="0" smtClean="0">
              <a:solidFill>
                <a:srgbClr val="B35C48"/>
              </a:solidFill>
            </a:endParaRPr>
          </a:p>
          <a:p>
            <a:r>
              <a:rPr lang="es-ES_tradnl" sz="1800" b="0" dirty="0" smtClean="0">
                <a:solidFill>
                  <a:srgbClr val="B35C48"/>
                </a:solidFill>
                <a:hlinkClick r:id="rId4"/>
              </a:rPr>
              <a:t>gzamarror@uark.edu</a:t>
            </a:r>
            <a:endParaRPr lang="es-ES_tradnl" sz="1800" b="0" dirty="0" smtClean="0">
              <a:solidFill>
                <a:srgbClr val="B35C48"/>
              </a:solidFill>
            </a:endParaRPr>
          </a:p>
          <a:p>
            <a:endParaRPr lang="es-ES" sz="1800" b="0" dirty="0">
              <a:solidFill>
                <a:srgbClr val="B35C4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25400"/>
            <a:ext cx="5927725" cy="6985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s-ES" dirty="0"/>
              <a:t>1</a:t>
            </a:r>
            <a:r>
              <a:rPr lang="es-ES" dirty="0" smtClean="0"/>
              <a:t>. WHAT DO WE DO?</a:t>
            </a:r>
            <a:endParaRPr lang="es-ES" dirty="0" smtClean="0"/>
          </a:p>
        </p:txBody>
      </p:sp>
      <p:sp>
        <p:nvSpPr>
          <p:cNvPr id="1229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03702-6EEE-4487-9FB1-D1D85C3F892A}" type="slidenum">
              <a:rPr lang="es-ES_tradnl" smtClean="0"/>
              <a:pPr>
                <a:defRPr/>
              </a:pPr>
              <a:t>3</a:t>
            </a:fld>
            <a:endParaRPr lang="es-ES_tradnl" smtClean="0"/>
          </a:p>
        </p:txBody>
      </p:sp>
      <p:sp>
        <p:nvSpPr>
          <p:cNvPr id="6" name="5 CuadroTexto"/>
          <p:cNvSpPr txBox="1"/>
          <p:nvPr/>
        </p:nvSpPr>
        <p:spPr>
          <a:xfrm>
            <a:off x="285749" y="771525"/>
            <a:ext cx="8520321" cy="5221942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500"/>
              </a:lnSpc>
              <a:buAutoNum type="arabicPeriod"/>
            </a:pPr>
            <a:r>
              <a:rPr lang="en-US" sz="2400" b="0" dirty="0" smtClean="0">
                <a:latin typeface="+mn-lt"/>
              </a:rPr>
              <a:t>Evaluate </a:t>
            </a:r>
            <a:r>
              <a:rPr lang="en-US" sz="2400" b="0" dirty="0">
                <a:latin typeface="+mn-lt"/>
              </a:rPr>
              <a:t>impact of a short program </a:t>
            </a:r>
            <a:r>
              <a:rPr lang="en-US" sz="2400" b="0" dirty="0" smtClean="0">
                <a:latin typeface="+mn-lt"/>
              </a:rPr>
              <a:t>(10hours) on 9</a:t>
            </a:r>
            <a:r>
              <a:rPr lang="en-US" sz="2400" b="0" baseline="30000" dirty="0" smtClean="0">
                <a:latin typeface="+mn-lt"/>
              </a:rPr>
              <a:t>th</a:t>
            </a:r>
            <a:r>
              <a:rPr lang="en-US" sz="2400" b="0" dirty="0" smtClean="0">
                <a:latin typeface="+mn-lt"/>
              </a:rPr>
              <a:t> grade </a:t>
            </a:r>
            <a:r>
              <a:rPr lang="en-US" sz="2400" b="0" dirty="0">
                <a:latin typeface="+mn-lt"/>
              </a:rPr>
              <a:t>students' financial knowledge.	 </a:t>
            </a:r>
            <a:r>
              <a:rPr lang="en-US" sz="2400" b="0" dirty="0" smtClean="0">
                <a:latin typeface="+mn-lt"/>
              </a:rPr>
              <a:t>  </a:t>
            </a:r>
          </a:p>
          <a:p>
            <a:pPr marL="342900" indent="-342900">
              <a:lnSpc>
                <a:spcPts val="2500"/>
              </a:lnSpc>
              <a:buAutoNum type="arabicPeriod"/>
            </a:pPr>
            <a:endParaRPr lang="en-US" sz="2400" b="0" dirty="0" smtClean="0">
              <a:latin typeface="+mn-lt"/>
            </a:endParaRPr>
          </a:p>
          <a:p>
            <a:pPr marL="742950" lvl="1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+mn-lt"/>
              </a:rPr>
              <a:t>15 years of age.</a:t>
            </a:r>
          </a:p>
          <a:p>
            <a:pPr marL="742950" lvl="1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endParaRPr lang="en-US" sz="2400" b="0" dirty="0" smtClean="0">
              <a:latin typeface="+mn-lt"/>
            </a:endParaRPr>
          </a:p>
          <a:p>
            <a:pPr marL="742950" lvl="1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+mn-lt"/>
              </a:rPr>
              <a:t>Heterogeneity</a:t>
            </a:r>
            <a:r>
              <a:rPr lang="en-US" sz="2400" b="0" dirty="0">
                <a:latin typeface="+mn-lt"/>
              </a:rPr>
              <a:t>, </a:t>
            </a:r>
            <a:r>
              <a:rPr lang="en-US" sz="2400" b="0" dirty="0" smtClean="0">
                <a:latin typeface="+mn-lt"/>
              </a:rPr>
              <a:t>implementation</a:t>
            </a:r>
          </a:p>
          <a:p>
            <a:pPr marL="342900" indent="-342900">
              <a:lnSpc>
                <a:spcPts val="2500"/>
              </a:lnSpc>
              <a:buAutoNum type="arabicPeriod"/>
            </a:pPr>
            <a:endParaRPr lang="en-US" sz="2400" b="0" dirty="0">
              <a:latin typeface="+mn-lt"/>
            </a:endParaRPr>
          </a:p>
          <a:p>
            <a:pPr marL="342900" indent="-342900">
              <a:lnSpc>
                <a:spcPts val="2500"/>
              </a:lnSpc>
              <a:buAutoNum type="arabicPeriod"/>
            </a:pPr>
            <a:endParaRPr lang="en-US" sz="2400" b="0" dirty="0" smtClean="0">
              <a:latin typeface="+mn-lt"/>
            </a:endParaRPr>
          </a:p>
          <a:p>
            <a:pPr marL="342900" indent="-342900">
              <a:lnSpc>
                <a:spcPts val="2500"/>
              </a:lnSpc>
              <a:buAutoNum type="arabicPeriod"/>
            </a:pPr>
            <a:endParaRPr lang="en-US" sz="2400" b="0" dirty="0">
              <a:latin typeface="+mn-lt"/>
            </a:endParaRPr>
          </a:p>
          <a:p>
            <a:pPr marL="342900" indent="-342900">
              <a:lnSpc>
                <a:spcPts val="2500"/>
              </a:lnSpc>
              <a:buAutoNum type="arabicPeriod"/>
            </a:pPr>
            <a:r>
              <a:rPr lang="en-US" sz="2400" b="0" dirty="0">
                <a:latin typeface="+mn-lt"/>
              </a:rPr>
              <a:t>C</a:t>
            </a:r>
            <a:r>
              <a:rPr lang="en-US" sz="2400" b="0" dirty="0" smtClean="0">
                <a:latin typeface="+mn-lt"/>
              </a:rPr>
              <a:t>haracterize </a:t>
            </a:r>
            <a:r>
              <a:rPr lang="en-US" sz="2400" b="0" dirty="0">
                <a:latin typeface="+mn-lt"/>
              </a:rPr>
              <a:t>(and address) selection bias.	  </a:t>
            </a:r>
            <a:endParaRPr lang="en-US" sz="2400" b="0" dirty="0" smtClean="0">
              <a:latin typeface="+mn-lt"/>
            </a:endParaRPr>
          </a:p>
          <a:p>
            <a:pPr marL="342900" indent="-342900">
              <a:lnSpc>
                <a:spcPts val="2500"/>
              </a:lnSpc>
              <a:buAutoNum type="arabicPeriod"/>
            </a:pPr>
            <a:endParaRPr lang="en-US" sz="2400" b="0" dirty="0">
              <a:latin typeface="+mn-lt"/>
            </a:endParaRPr>
          </a:p>
          <a:p>
            <a:pPr marL="742950" lvl="1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+mn-lt"/>
              </a:rPr>
              <a:t>School </a:t>
            </a:r>
            <a:r>
              <a:rPr lang="en-US" sz="2400" b="0" dirty="0">
                <a:latin typeface="+mn-lt"/>
              </a:rPr>
              <a:t>participation in FL programs voluntary	  </a:t>
            </a:r>
            <a:endParaRPr lang="en-US" sz="2400" b="0" dirty="0" smtClean="0">
              <a:latin typeface="+mn-lt"/>
            </a:endParaRPr>
          </a:p>
          <a:p>
            <a:pPr>
              <a:lnSpc>
                <a:spcPts val="2500"/>
              </a:lnSpc>
            </a:pPr>
            <a:endParaRPr lang="en-US" sz="2400" b="0" dirty="0">
              <a:latin typeface="+mn-lt"/>
            </a:endParaRPr>
          </a:p>
          <a:p>
            <a:pPr marL="742950" lvl="1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+mn-lt"/>
              </a:rPr>
              <a:t>Compare the </a:t>
            </a:r>
            <a:r>
              <a:rPr lang="en-US" sz="2400" b="0" dirty="0">
                <a:latin typeface="+mn-lt"/>
              </a:rPr>
              <a:t>financial knowledge in PISA </a:t>
            </a:r>
            <a:r>
              <a:rPr lang="en-US" sz="2400" b="0" dirty="0" smtClean="0">
                <a:latin typeface="+mn-lt"/>
              </a:rPr>
              <a:t>2012 of </a:t>
            </a:r>
            <a:r>
              <a:rPr lang="en-US" sz="2400" b="0" dirty="0">
                <a:latin typeface="+mn-lt"/>
              </a:rPr>
              <a:t>future program </a:t>
            </a:r>
            <a:r>
              <a:rPr lang="en-US" sz="2400" b="0" dirty="0" smtClean="0">
                <a:latin typeface="+mn-lt"/>
              </a:rPr>
              <a:t>participants as of 2013-2014  </a:t>
            </a:r>
            <a:r>
              <a:rPr lang="en-US" sz="2400" b="0" dirty="0">
                <a:latin typeface="+mn-lt"/>
              </a:rPr>
              <a:t>to </a:t>
            </a:r>
            <a:r>
              <a:rPr lang="en-US" sz="2400" b="0" dirty="0" smtClean="0">
                <a:latin typeface="+mn-lt"/>
              </a:rPr>
              <a:t>the rest of schools.</a:t>
            </a:r>
            <a:endParaRPr lang="es-ES" sz="2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US</a:t>
            </a:r>
            <a:r>
              <a:rPr lang="en-US" sz="2000" dirty="0"/>
              <a:t> </a:t>
            </a:r>
            <a:r>
              <a:rPr lang="en-US" sz="2000" dirty="0" err="1"/>
              <a:t>Walstad</a:t>
            </a:r>
            <a:r>
              <a:rPr lang="en-US" sz="2000" dirty="0"/>
              <a:t> et al (2010) show that a short video course on financial literacy increased </a:t>
            </a:r>
            <a:r>
              <a:rPr lang="en-US" sz="2000" dirty="0" smtClean="0"/>
              <a:t>performance</a:t>
            </a:r>
          </a:p>
          <a:p>
            <a:endParaRPr lang="en-US" sz="2000" dirty="0"/>
          </a:p>
          <a:p>
            <a:r>
              <a:rPr lang="en-US" sz="2000" b="1" dirty="0" smtClean="0"/>
              <a:t>GER</a:t>
            </a:r>
            <a:r>
              <a:rPr lang="en-US" sz="2000" b="1" dirty="0"/>
              <a:t>: </a:t>
            </a:r>
            <a:r>
              <a:rPr lang="en-US" sz="2000" dirty="0" err="1"/>
              <a:t>Lührmann</a:t>
            </a:r>
            <a:r>
              <a:rPr lang="en-US" sz="2000" dirty="0"/>
              <a:t> et al. (2012) 90 minutes FL course delivered by experts increased self-assessed financial knowledge and the ability to assess risks correctly  </a:t>
            </a:r>
            <a:r>
              <a:rPr lang="en-US" sz="2000" dirty="0" smtClean="0"/>
              <a:t>(but not other dimensions)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b="1" dirty="0" smtClean="0"/>
              <a:t>IT</a:t>
            </a:r>
            <a:r>
              <a:rPr lang="en-US" sz="2000" dirty="0" smtClean="0"/>
              <a:t> </a:t>
            </a:r>
            <a:r>
              <a:rPr lang="en-US" sz="2000" dirty="0" err="1"/>
              <a:t>Romagnoli</a:t>
            </a:r>
            <a:r>
              <a:rPr lang="en-US" sz="2000" dirty="0"/>
              <a:t> and </a:t>
            </a:r>
            <a:r>
              <a:rPr lang="en-US" sz="2000" dirty="0" err="1"/>
              <a:t>Trifilidis</a:t>
            </a:r>
            <a:r>
              <a:rPr lang="en-US" sz="2000" dirty="0"/>
              <a:t> (2013) Increase in financial knowledge of Italian students more than a year after completing the program. Evidence less clear cut in </a:t>
            </a:r>
            <a:r>
              <a:rPr lang="en-US" sz="2000" dirty="0" err="1"/>
              <a:t>Beccheti</a:t>
            </a:r>
            <a:r>
              <a:rPr lang="en-US" sz="2000" dirty="0"/>
              <a:t> et al (2013).   </a:t>
            </a:r>
          </a:p>
          <a:p>
            <a:endParaRPr lang="en-US" sz="2000" dirty="0" smtClean="0"/>
          </a:p>
          <a:p>
            <a:r>
              <a:rPr lang="en-US" sz="2000" b="1" dirty="0" smtClean="0"/>
              <a:t>BRA</a:t>
            </a:r>
            <a:r>
              <a:rPr lang="en-US" sz="2000" b="1" dirty="0"/>
              <a:t>: </a:t>
            </a:r>
            <a:r>
              <a:rPr lang="en-US" sz="2000" dirty="0"/>
              <a:t>Bruhn et al. (2013) randomized experiment that randomly assigns a 78-hours course across Brazilian states. The course increase financial knowledge in an objective test by 1/4 of a standard deviation</a:t>
            </a:r>
            <a:endParaRPr lang="es-ES" sz="2000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9B768-B2E9-4B6D-925A-CD184DCA9B62}" type="slidenum">
              <a:rPr lang="es-ES_tradnl" smtClean="0"/>
              <a:pPr>
                <a:defRPr/>
              </a:pPr>
              <a:t>4</a:t>
            </a:fld>
            <a:endParaRPr lang="es-ES_tradnl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</a:t>
            </a:r>
            <a:r>
              <a:rPr lang="es-ES" dirty="0" smtClean="0"/>
              <a:t>. FINANCIAL KNOWLEDGE IN SECONDARY SCHOOLING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069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25400"/>
            <a:ext cx="5927725" cy="6985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s-ES" sz="2400" dirty="0"/>
              <a:t>2</a:t>
            </a:r>
            <a:r>
              <a:rPr lang="es-ES" sz="2400" dirty="0" smtClean="0"/>
              <a:t>. </a:t>
            </a:r>
            <a:r>
              <a:rPr lang="es-ES" sz="2400" i="1" dirty="0" smtClean="0"/>
              <a:t>FINANCE FOR ALL</a:t>
            </a:r>
            <a:endParaRPr lang="es-ES" sz="2400" i="1" dirty="0" smtClean="0"/>
          </a:p>
        </p:txBody>
      </p:sp>
      <p:sp>
        <p:nvSpPr>
          <p:cNvPr id="1229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03702-6EEE-4487-9FB1-D1D85C3F892A}" type="slidenum">
              <a:rPr lang="es-ES_tradnl" smtClean="0"/>
              <a:pPr>
                <a:defRPr/>
              </a:pPr>
              <a:t>5</a:t>
            </a:fld>
            <a:endParaRPr lang="es-ES_tradnl" smtClean="0"/>
          </a:p>
        </p:txBody>
      </p:sp>
      <p:sp>
        <p:nvSpPr>
          <p:cNvPr id="6" name="5 CuadroTexto"/>
          <p:cNvSpPr txBox="1"/>
          <p:nvPr/>
        </p:nvSpPr>
        <p:spPr>
          <a:xfrm>
            <a:off x="228600" y="857250"/>
            <a:ext cx="86967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err="1"/>
              <a:t>BdE</a:t>
            </a:r>
            <a:r>
              <a:rPr lang="en-US" sz="2400" b="0" dirty="0"/>
              <a:t>-CNMV program: Spanish Central Bank and SEC provide materials since 2010 in some 500 high schools.	  </a:t>
            </a:r>
            <a:endParaRPr lang="en-US" sz="2400" b="0" dirty="0" smtClean="0"/>
          </a:p>
          <a:p>
            <a:endParaRPr lang="en-US" sz="2400" b="0" dirty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Student's </a:t>
            </a:r>
            <a:r>
              <a:rPr lang="en-US" sz="2400" dirty="0"/>
              <a:t>Guide</a:t>
            </a:r>
            <a:r>
              <a:rPr lang="en-US" sz="2400" b="0" dirty="0"/>
              <a:t>: contents on financial education tailored to the cognitive characteristics of secondary students.	  </a:t>
            </a:r>
            <a:endParaRPr lang="en-US" sz="2400" b="0" dirty="0" smtClean="0"/>
          </a:p>
          <a:p>
            <a:pPr marL="342900" indent="-342900">
              <a:buFontTx/>
              <a:buChar char="-"/>
            </a:pPr>
            <a:endParaRPr lang="en-US" sz="2400" b="0" dirty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Teacher's </a:t>
            </a:r>
            <a:r>
              <a:rPr lang="en-US" sz="2400" dirty="0"/>
              <a:t>Guide</a:t>
            </a:r>
            <a:r>
              <a:rPr lang="en-US" sz="2400" b="0" dirty="0"/>
              <a:t>: same materials + solutions.	  </a:t>
            </a:r>
            <a:endParaRPr lang="en-US" sz="2400" b="0" dirty="0" smtClean="0"/>
          </a:p>
          <a:p>
            <a:pPr marL="342900" indent="-342900">
              <a:buFontTx/>
              <a:buChar char="-"/>
            </a:pPr>
            <a:endParaRPr lang="en-US" sz="2400" b="0" dirty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Online </a:t>
            </a:r>
            <a:r>
              <a:rPr lang="en-US" sz="2400" dirty="0"/>
              <a:t>support</a:t>
            </a:r>
            <a:r>
              <a:rPr lang="en-US" sz="2400" b="0" dirty="0"/>
              <a:t>: teachers and students have access to a public Web offering practical </a:t>
            </a:r>
            <a:r>
              <a:rPr lang="en-US" sz="2400" b="0" dirty="0" smtClean="0"/>
              <a:t>exercises.</a:t>
            </a:r>
          </a:p>
          <a:p>
            <a:pPr marL="342900" indent="-342900">
              <a:buFontTx/>
              <a:buChar char="-"/>
            </a:pPr>
            <a:endParaRPr lang="en-US" sz="2400" b="0" dirty="0"/>
          </a:p>
          <a:p>
            <a:pPr marL="342900" indent="-342900">
              <a:buFontTx/>
              <a:buChar char="-"/>
            </a:pPr>
            <a:endParaRPr lang="en-US" sz="2400" b="0" dirty="0" smtClean="0"/>
          </a:p>
          <a:p>
            <a:r>
              <a:rPr lang="en-US" sz="2400" b="0" dirty="0" smtClean="0"/>
              <a:t>  ∙  </a:t>
            </a:r>
            <a:r>
              <a:rPr lang="en-US" sz="2400" b="0" dirty="0"/>
              <a:t>Web-based 10-hour course. Delivered by </a:t>
            </a:r>
            <a:r>
              <a:rPr lang="en-US" sz="2400" b="0" dirty="0" smtClean="0"/>
              <a:t>teachers of the participant school.</a:t>
            </a:r>
            <a:endParaRPr lang="es-ES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25400"/>
            <a:ext cx="5927725" cy="6985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s-ES" sz="2400" dirty="0"/>
              <a:t>2</a:t>
            </a:r>
            <a:r>
              <a:rPr lang="es-ES" sz="2400" dirty="0" smtClean="0"/>
              <a:t>. </a:t>
            </a:r>
            <a:r>
              <a:rPr lang="es-ES" sz="2400" i="1" dirty="0" smtClean="0"/>
              <a:t>FINANCE FOR ALL</a:t>
            </a:r>
            <a:r>
              <a:rPr lang="es-ES" sz="2400" dirty="0" smtClean="0"/>
              <a:t>: CONTENTS</a:t>
            </a:r>
            <a:endParaRPr lang="es-ES" sz="2400" dirty="0" smtClean="0"/>
          </a:p>
        </p:txBody>
      </p:sp>
      <p:sp>
        <p:nvSpPr>
          <p:cNvPr id="12291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03702-6EEE-4487-9FB1-D1D85C3F892A}" type="slidenum">
              <a:rPr lang="es-ES_tradnl" smtClean="0"/>
              <a:pPr>
                <a:defRPr/>
              </a:pPr>
              <a:t>6</a:t>
            </a:fld>
            <a:endParaRPr lang="es-ES_tradnl" smtClean="0"/>
          </a:p>
        </p:txBody>
      </p:sp>
      <p:sp>
        <p:nvSpPr>
          <p:cNvPr id="6" name="5 CuadroTexto"/>
          <p:cNvSpPr txBox="1"/>
          <p:nvPr/>
        </p:nvSpPr>
        <p:spPr>
          <a:xfrm>
            <a:off x="209551" y="762000"/>
            <a:ext cx="886777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Saving</a:t>
            </a:r>
            <a:r>
              <a:rPr lang="en-US" b="0" dirty="0">
                <a:latin typeface="+mn-lt"/>
              </a:rPr>
              <a:t>: definition + how to reach targets in the future  </a:t>
            </a:r>
            <a:endParaRPr lang="en-US" b="0" dirty="0" smtClean="0">
              <a:latin typeface="+mn-lt"/>
            </a:endParaRPr>
          </a:p>
          <a:p>
            <a:pPr lvl="1"/>
            <a:r>
              <a:rPr lang="en-US" b="0" dirty="0" smtClean="0">
                <a:latin typeface="+mn-lt"/>
              </a:rPr>
              <a:t>Elaborating </a:t>
            </a:r>
            <a:r>
              <a:rPr lang="en-US" b="0" dirty="0">
                <a:latin typeface="+mn-lt"/>
              </a:rPr>
              <a:t>a budget, allocating expenses and income.    </a:t>
            </a:r>
            <a:endParaRPr lang="en-US" b="0" dirty="0" smtClean="0">
              <a:latin typeface="+mn-lt"/>
            </a:endParaRPr>
          </a:p>
          <a:p>
            <a:endParaRPr lang="en-US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Sustainable </a:t>
            </a:r>
            <a:r>
              <a:rPr lang="en-US" dirty="0">
                <a:latin typeface="+mn-lt"/>
              </a:rPr>
              <a:t>consumption  </a:t>
            </a:r>
            <a:endParaRPr lang="en-US" dirty="0" smtClean="0">
              <a:latin typeface="+mn-lt"/>
            </a:endParaRPr>
          </a:p>
          <a:p>
            <a:pPr lvl="1"/>
            <a:r>
              <a:rPr lang="en-US" b="0" dirty="0" smtClean="0">
                <a:latin typeface="+mn-lt"/>
              </a:rPr>
              <a:t>Recycling</a:t>
            </a:r>
            <a:r>
              <a:rPr lang="en-US" b="0" dirty="0">
                <a:latin typeface="+mn-lt"/>
              </a:rPr>
              <a:t>, environmentally friendly expenses    </a:t>
            </a:r>
            <a:endParaRPr lang="en-US" b="0" dirty="0" smtClean="0">
              <a:latin typeface="+mn-lt"/>
            </a:endParaRPr>
          </a:p>
          <a:p>
            <a:endParaRPr lang="en-US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Bank </a:t>
            </a:r>
            <a:r>
              <a:rPr lang="en-US" dirty="0">
                <a:latin typeface="+mn-lt"/>
              </a:rPr>
              <a:t>accounts       </a:t>
            </a:r>
            <a:endParaRPr lang="en-US" dirty="0" smtClean="0">
              <a:latin typeface="+mn-lt"/>
            </a:endParaRPr>
          </a:p>
          <a:p>
            <a:pPr lvl="1"/>
            <a:endParaRPr lang="en-US" b="0" dirty="0" smtClean="0">
              <a:latin typeface="+mn-lt"/>
            </a:endParaRPr>
          </a:p>
          <a:p>
            <a:pPr lvl="1"/>
            <a:r>
              <a:rPr lang="en-US" b="0" dirty="0" smtClean="0">
                <a:latin typeface="+mn-lt"/>
              </a:rPr>
              <a:t>Notion </a:t>
            </a:r>
            <a:r>
              <a:rPr lang="en-US" b="0" dirty="0">
                <a:latin typeface="+mn-lt"/>
              </a:rPr>
              <a:t>of interest </a:t>
            </a:r>
            <a:r>
              <a:rPr lang="en-US" b="0" dirty="0" smtClean="0">
                <a:latin typeface="+mn-lt"/>
              </a:rPr>
              <a:t>rate and interest rate compounding.     </a:t>
            </a:r>
          </a:p>
          <a:p>
            <a:endParaRPr lang="en-US" b="0" dirty="0" smtClean="0">
              <a:latin typeface="+mn-lt"/>
            </a:endParaRPr>
          </a:p>
          <a:p>
            <a:pPr lvl="1"/>
            <a:r>
              <a:rPr lang="en-US" b="0" dirty="0" smtClean="0">
                <a:latin typeface="+mn-lt"/>
              </a:rPr>
              <a:t>Opening </a:t>
            </a:r>
            <a:r>
              <a:rPr lang="en-US" b="0" dirty="0">
                <a:latin typeface="+mn-lt"/>
              </a:rPr>
              <a:t>and comparing bank </a:t>
            </a:r>
            <a:r>
              <a:rPr lang="en-US" b="0" dirty="0" smtClean="0">
                <a:latin typeface="+mn-lt"/>
              </a:rPr>
              <a:t>accounts (fees)       </a:t>
            </a:r>
          </a:p>
          <a:p>
            <a:r>
              <a:rPr lang="en-US" b="0" dirty="0">
                <a:latin typeface="+mn-lt"/>
              </a:rPr>
              <a:t>	</a:t>
            </a:r>
            <a:endParaRPr lang="en-US" b="0" dirty="0" smtClean="0">
              <a:latin typeface="+mn-lt"/>
            </a:endParaRPr>
          </a:p>
          <a:p>
            <a:pPr lvl="1"/>
            <a:r>
              <a:rPr lang="en-US" b="0" dirty="0" smtClean="0">
                <a:latin typeface="+mn-lt"/>
              </a:rPr>
              <a:t>Credit </a:t>
            </a:r>
            <a:r>
              <a:rPr lang="en-US" b="0" dirty="0">
                <a:latin typeface="+mn-lt"/>
              </a:rPr>
              <a:t>and debit cards: </a:t>
            </a:r>
            <a:r>
              <a:rPr lang="en-US" b="0" dirty="0" smtClean="0">
                <a:latin typeface="+mn-lt"/>
              </a:rPr>
              <a:t>definition</a:t>
            </a:r>
          </a:p>
          <a:p>
            <a:endParaRPr lang="en-US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Confidentiality and consumer protection</a:t>
            </a:r>
            <a:r>
              <a:rPr lang="en-US" b="0" dirty="0" smtClean="0">
                <a:latin typeface="+mn-lt"/>
              </a:rPr>
              <a:t>.</a:t>
            </a:r>
            <a:endParaRPr lang="es-ES" b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31775" y="1225895"/>
            <a:ext cx="8608874" cy="4668009"/>
          </a:xfrm>
        </p:spPr>
        <p:txBody>
          <a:bodyPr/>
          <a:lstStyle/>
          <a:p>
            <a:endParaRPr lang="es-ES" dirty="0"/>
          </a:p>
          <a:p>
            <a:pPr marL="114300" indent="-457200">
              <a:buFont typeface="+mj-lt"/>
              <a:buAutoNum type="arabicPeriod"/>
            </a:pPr>
            <a:r>
              <a:rPr lang="es-ES" sz="2400" b="1" dirty="0" err="1" smtClean="0"/>
              <a:t>Increases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awareness</a:t>
            </a:r>
            <a:r>
              <a:rPr lang="es-ES" sz="2400" dirty="0" smtClean="0"/>
              <a:t> </a:t>
            </a:r>
            <a:r>
              <a:rPr lang="es-ES" sz="2400" dirty="0" err="1" smtClean="0"/>
              <a:t>about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future</a:t>
            </a:r>
            <a:r>
              <a:rPr lang="es-ES" sz="2400" dirty="0" smtClean="0"/>
              <a:t> </a:t>
            </a:r>
            <a:r>
              <a:rPr lang="es-ES" sz="2400" dirty="0" err="1" smtClean="0"/>
              <a:t>consequences</a:t>
            </a:r>
            <a:r>
              <a:rPr lang="es-ES" sz="2400" dirty="0" smtClean="0"/>
              <a:t> of </a:t>
            </a:r>
            <a:r>
              <a:rPr lang="es-ES" sz="2400" dirty="0" err="1" smtClean="0"/>
              <a:t>current</a:t>
            </a:r>
            <a:r>
              <a:rPr lang="es-ES" sz="2400" dirty="0" smtClean="0"/>
              <a:t> </a:t>
            </a:r>
            <a:r>
              <a:rPr lang="es-ES" sz="2400" dirty="0" err="1" smtClean="0"/>
              <a:t>actions</a:t>
            </a:r>
            <a:r>
              <a:rPr lang="es-ES" sz="2400" dirty="0" smtClean="0"/>
              <a:t>  </a:t>
            </a:r>
          </a:p>
          <a:p>
            <a:endParaRPr lang="es-ES" sz="2400" dirty="0" smtClean="0"/>
          </a:p>
          <a:p>
            <a:pPr lvl="1"/>
            <a:r>
              <a:rPr lang="es-ES" sz="2250" dirty="0" err="1" smtClean="0"/>
              <a:t>Myopia</a:t>
            </a:r>
            <a:endParaRPr lang="es-ES" sz="2250" dirty="0" smtClean="0"/>
          </a:p>
          <a:p>
            <a:pPr lvl="1"/>
            <a:r>
              <a:rPr lang="es-ES" sz="2250" dirty="0" smtClean="0"/>
              <a:t>(Alan and </a:t>
            </a:r>
            <a:r>
              <a:rPr lang="es-ES" sz="2250" dirty="0" err="1" smtClean="0"/>
              <a:t>Ertac</a:t>
            </a:r>
            <a:r>
              <a:rPr lang="es-ES" sz="2250" dirty="0" smtClean="0"/>
              <a:t>, 2014, </a:t>
            </a:r>
            <a:r>
              <a:rPr lang="es-ES" sz="2250" dirty="0" err="1" smtClean="0"/>
              <a:t>Lührmann</a:t>
            </a:r>
            <a:r>
              <a:rPr lang="es-ES" sz="2250" dirty="0" smtClean="0"/>
              <a:t> et al, 2014)    </a:t>
            </a:r>
          </a:p>
          <a:p>
            <a:endParaRPr lang="es-ES" sz="2400" dirty="0" smtClean="0"/>
          </a:p>
          <a:p>
            <a:endParaRPr lang="es-ES" sz="2400" dirty="0" smtClean="0"/>
          </a:p>
          <a:p>
            <a:pPr indent="0"/>
            <a:r>
              <a:rPr lang="es-ES" sz="2400" dirty="0" smtClean="0"/>
              <a:t>2. </a:t>
            </a:r>
            <a:r>
              <a:rPr lang="es-ES" sz="2400" b="1" dirty="0" err="1" smtClean="0"/>
              <a:t>Helps</a:t>
            </a:r>
            <a:r>
              <a:rPr lang="es-ES" sz="2400" b="1" dirty="0" smtClean="0"/>
              <a:t> in </a:t>
            </a:r>
            <a:r>
              <a:rPr lang="es-ES" sz="2400" b="1" dirty="0" err="1" smtClean="0"/>
              <a:t>framing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difficult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choices</a:t>
            </a:r>
            <a:r>
              <a:rPr lang="es-ES" sz="2400" b="1" dirty="0"/>
              <a:t>.</a:t>
            </a:r>
            <a:endParaRPr lang="es-ES" sz="2400" dirty="0" smtClean="0"/>
          </a:p>
          <a:p>
            <a:endParaRPr lang="es-E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 err="1"/>
              <a:t>Comparing</a:t>
            </a:r>
            <a:r>
              <a:rPr lang="es-ES" sz="2400" dirty="0"/>
              <a:t> </a:t>
            </a:r>
            <a:r>
              <a:rPr lang="es-ES" sz="2400" dirty="0" err="1"/>
              <a:t>consumption</a:t>
            </a:r>
            <a:r>
              <a:rPr lang="es-ES" sz="2400" dirty="0"/>
              <a:t> </a:t>
            </a:r>
            <a:r>
              <a:rPr lang="es-ES" sz="2400" dirty="0" err="1"/>
              <a:t>choices</a:t>
            </a:r>
            <a:r>
              <a:rPr lang="es-ES" sz="2400" dirty="0"/>
              <a:t> </a:t>
            </a:r>
            <a:r>
              <a:rPr lang="es-ES" sz="2400" dirty="0" err="1"/>
              <a:t>over</a:t>
            </a:r>
            <a:r>
              <a:rPr lang="es-ES" sz="2400" dirty="0"/>
              <a:t> time </a:t>
            </a:r>
            <a:r>
              <a:rPr lang="es-ES" sz="2400" dirty="0" err="1"/>
              <a:t>is</a:t>
            </a:r>
            <a:r>
              <a:rPr lang="es-ES" sz="2400" dirty="0"/>
              <a:t> </a:t>
            </a:r>
            <a:r>
              <a:rPr lang="es-ES" sz="2400" dirty="0" err="1" smtClean="0"/>
              <a:t>easy</a:t>
            </a:r>
            <a:r>
              <a:rPr lang="es-ES" sz="2400" dirty="0" smtClean="0"/>
              <a:t>.    </a:t>
            </a:r>
            <a:endParaRPr lang="es-ES" sz="2400" dirty="0"/>
          </a:p>
          <a:p>
            <a:endParaRPr lang="es-E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 err="1" smtClean="0"/>
              <a:t>Comparing</a:t>
            </a:r>
            <a:r>
              <a:rPr lang="es-ES" sz="2400" dirty="0" smtClean="0"/>
              <a:t> </a:t>
            </a:r>
            <a:r>
              <a:rPr lang="es-ES" sz="2400" dirty="0" err="1" smtClean="0"/>
              <a:t>assets</a:t>
            </a:r>
            <a:r>
              <a:rPr lang="es-ES" sz="2400" dirty="0" smtClean="0"/>
              <a:t> </a:t>
            </a:r>
            <a:r>
              <a:rPr lang="es-ES" sz="2400" dirty="0" err="1" smtClean="0"/>
              <a:t>with</a:t>
            </a:r>
            <a:r>
              <a:rPr lang="es-ES" sz="2400" dirty="0" smtClean="0"/>
              <a:t> </a:t>
            </a:r>
            <a:r>
              <a:rPr lang="es-ES" sz="2400" dirty="0" err="1" smtClean="0"/>
              <a:t>different</a:t>
            </a:r>
            <a:r>
              <a:rPr lang="es-ES" sz="2400" dirty="0" smtClean="0"/>
              <a:t> </a:t>
            </a:r>
            <a:r>
              <a:rPr lang="es-ES" sz="2400" dirty="0" err="1" smtClean="0"/>
              <a:t>returns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not</a:t>
            </a:r>
            <a:r>
              <a:rPr lang="es-ES" sz="2400" dirty="0" smtClean="0"/>
              <a:t>.  </a:t>
            </a:r>
          </a:p>
          <a:p>
            <a:endParaRPr lang="es-ES" sz="2400" dirty="0" smtClean="0"/>
          </a:p>
          <a:p>
            <a:r>
              <a:rPr lang="es-ES" sz="2400" dirty="0" smtClean="0"/>
              <a:t>	(</a:t>
            </a:r>
            <a:r>
              <a:rPr lang="es-ES" sz="2400" dirty="0" err="1"/>
              <a:t>Ambuehl</a:t>
            </a:r>
            <a:r>
              <a:rPr lang="es-ES" sz="2400" dirty="0"/>
              <a:t>, </a:t>
            </a:r>
            <a:r>
              <a:rPr lang="es-ES" sz="2400" dirty="0" err="1"/>
              <a:t>Bernheim</a:t>
            </a:r>
            <a:r>
              <a:rPr lang="es-ES" sz="2400" dirty="0"/>
              <a:t> and </a:t>
            </a:r>
            <a:r>
              <a:rPr lang="es-ES" sz="2400" dirty="0" err="1"/>
              <a:t>Lusardi</a:t>
            </a:r>
            <a:r>
              <a:rPr lang="es-ES" sz="2400" dirty="0"/>
              <a:t>, 2014)  </a:t>
            </a:r>
          </a:p>
          <a:p>
            <a:endParaRPr lang="es-ES" sz="2400" dirty="0" smtClean="0"/>
          </a:p>
          <a:p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BdE</a:t>
            </a:r>
            <a:r>
              <a:rPr lang="es-ES" sz="2400" dirty="0" smtClean="0"/>
              <a:t>-CNMV </a:t>
            </a:r>
            <a:r>
              <a:rPr lang="es-ES" sz="2400" dirty="0" err="1" smtClean="0"/>
              <a:t>program</a:t>
            </a:r>
            <a:r>
              <a:rPr lang="es-ES" sz="2400" dirty="0" smtClean="0"/>
              <a:t> </a:t>
            </a:r>
            <a:r>
              <a:rPr lang="es-ES" sz="2400" dirty="0" err="1" smtClean="0"/>
              <a:t>emphasizes</a:t>
            </a:r>
            <a:r>
              <a:rPr lang="es-ES" sz="2400" dirty="0" smtClean="0"/>
              <a:t> </a:t>
            </a:r>
            <a:r>
              <a:rPr lang="es-ES" sz="2400" dirty="0" err="1" smtClean="0"/>
              <a:t>both</a:t>
            </a:r>
            <a:r>
              <a:rPr lang="es-ES" sz="2400" dirty="0" smtClean="0"/>
              <a:t> </a:t>
            </a:r>
            <a:r>
              <a:rPr lang="es-ES" sz="2400" dirty="0" err="1" smtClean="0"/>
              <a:t>concepts</a:t>
            </a:r>
            <a:endParaRPr lang="es-ES" sz="2400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9B768-B2E9-4B6D-925A-CD184DCA9B62}" type="slidenum">
              <a:rPr lang="es-ES_tradnl" smtClean="0"/>
              <a:pPr>
                <a:defRPr/>
              </a:pPr>
              <a:t>7</a:t>
            </a:fld>
            <a:endParaRPr lang="es-ES_tradnl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dirty="0" smtClean="0"/>
              <a:t>2. </a:t>
            </a:r>
            <a:r>
              <a:rPr lang="es-ES" sz="2400" dirty="0" err="1" smtClean="0"/>
              <a:t>What</a:t>
            </a:r>
            <a:r>
              <a:rPr lang="es-ES" sz="2400" dirty="0" smtClean="0"/>
              <a:t> </a:t>
            </a:r>
            <a:r>
              <a:rPr lang="es-ES" sz="2400" dirty="0" err="1"/>
              <a:t>does</a:t>
            </a:r>
            <a:r>
              <a:rPr lang="es-ES" sz="2400" dirty="0"/>
              <a:t> </a:t>
            </a:r>
            <a:r>
              <a:rPr lang="es-ES" sz="2400" dirty="0" err="1"/>
              <a:t>Financial</a:t>
            </a:r>
            <a:r>
              <a:rPr lang="es-ES" sz="2400" dirty="0"/>
              <a:t> </a:t>
            </a:r>
            <a:r>
              <a:rPr lang="es-ES" sz="2400" dirty="0" err="1"/>
              <a:t>Education</a:t>
            </a:r>
            <a:r>
              <a:rPr lang="es-ES" sz="2400" dirty="0"/>
              <a:t> do?    </a:t>
            </a:r>
            <a:br>
              <a:rPr lang="es-ES" sz="2400" dirty="0"/>
            </a:b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31283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27013" y="982663"/>
            <a:ext cx="8598935" cy="5068887"/>
          </a:xfrm>
        </p:spPr>
        <p:txBody>
          <a:bodyPr/>
          <a:lstStyle/>
          <a:p>
            <a:r>
              <a:rPr lang="en-US" sz="2000" dirty="0" smtClean="0"/>
              <a:t>In </a:t>
            </a:r>
            <a:r>
              <a:rPr lang="en-US" sz="2000" dirty="0"/>
              <a:t>February-May 2013 students in Madrid </a:t>
            </a:r>
            <a:r>
              <a:rPr lang="en-US" sz="2000" dirty="0" smtClean="0"/>
              <a:t>in 3rd </a:t>
            </a:r>
            <a:r>
              <a:rPr lang="en-US" sz="2000" dirty="0"/>
              <a:t>grade of Compulsory Secondary Education (aged 15-16</a:t>
            </a:r>
            <a:r>
              <a:rPr lang="en-US" sz="2000" dirty="0" smtClean="0"/>
              <a:t>) were taught on Financial Literacy.</a:t>
            </a:r>
          </a:p>
          <a:p>
            <a:pPr lvl="1"/>
            <a:r>
              <a:rPr lang="en-US" sz="2000" dirty="0"/>
              <a:t>	</a:t>
            </a:r>
            <a:r>
              <a:rPr lang="en-US" sz="2000" dirty="0" smtClean="0"/>
              <a:t>Equivalent to 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 in the US </a:t>
            </a:r>
          </a:p>
          <a:p>
            <a:endParaRPr lang="en-US" sz="2000" dirty="0"/>
          </a:p>
          <a:p>
            <a:pPr algn="ctr"/>
            <a:r>
              <a:rPr lang="en-US" sz="2000" dirty="0" smtClean="0"/>
              <a:t>Evaluation </a:t>
            </a:r>
            <a:r>
              <a:rPr lang="en-US" sz="2000" dirty="0"/>
              <a:t>tools:  </a:t>
            </a:r>
            <a:endParaRPr lang="en-US" sz="2000" dirty="0" smtClean="0"/>
          </a:p>
          <a:p>
            <a:pPr indent="0"/>
            <a:endParaRPr lang="en-US" sz="2000" dirty="0" smtClean="0"/>
          </a:p>
          <a:p>
            <a:pPr indent="0"/>
            <a:r>
              <a:rPr lang="en-US" sz="2000" b="1" dirty="0" smtClean="0"/>
              <a:t>1. Pre- </a:t>
            </a:r>
            <a:r>
              <a:rPr lang="en-US" sz="2000" b="1" dirty="0"/>
              <a:t>and post- test</a:t>
            </a:r>
            <a:r>
              <a:rPr lang="en-US" sz="2000" dirty="0"/>
              <a:t>: Students of 23 schools took the test and course at 15-16 years.	  </a:t>
            </a:r>
            <a:endParaRPr lang="en-US" sz="2000" dirty="0" smtClean="0"/>
          </a:p>
          <a:p>
            <a:endParaRPr lang="en-US" sz="2000" dirty="0"/>
          </a:p>
          <a:p>
            <a:pPr>
              <a:buFontTx/>
              <a:buChar char="-"/>
            </a:pPr>
            <a:r>
              <a:rPr lang="en-US" sz="2000" dirty="0" smtClean="0"/>
              <a:t>Two schools </a:t>
            </a:r>
            <a:r>
              <a:rPr lang="en-US" sz="2000" dirty="0"/>
              <a:t>convinced to implement the tests without teaching the course (not random</a:t>
            </a:r>
            <a:r>
              <a:rPr lang="en-US" sz="2000" dirty="0" smtClean="0"/>
              <a:t>). A third group in a treated school also implemented the course  </a:t>
            </a:r>
          </a:p>
          <a:p>
            <a:pPr indent="0"/>
            <a:endParaRPr lang="en-US" sz="2000" dirty="0"/>
          </a:p>
          <a:p>
            <a:pPr indent="0"/>
            <a:r>
              <a:rPr lang="en-US" sz="2000" b="1" dirty="0" smtClean="0"/>
              <a:t>2. On-line </a:t>
            </a:r>
            <a:r>
              <a:rPr lang="en-US" sz="2000" b="1" dirty="0"/>
              <a:t>survey</a:t>
            </a:r>
            <a:r>
              <a:rPr lang="en-US" sz="2000" dirty="0"/>
              <a:t> </a:t>
            </a:r>
            <a:r>
              <a:rPr lang="en-US" sz="2000" b="1" dirty="0"/>
              <a:t>to all parents</a:t>
            </a:r>
            <a:r>
              <a:rPr lang="en-US" sz="2000" dirty="0"/>
              <a:t>: parental occupation and education. </a:t>
            </a:r>
            <a:endParaRPr lang="en-US" sz="2000" dirty="0" smtClean="0"/>
          </a:p>
          <a:p>
            <a:pPr indent="0"/>
            <a:endParaRPr lang="en-US" sz="2000" dirty="0" smtClean="0"/>
          </a:p>
          <a:p>
            <a:pPr indent="0"/>
            <a:endParaRPr lang="en-US" sz="2000" dirty="0" smtClean="0"/>
          </a:p>
          <a:p>
            <a:pPr indent="0"/>
            <a:r>
              <a:rPr lang="en-US" sz="2000" b="1" dirty="0" smtClean="0"/>
              <a:t>3. Surveyed teachers</a:t>
            </a:r>
            <a:r>
              <a:rPr lang="en-US" sz="2000" dirty="0" smtClean="0"/>
              <a:t> about implementation details.</a:t>
            </a:r>
            <a:endParaRPr lang="es-ES" sz="2000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9B768-B2E9-4B6D-925A-CD184DCA9B62}" type="slidenum">
              <a:rPr lang="es-ES_tradnl" smtClean="0"/>
              <a:pPr>
                <a:defRPr/>
              </a:pPr>
              <a:t>8</a:t>
            </a:fld>
            <a:endParaRPr lang="es-ES_tradnl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3. FINANCE FOR ALL: EVALUATION TOOLS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679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27013" y="1222513"/>
            <a:ext cx="8569117" cy="48290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We </a:t>
            </a:r>
            <a:r>
              <a:rPr lang="en-US" sz="2400" dirty="0"/>
              <a:t>measure its effectiveness through tests piloted and developed by education experts  </a:t>
            </a:r>
          </a:p>
          <a:p>
            <a:endParaRPr lang="en-US" sz="2400" dirty="0" smtClean="0"/>
          </a:p>
          <a:p>
            <a:pPr marL="722313" lvl="2" indent="0"/>
            <a:r>
              <a:rPr lang="en-US" sz="2400" dirty="0" smtClean="0"/>
              <a:t>Mostly </a:t>
            </a:r>
            <a:r>
              <a:rPr lang="en-US" sz="2400" dirty="0"/>
              <a:t>fictional situations: how much to save toward a target?    </a:t>
            </a:r>
            <a:endParaRPr lang="en-US" sz="2400" dirty="0" smtClean="0"/>
          </a:p>
          <a:p>
            <a:endParaRPr lang="en-US" sz="2400" dirty="0"/>
          </a:p>
          <a:p>
            <a:pPr indent="0" algn="ctr"/>
            <a:r>
              <a:rPr lang="en-US" sz="2400" dirty="0" smtClean="0"/>
              <a:t>Challenges  </a:t>
            </a:r>
          </a:p>
          <a:p>
            <a:pPr indent="0"/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(</a:t>
            </a:r>
            <a:r>
              <a:rPr lang="en-US" sz="2400" dirty="0"/>
              <a:t>Heterogeneous) implementation and effects of participating in FL </a:t>
            </a:r>
            <a:r>
              <a:rPr lang="en-US" sz="2400" dirty="0" smtClean="0"/>
              <a:t>courses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Unobservable </a:t>
            </a:r>
            <a:r>
              <a:rPr lang="en-US" sz="2400" dirty="0"/>
              <a:t>variables that prompt schools to participate.	  </a:t>
            </a:r>
            <a:endParaRPr lang="en-US" sz="2400" dirty="0" smtClean="0"/>
          </a:p>
          <a:p>
            <a:pPr indent="0"/>
            <a:endParaRPr lang="en-US" sz="2400" dirty="0"/>
          </a:p>
          <a:p>
            <a:pPr lvl="1" indent="0">
              <a:buNone/>
            </a:pPr>
            <a:r>
              <a:rPr lang="en-US" sz="2400" dirty="0" smtClean="0"/>
              <a:t>Random </a:t>
            </a:r>
            <a:r>
              <a:rPr lang="en-US" sz="2400" dirty="0"/>
              <a:t>assignment may not solve the problem entirely.</a:t>
            </a:r>
            <a:endParaRPr lang="es-ES" sz="2400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9B768-B2E9-4B6D-925A-CD184DCA9B62}" type="slidenum">
              <a:rPr lang="es-ES_tradnl" smtClean="0"/>
              <a:pPr>
                <a:defRPr/>
              </a:pPr>
              <a:t>9</a:t>
            </a:fld>
            <a:endParaRPr lang="es-ES_tradnl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3. FINANCE FOR ALL: EVALUATION TOOLS</a:t>
            </a:r>
          </a:p>
        </p:txBody>
      </p:sp>
    </p:spTree>
    <p:extLst>
      <p:ext uri="{BB962C8B-B14F-4D97-AF65-F5344CB8AC3E}">
        <p14:creationId xmlns:p14="http://schemas.microsoft.com/office/powerpoint/2010/main" val="120563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IV_presentacion_fondo_claro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IV_presentacion_fondo_claro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lnDef>
  </a:objectDefaults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3">
        <a:dk1>
          <a:srgbClr val="000000"/>
        </a:dk1>
        <a:lt1>
          <a:srgbClr val="FFFFFF"/>
        </a:lt1>
        <a:dk2>
          <a:srgbClr val="000000"/>
        </a:dk2>
        <a:lt2>
          <a:srgbClr val="D6AB98"/>
        </a:lt2>
        <a:accent1>
          <a:srgbClr val="B35C48"/>
        </a:accent1>
        <a:accent2>
          <a:srgbClr val="858585"/>
        </a:accent2>
        <a:accent3>
          <a:srgbClr val="FFFFFF"/>
        </a:accent3>
        <a:accent4>
          <a:srgbClr val="000000"/>
        </a:accent4>
        <a:accent5>
          <a:srgbClr val="D6B5B1"/>
        </a:accent5>
        <a:accent6>
          <a:srgbClr val="787878"/>
        </a:accent6>
        <a:hlink>
          <a:srgbClr val="DE9738"/>
        </a:hlink>
        <a:folHlink>
          <a:srgbClr val="643C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odelos Diapositivas de contenido">
  <a:themeElements>
    <a:clrScheme name="Nueva_Imagen">
      <a:dk1>
        <a:srgbClr val="000000"/>
      </a:dk1>
      <a:lt1>
        <a:srgbClr val="FFFFFF"/>
      </a:lt1>
      <a:dk2>
        <a:srgbClr val="A32938"/>
      </a:dk2>
      <a:lt2>
        <a:srgbClr val="004081"/>
      </a:lt2>
      <a:accent1>
        <a:srgbClr val="246C24"/>
      </a:accent1>
      <a:accent2>
        <a:srgbClr val="F08F00"/>
      </a:accent2>
      <a:accent3>
        <a:srgbClr val="00B8AF"/>
      </a:accent3>
      <a:accent4>
        <a:srgbClr val="EE0213"/>
      </a:accent4>
      <a:accent5>
        <a:srgbClr val="694B37"/>
      </a:accent5>
      <a:accent6>
        <a:srgbClr val="F53FAB"/>
      </a:accent6>
      <a:hlink>
        <a:srgbClr val="FFFFFF"/>
      </a:hlink>
      <a:folHlink>
        <a:srgbClr val="000000"/>
      </a:folHlink>
    </a:clrScheme>
    <a:fontScheme name="IV_presentacion_fondo_claro">
      <a:majorFont>
        <a:latin typeface="BdE Neue Helvetica 55 Roman"/>
        <a:ea typeface=""/>
        <a:cs typeface=""/>
      </a:majorFont>
      <a:minorFont>
        <a:latin typeface="BdE Neue Helvetica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lnDef>
  </a:objectDefaults>
  <a:extraClrSchemeLst>
    <a:extraClrScheme>
      <a:clrScheme name="IV_presentacion_fondo_cla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13">
        <a:dk1>
          <a:srgbClr val="000000"/>
        </a:dk1>
        <a:lt1>
          <a:srgbClr val="FFFFFF"/>
        </a:lt1>
        <a:dk2>
          <a:srgbClr val="000000"/>
        </a:dk2>
        <a:lt2>
          <a:srgbClr val="D6AB98"/>
        </a:lt2>
        <a:accent1>
          <a:srgbClr val="B35C48"/>
        </a:accent1>
        <a:accent2>
          <a:srgbClr val="858585"/>
        </a:accent2>
        <a:accent3>
          <a:srgbClr val="FFFFFF"/>
        </a:accent3>
        <a:accent4>
          <a:srgbClr val="000000"/>
        </a:accent4>
        <a:accent5>
          <a:srgbClr val="D6B5B1"/>
        </a:accent5>
        <a:accent6>
          <a:srgbClr val="787878"/>
        </a:accent6>
        <a:hlink>
          <a:srgbClr val="DE9738"/>
        </a:hlink>
        <a:folHlink>
          <a:srgbClr val="643C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Modelos Diapositivas de contenido">
  <a:themeElements>
    <a:clrScheme name="Nueva_Imagen">
      <a:dk1>
        <a:srgbClr val="000000"/>
      </a:dk1>
      <a:lt1>
        <a:srgbClr val="FFFFFF"/>
      </a:lt1>
      <a:dk2>
        <a:srgbClr val="A32938"/>
      </a:dk2>
      <a:lt2>
        <a:srgbClr val="004081"/>
      </a:lt2>
      <a:accent1>
        <a:srgbClr val="246C24"/>
      </a:accent1>
      <a:accent2>
        <a:srgbClr val="F08F00"/>
      </a:accent2>
      <a:accent3>
        <a:srgbClr val="00B8AF"/>
      </a:accent3>
      <a:accent4>
        <a:srgbClr val="EE0213"/>
      </a:accent4>
      <a:accent5>
        <a:srgbClr val="694B37"/>
      </a:accent5>
      <a:accent6>
        <a:srgbClr val="F53FAB"/>
      </a:accent6>
      <a:hlink>
        <a:srgbClr val="FFFFFF"/>
      </a:hlink>
      <a:folHlink>
        <a:srgbClr val="000000"/>
      </a:folHlink>
    </a:clrScheme>
    <a:fontScheme name="IV_presentacion_fondo_claro">
      <a:majorFont>
        <a:latin typeface="BdE Neue Helvetica 55 Roman"/>
        <a:ea typeface=""/>
        <a:cs typeface=""/>
      </a:majorFont>
      <a:minorFont>
        <a:latin typeface="BdE Neue Helvetica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lnDef>
  </a:objectDefaults>
  <a:extraClrSchemeLst>
    <a:extraClrScheme>
      <a:clrScheme name="IV_presentacion_fondo_cla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V_presentacion_fondo_clar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V_presentacion_fondo_claro 13">
        <a:dk1>
          <a:srgbClr val="000000"/>
        </a:dk1>
        <a:lt1>
          <a:srgbClr val="FFFFFF"/>
        </a:lt1>
        <a:dk2>
          <a:srgbClr val="000000"/>
        </a:dk2>
        <a:lt2>
          <a:srgbClr val="D6AB98"/>
        </a:lt2>
        <a:accent1>
          <a:srgbClr val="B35C48"/>
        </a:accent1>
        <a:accent2>
          <a:srgbClr val="858585"/>
        </a:accent2>
        <a:accent3>
          <a:srgbClr val="FFFFFF"/>
        </a:accent3>
        <a:accent4>
          <a:srgbClr val="000000"/>
        </a:accent4>
        <a:accent5>
          <a:srgbClr val="D6B5B1"/>
        </a:accent5>
        <a:accent6>
          <a:srgbClr val="787878"/>
        </a:accent6>
        <a:hlink>
          <a:srgbClr val="DE9738"/>
        </a:hlink>
        <a:folHlink>
          <a:srgbClr val="643C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IV_presentacion_fondo_claro_1</Template>
  <TotalTime>0</TotalTime>
  <Words>2032</Words>
  <Application>Microsoft Office PowerPoint</Application>
  <PresentationFormat>Presentación en pantalla (4:3)</PresentationFormat>
  <Paragraphs>636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diapositiva</vt:lpstr>
      </vt:variant>
      <vt:variant>
        <vt:i4>27</vt:i4>
      </vt:variant>
    </vt:vector>
  </HeadingPairs>
  <TitlesOfParts>
    <vt:vector size="38" baseType="lpstr">
      <vt:lpstr>BdE Neue Helvetica 45 Light</vt:lpstr>
      <vt:lpstr>BdE Neue Helvetica 55 Roman</vt:lpstr>
      <vt:lpstr>Arial</vt:lpstr>
      <vt:lpstr>Calibri</vt:lpstr>
      <vt:lpstr>Courier New</vt:lpstr>
      <vt:lpstr>Wingdings</vt:lpstr>
      <vt:lpstr>1_IV_presentacion_fondo_claro_1</vt:lpstr>
      <vt:lpstr>2_IV_presentacion_fondo_claro_1</vt:lpstr>
      <vt:lpstr>Diseño personalizado</vt:lpstr>
      <vt:lpstr>1_Modelos Diapositivas de contenido</vt:lpstr>
      <vt:lpstr>2_Modelos Diapositivas de contenido</vt:lpstr>
      <vt:lpstr>Presentación de PowerPoint</vt:lpstr>
      <vt:lpstr>1. introducTiOn</vt:lpstr>
      <vt:lpstr>1. WHAT DO WE DO?</vt:lpstr>
      <vt:lpstr>1. FINANCIAL KNOWLEDGE IN SECONDARY SCHOOLING </vt:lpstr>
      <vt:lpstr>2. FINANCE FOR ALL</vt:lpstr>
      <vt:lpstr>2. FINANCE FOR ALL: CONTENTS</vt:lpstr>
      <vt:lpstr>2. What does Financial Education do?     </vt:lpstr>
      <vt:lpstr>3. FINANCE FOR ALL: EVALUATION TOOLS</vt:lpstr>
      <vt:lpstr>3. FINANCE FOR ALL: EVALUATION TOOLS</vt:lpstr>
      <vt:lpstr>3. ESTIMATING THE IMPACT</vt:lpstr>
      <vt:lpstr>3. SOME NOTES ON IMPLEMENTATION</vt:lpstr>
      <vt:lpstr>3. DIFFERENCES IN CHARACTERISTICS</vt:lpstr>
      <vt:lpstr>3. RESULTS ON PERFORMANCE</vt:lpstr>
      <vt:lpstr>3. RESULTS IN THE PRE-TEST</vt:lpstr>
      <vt:lpstr>3. RESULTS IN THE POST-TEST</vt:lpstr>
      <vt:lpstr>3. RESULTS</vt:lpstr>
      <vt:lpstr>3. RESULTS</vt:lpstr>
      <vt:lpstr>4. THE ROLE OF Selection bias</vt:lpstr>
      <vt:lpstr>4. ASSESSING COVARIATES THAT ACCOUNT FOR SELECTION BIAS</vt:lpstr>
      <vt:lpstr>4. ARE PARTICIPANT SCHOOLS DIFFERENT?</vt:lpstr>
      <vt:lpstr>4. ARE PARTICIPANT STUDENTS DIFFERENT?</vt:lpstr>
      <vt:lpstr>4. SOURCES OF BIASES</vt:lpstr>
      <vt:lpstr>4. DIFFERENCES BY GENDER</vt:lpstr>
      <vt:lpstr>4. SELECTION BIAS -BOYS</vt:lpstr>
      <vt:lpstr>4. SELECTION BIAS -GIRLS</vt:lpstr>
      <vt:lpstr>5. CONCLUSIONS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2012-10-04T11:53:06Z</dcterms:created>
  <dcterms:modified xsi:type="dcterms:W3CDTF">2015-12-31T14:50:26Z</dcterms:modified>
</cp:coreProperties>
</file>