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38" r:id="rId3"/>
    <p:sldId id="345" r:id="rId4"/>
    <p:sldId id="339" r:id="rId5"/>
    <p:sldId id="346" r:id="rId6"/>
    <p:sldId id="340" r:id="rId7"/>
    <p:sldId id="341" r:id="rId8"/>
    <p:sldId id="342" r:id="rId9"/>
    <p:sldId id="350" r:id="rId10"/>
    <p:sldId id="343" r:id="rId11"/>
    <p:sldId id="351" r:id="rId12"/>
    <p:sldId id="344" r:id="rId13"/>
    <p:sldId id="348" r:id="rId14"/>
    <p:sldId id="349"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669569245020842"/>
          <c:y val="0.10226851851851854"/>
          <c:w val="0.77542421903144465"/>
          <c:h val="0.73824766695829691"/>
        </c:manualLayout>
      </c:layout>
      <c:lineChart>
        <c:grouping val="standard"/>
        <c:varyColors val="0"/>
        <c:ser>
          <c:idx val="0"/>
          <c:order val="0"/>
          <c:tx>
            <c:strRef>
              <c:f>'Ref&amp;Asylum'!$A$18</c:f>
              <c:strCache>
                <c:ptCount val="1"/>
                <c:pt idx="0">
                  <c:v>Refugee stock (left scale)</c:v>
                </c:pt>
              </c:strCache>
            </c:strRef>
          </c:tx>
          <c:spPr>
            <a:ln w="28575" cap="rnd">
              <a:solidFill>
                <a:schemeClr val="accent1"/>
              </a:solidFill>
              <a:round/>
            </a:ln>
            <a:effectLst/>
          </c:spPr>
          <c:marker>
            <c:symbol val="none"/>
          </c:marker>
          <c:cat>
            <c:numRef>
              <c:f>'Ref&amp;Asylum'!$B$20:$AH$20</c:f>
              <c:numCache>
                <c:formatCode>General</c:formatCode>
                <c:ptCount val="33"/>
                <c:pt idx="0">
                  <c:v>1982</c:v>
                </c:pt>
                <c:pt idx="1">
                  <c:v>1983</c:v>
                </c:pt>
                <c:pt idx="2">
                  <c:v>1984</c:v>
                </c:pt>
                <c:pt idx="3">
                  <c:v>1985</c:v>
                </c:pt>
                <c:pt idx="4">
                  <c:v>1986</c:v>
                </c:pt>
                <c:pt idx="5">
                  <c:v>1987</c:v>
                </c:pt>
                <c:pt idx="6">
                  <c:v>1988</c:v>
                </c:pt>
                <c:pt idx="7">
                  <c:v>1989</c:v>
                </c:pt>
                <c:pt idx="8">
                  <c:v>1990</c:v>
                </c:pt>
                <c:pt idx="9">
                  <c:v>1991</c:v>
                </c:pt>
                <c:pt idx="10">
                  <c:v>1992</c:v>
                </c:pt>
                <c:pt idx="11">
                  <c:v>1993</c:v>
                </c:pt>
                <c:pt idx="12">
                  <c:v>1994</c:v>
                </c:pt>
                <c:pt idx="13">
                  <c:v>1995</c:v>
                </c:pt>
                <c:pt idx="14">
                  <c:v>1996</c:v>
                </c:pt>
                <c:pt idx="15">
                  <c:v>1997</c:v>
                </c:pt>
                <c:pt idx="16">
                  <c:v>1998</c:v>
                </c:pt>
                <c:pt idx="17">
                  <c:v>1999</c:v>
                </c:pt>
                <c:pt idx="18">
                  <c:v>2000</c:v>
                </c:pt>
                <c:pt idx="19">
                  <c:v>2001</c:v>
                </c:pt>
                <c:pt idx="20">
                  <c:v>2002</c:v>
                </c:pt>
                <c:pt idx="21">
                  <c:v>2003</c:v>
                </c:pt>
                <c:pt idx="22">
                  <c:v>2004</c:v>
                </c:pt>
                <c:pt idx="23">
                  <c:v>2005</c:v>
                </c:pt>
                <c:pt idx="24">
                  <c:v>2006</c:v>
                </c:pt>
                <c:pt idx="25">
                  <c:v>2007</c:v>
                </c:pt>
                <c:pt idx="26">
                  <c:v>2008</c:v>
                </c:pt>
                <c:pt idx="27">
                  <c:v>2009</c:v>
                </c:pt>
                <c:pt idx="28">
                  <c:v>2010</c:v>
                </c:pt>
                <c:pt idx="29">
                  <c:v>2011</c:v>
                </c:pt>
                <c:pt idx="30">
                  <c:v>2012</c:v>
                </c:pt>
                <c:pt idx="31">
                  <c:v>2013</c:v>
                </c:pt>
                <c:pt idx="32">
                  <c:v>2014</c:v>
                </c:pt>
              </c:numCache>
            </c:numRef>
          </c:cat>
          <c:val>
            <c:numRef>
              <c:f>'Ref&amp;Asylum'!$B$18:$AH$18</c:f>
              <c:numCache>
                <c:formatCode>General</c:formatCode>
                <c:ptCount val="33"/>
                <c:pt idx="0">
                  <c:v>10.319369</c:v>
                </c:pt>
                <c:pt idx="1">
                  <c:v>10.620803</c:v>
                </c:pt>
                <c:pt idx="2">
                  <c:v>10.728325999999999</c:v>
                </c:pt>
                <c:pt idx="3">
                  <c:v>11.864062000000001</c:v>
                </c:pt>
                <c:pt idx="4">
                  <c:v>12.633974</c:v>
                </c:pt>
                <c:pt idx="5">
                  <c:v>13.128347</c:v>
                </c:pt>
                <c:pt idx="6">
                  <c:v>14.347051</c:v>
                </c:pt>
                <c:pt idx="7">
                  <c:v>14.732934</c:v>
                </c:pt>
                <c:pt idx="8">
                  <c:v>17.395979000000001</c:v>
                </c:pt>
                <c:pt idx="9">
                  <c:v>16.854794999999999</c:v>
                </c:pt>
                <c:pt idx="10">
                  <c:v>17.838073999999999</c:v>
                </c:pt>
                <c:pt idx="11">
                  <c:v>16.325524999999999</c:v>
                </c:pt>
                <c:pt idx="12">
                  <c:v>15.753691</c:v>
                </c:pt>
                <c:pt idx="13">
                  <c:v>14.896087</c:v>
                </c:pt>
                <c:pt idx="14">
                  <c:v>13.357087</c:v>
                </c:pt>
                <c:pt idx="15">
                  <c:v>12.01535</c:v>
                </c:pt>
                <c:pt idx="16">
                  <c:v>11.48086</c:v>
                </c:pt>
                <c:pt idx="17">
                  <c:v>11.687226000000001</c:v>
                </c:pt>
                <c:pt idx="18">
                  <c:v>12.129572</c:v>
                </c:pt>
                <c:pt idx="19">
                  <c:v>12.116827000000001</c:v>
                </c:pt>
                <c:pt idx="20">
                  <c:v>10.594055000000001</c:v>
                </c:pt>
                <c:pt idx="21">
                  <c:v>9.5927959999999999</c:v>
                </c:pt>
                <c:pt idx="22">
                  <c:v>9.57484</c:v>
                </c:pt>
                <c:pt idx="23">
                  <c:v>8.661994</c:v>
                </c:pt>
                <c:pt idx="24">
                  <c:v>9.8777069999999991</c:v>
                </c:pt>
                <c:pt idx="25">
                  <c:v>11.390933</c:v>
                </c:pt>
                <c:pt idx="26">
                  <c:v>10.489811</c:v>
                </c:pt>
                <c:pt idx="27">
                  <c:v>10.39654</c:v>
                </c:pt>
                <c:pt idx="28">
                  <c:v>10.549685999999999</c:v>
                </c:pt>
                <c:pt idx="29">
                  <c:v>10.404804</c:v>
                </c:pt>
                <c:pt idx="30">
                  <c:v>10.497957</c:v>
                </c:pt>
                <c:pt idx="31">
                  <c:v>11.703179</c:v>
                </c:pt>
                <c:pt idx="32">
                  <c:v>13.685606999999999</c:v>
                </c:pt>
              </c:numCache>
            </c:numRef>
          </c:val>
          <c:smooth val="0"/>
        </c:ser>
        <c:dLbls>
          <c:showLegendKey val="0"/>
          <c:showVal val="0"/>
          <c:showCatName val="0"/>
          <c:showSerName val="0"/>
          <c:showPercent val="0"/>
          <c:showBubbleSize val="0"/>
        </c:dLbls>
        <c:marker val="1"/>
        <c:smooth val="0"/>
        <c:axId val="373582272"/>
        <c:axId val="373583056"/>
      </c:lineChart>
      <c:lineChart>
        <c:grouping val="standard"/>
        <c:varyColors val="0"/>
        <c:ser>
          <c:idx val="1"/>
          <c:order val="1"/>
          <c:tx>
            <c:strRef>
              <c:f>'Ref&amp;Asylum'!$A$19</c:f>
              <c:strCache>
                <c:ptCount val="1"/>
                <c:pt idx="0">
                  <c:v>Asylum applications (right scale)</c:v>
                </c:pt>
              </c:strCache>
            </c:strRef>
          </c:tx>
          <c:spPr>
            <a:ln w="28575" cap="rnd">
              <a:solidFill>
                <a:schemeClr val="accent2"/>
              </a:solidFill>
              <a:round/>
            </a:ln>
            <a:effectLst/>
          </c:spPr>
          <c:marker>
            <c:symbol val="none"/>
          </c:marker>
          <c:cat>
            <c:numRef>
              <c:f>'Ref&amp;Asylum'!$B$20:$AH$20</c:f>
              <c:numCache>
                <c:formatCode>General</c:formatCode>
                <c:ptCount val="33"/>
                <c:pt idx="0">
                  <c:v>1982</c:v>
                </c:pt>
                <c:pt idx="1">
                  <c:v>1983</c:v>
                </c:pt>
                <c:pt idx="2">
                  <c:v>1984</c:v>
                </c:pt>
                <c:pt idx="3">
                  <c:v>1985</c:v>
                </c:pt>
                <c:pt idx="4">
                  <c:v>1986</c:v>
                </c:pt>
                <c:pt idx="5">
                  <c:v>1987</c:v>
                </c:pt>
                <c:pt idx="6">
                  <c:v>1988</c:v>
                </c:pt>
                <c:pt idx="7">
                  <c:v>1989</c:v>
                </c:pt>
                <c:pt idx="8">
                  <c:v>1990</c:v>
                </c:pt>
                <c:pt idx="9">
                  <c:v>1991</c:v>
                </c:pt>
                <c:pt idx="10">
                  <c:v>1992</c:v>
                </c:pt>
                <c:pt idx="11">
                  <c:v>1993</c:v>
                </c:pt>
                <c:pt idx="12">
                  <c:v>1994</c:v>
                </c:pt>
                <c:pt idx="13">
                  <c:v>1995</c:v>
                </c:pt>
                <c:pt idx="14">
                  <c:v>1996</c:v>
                </c:pt>
                <c:pt idx="15">
                  <c:v>1997</c:v>
                </c:pt>
                <c:pt idx="16">
                  <c:v>1998</c:v>
                </c:pt>
                <c:pt idx="17">
                  <c:v>1999</c:v>
                </c:pt>
                <c:pt idx="18">
                  <c:v>2000</c:v>
                </c:pt>
                <c:pt idx="19">
                  <c:v>2001</c:v>
                </c:pt>
                <c:pt idx="20">
                  <c:v>2002</c:v>
                </c:pt>
                <c:pt idx="21">
                  <c:v>2003</c:v>
                </c:pt>
                <c:pt idx="22">
                  <c:v>2004</c:v>
                </c:pt>
                <c:pt idx="23">
                  <c:v>2005</c:v>
                </c:pt>
                <c:pt idx="24">
                  <c:v>2006</c:v>
                </c:pt>
                <c:pt idx="25">
                  <c:v>2007</c:v>
                </c:pt>
                <c:pt idx="26">
                  <c:v>2008</c:v>
                </c:pt>
                <c:pt idx="27">
                  <c:v>2009</c:v>
                </c:pt>
                <c:pt idx="28">
                  <c:v>2010</c:v>
                </c:pt>
                <c:pt idx="29">
                  <c:v>2011</c:v>
                </c:pt>
                <c:pt idx="30">
                  <c:v>2012</c:v>
                </c:pt>
                <c:pt idx="31">
                  <c:v>2013</c:v>
                </c:pt>
                <c:pt idx="32">
                  <c:v>2014</c:v>
                </c:pt>
              </c:numCache>
            </c:numRef>
          </c:cat>
          <c:val>
            <c:numRef>
              <c:f>'Ref&amp;Asylum'!$B$19:$AH$19</c:f>
              <c:numCache>
                <c:formatCode>General</c:formatCode>
                <c:ptCount val="33"/>
                <c:pt idx="0">
                  <c:v>139.25700000000001</c:v>
                </c:pt>
                <c:pt idx="1">
                  <c:v>114.41499999999999</c:v>
                </c:pt>
                <c:pt idx="2">
                  <c:v>141.274</c:v>
                </c:pt>
                <c:pt idx="3">
                  <c:v>197.90100000000001</c:v>
                </c:pt>
                <c:pt idx="4">
                  <c:v>246.14999999999998</c:v>
                </c:pt>
                <c:pt idx="5">
                  <c:v>249.58199999999999</c:v>
                </c:pt>
                <c:pt idx="6">
                  <c:v>346.90700000000004</c:v>
                </c:pt>
                <c:pt idx="7">
                  <c:v>441.18799999999999</c:v>
                </c:pt>
                <c:pt idx="8">
                  <c:v>571.12900000000002</c:v>
                </c:pt>
                <c:pt idx="9">
                  <c:v>677.33100000000002</c:v>
                </c:pt>
                <c:pt idx="10">
                  <c:v>857.58899999999994</c:v>
                </c:pt>
                <c:pt idx="11">
                  <c:v>734.39300000000003</c:v>
                </c:pt>
                <c:pt idx="12">
                  <c:v>509.15700000000004</c:v>
                </c:pt>
                <c:pt idx="13">
                  <c:v>484.29200000000003</c:v>
                </c:pt>
                <c:pt idx="14">
                  <c:v>408.93600000000004</c:v>
                </c:pt>
                <c:pt idx="15">
                  <c:v>377.839</c:v>
                </c:pt>
                <c:pt idx="16">
                  <c:v>456.447</c:v>
                </c:pt>
                <c:pt idx="17">
                  <c:v>561.38700000000006</c:v>
                </c:pt>
                <c:pt idx="18">
                  <c:v>551.46799999999996</c:v>
                </c:pt>
                <c:pt idx="19">
                  <c:v>649.89</c:v>
                </c:pt>
                <c:pt idx="20">
                  <c:v>624.13000000000011</c:v>
                </c:pt>
                <c:pt idx="21">
                  <c:v>501.51</c:v>
                </c:pt>
                <c:pt idx="22">
                  <c:v>389.29</c:v>
                </c:pt>
                <c:pt idx="23">
                  <c:v>333.93</c:v>
                </c:pt>
                <c:pt idx="24">
                  <c:v>301.76</c:v>
                </c:pt>
                <c:pt idx="25">
                  <c:v>333.23</c:v>
                </c:pt>
                <c:pt idx="26">
                  <c:v>376.68</c:v>
                </c:pt>
                <c:pt idx="27">
                  <c:v>372.46</c:v>
                </c:pt>
                <c:pt idx="28">
                  <c:v>358.07</c:v>
                </c:pt>
                <c:pt idx="29">
                  <c:v>425.63</c:v>
                </c:pt>
                <c:pt idx="30">
                  <c:v>481.81999999999994</c:v>
                </c:pt>
                <c:pt idx="31">
                  <c:v>585.21</c:v>
                </c:pt>
                <c:pt idx="32">
                  <c:v>844.93000000000006</c:v>
                </c:pt>
              </c:numCache>
            </c:numRef>
          </c:val>
          <c:smooth val="0"/>
        </c:ser>
        <c:dLbls>
          <c:showLegendKey val="0"/>
          <c:showVal val="0"/>
          <c:showCatName val="0"/>
          <c:showSerName val="0"/>
          <c:showPercent val="0"/>
          <c:showBubbleSize val="0"/>
        </c:dLbls>
        <c:marker val="1"/>
        <c:smooth val="0"/>
        <c:axId val="373583448"/>
        <c:axId val="373582664"/>
      </c:lineChart>
      <c:catAx>
        <c:axId val="373582272"/>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a:t>Year</a:t>
                </a:r>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73583056"/>
        <c:crosses val="autoZero"/>
        <c:auto val="1"/>
        <c:lblAlgn val="ctr"/>
        <c:lblOffset val="100"/>
        <c:tickLblSkip val="5"/>
        <c:noMultiLvlLbl val="0"/>
      </c:catAx>
      <c:valAx>
        <c:axId val="3735830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a:t>Refugee Stock (millions)</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73582272"/>
        <c:crosses val="autoZero"/>
        <c:crossBetween val="between"/>
      </c:valAx>
      <c:valAx>
        <c:axId val="373582664"/>
        <c:scaling>
          <c:orientation val="minMax"/>
        </c:scaling>
        <c:delete val="0"/>
        <c:axPos val="r"/>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a:t>Asylum Applications (thousands)</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73583448"/>
        <c:crosses val="max"/>
        <c:crossBetween val="between"/>
      </c:valAx>
      <c:catAx>
        <c:axId val="373583448"/>
        <c:scaling>
          <c:orientation val="minMax"/>
        </c:scaling>
        <c:delete val="1"/>
        <c:axPos val="b"/>
        <c:numFmt formatCode="General" sourceLinked="1"/>
        <c:majorTickMark val="out"/>
        <c:minorTickMark val="none"/>
        <c:tickLblPos val="nextTo"/>
        <c:crossAx val="373582664"/>
        <c:crosses val="autoZero"/>
        <c:auto val="1"/>
        <c:lblAlgn val="ctr"/>
        <c:lblOffset val="100"/>
        <c:noMultiLvlLbl val="0"/>
      </c:catAx>
      <c:spPr>
        <a:noFill/>
        <a:ln>
          <a:noFill/>
        </a:ln>
        <a:effectLst/>
      </c:spPr>
    </c:plotArea>
    <c:legend>
      <c:legendPos val="b"/>
      <c:layout>
        <c:manualLayout>
          <c:xMode val="edge"/>
          <c:yMode val="edge"/>
          <c:x val="0.25081261901085894"/>
          <c:y val="0.61458223972003512"/>
          <c:w val="0.49036385157737633"/>
          <c:h val="0.2031255468066491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6055EC6C-EF96-4610-86B3-DA4F9B109ACB}" type="datetimeFigureOut">
              <a:rPr lang="en-AU"/>
              <a:pPr>
                <a:defRPr/>
              </a:pPr>
              <a:t>13/12/2015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AU"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B6B289-3833-43E4-982D-EE2C78983951}" type="slidenum">
              <a:rPr lang="en-AU" altLang="en-US"/>
              <a:pPr>
                <a:defRPr/>
              </a:pPr>
              <a:t>‹#›</a:t>
            </a:fld>
            <a:endParaRPr lang="en-AU" altLang="en-US"/>
          </a:p>
        </p:txBody>
      </p:sp>
    </p:spTree>
    <p:extLst>
      <p:ext uri="{BB962C8B-B14F-4D97-AF65-F5344CB8AC3E}">
        <p14:creationId xmlns:p14="http://schemas.microsoft.com/office/powerpoint/2010/main" val="27664197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E5B9E148-1ADF-4A96-83DB-5C0CCA367F5F}" type="datetimeFigureOut">
              <a:rPr lang="en-AU"/>
              <a:pPr>
                <a:defRPr/>
              </a:pPr>
              <a:t>13/12/2015</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D2DD61E0-574A-408E-A998-82CC0239C226}" type="slidenum">
              <a:rPr lang="en-AU" altLang="en-US"/>
              <a:pPr>
                <a:defRPr/>
              </a:pPr>
              <a:t>‹#›</a:t>
            </a:fld>
            <a:endParaRPr lang="en-AU" altLang="en-US"/>
          </a:p>
        </p:txBody>
      </p:sp>
    </p:spTree>
    <p:extLst>
      <p:ext uri="{BB962C8B-B14F-4D97-AF65-F5344CB8AC3E}">
        <p14:creationId xmlns:p14="http://schemas.microsoft.com/office/powerpoint/2010/main" val="2778867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766766A4-51FD-4403-A168-7C7C8D0D873A}" type="datetimeFigureOut">
              <a:rPr lang="en-AU"/>
              <a:pPr>
                <a:defRPr/>
              </a:pPr>
              <a:t>13/12/2015</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FD492CB4-7A05-42EE-A0C9-95950CDDE46C}" type="slidenum">
              <a:rPr lang="en-AU" altLang="en-US"/>
              <a:pPr>
                <a:defRPr/>
              </a:pPr>
              <a:t>‹#›</a:t>
            </a:fld>
            <a:endParaRPr lang="en-AU" altLang="en-US"/>
          </a:p>
        </p:txBody>
      </p:sp>
    </p:spTree>
    <p:extLst>
      <p:ext uri="{BB962C8B-B14F-4D97-AF65-F5344CB8AC3E}">
        <p14:creationId xmlns:p14="http://schemas.microsoft.com/office/powerpoint/2010/main" val="863964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EF4F6B80-CDFC-41EF-B7CC-BBE6A5BF4F39}" type="datetimeFigureOut">
              <a:rPr lang="en-AU"/>
              <a:pPr>
                <a:defRPr/>
              </a:pPr>
              <a:t>13/12/2015</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9BB9F772-FE81-4DF0-AC07-EC1928B791D9}" type="slidenum">
              <a:rPr lang="en-AU" altLang="en-US"/>
              <a:pPr>
                <a:defRPr/>
              </a:pPr>
              <a:t>‹#›</a:t>
            </a:fld>
            <a:endParaRPr lang="en-AU" altLang="en-US"/>
          </a:p>
        </p:txBody>
      </p:sp>
    </p:spTree>
    <p:extLst>
      <p:ext uri="{BB962C8B-B14F-4D97-AF65-F5344CB8AC3E}">
        <p14:creationId xmlns:p14="http://schemas.microsoft.com/office/powerpoint/2010/main" val="485683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DC5928D3-A2D5-469E-9D5A-E7D5930B382F}" type="datetimeFigureOut">
              <a:rPr lang="en-AU"/>
              <a:pPr>
                <a:defRPr/>
              </a:pPr>
              <a:t>13/12/2015</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FF481EE5-BA83-41EC-AF36-65B7DAC2AF56}" type="slidenum">
              <a:rPr lang="en-AU" altLang="en-US"/>
              <a:pPr>
                <a:defRPr/>
              </a:pPr>
              <a:t>‹#›</a:t>
            </a:fld>
            <a:endParaRPr lang="en-AU" altLang="en-US"/>
          </a:p>
        </p:txBody>
      </p:sp>
    </p:spTree>
    <p:extLst>
      <p:ext uri="{BB962C8B-B14F-4D97-AF65-F5344CB8AC3E}">
        <p14:creationId xmlns:p14="http://schemas.microsoft.com/office/powerpoint/2010/main" val="4090358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717CD52-2A33-4638-8B8C-3DCF265B5CFE}" type="datetimeFigureOut">
              <a:rPr lang="en-AU"/>
              <a:pPr>
                <a:defRPr/>
              </a:pPr>
              <a:t>13/12/2015</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99A98A4D-06C2-406C-A83D-E94FBAE9F11B}" type="slidenum">
              <a:rPr lang="en-AU" altLang="en-US"/>
              <a:pPr>
                <a:defRPr/>
              </a:pPr>
              <a:t>‹#›</a:t>
            </a:fld>
            <a:endParaRPr lang="en-AU" altLang="en-US"/>
          </a:p>
        </p:txBody>
      </p:sp>
    </p:spTree>
    <p:extLst>
      <p:ext uri="{BB962C8B-B14F-4D97-AF65-F5344CB8AC3E}">
        <p14:creationId xmlns:p14="http://schemas.microsoft.com/office/powerpoint/2010/main" val="238054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3"/>
          <p:cNvSpPr>
            <a:spLocks noGrp="1"/>
          </p:cNvSpPr>
          <p:nvPr>
            <p:ph type="dt" sz="half" idx="10"/>
          </p:nvPr>
        </p:nvSpPr>
        <p:spPr/>
        <p:txBody>
          <a:bodyPr/>
          <a:lstStyle>
            <a:lvl1pPr>
              <a:defRPr/>
            </a:lvl1pPr>
          </a:lstStyle>
          <a:p>
            <a:pPr>
              <a:defRPr/>
            </a:pPr>
            <a:fld id="{D704C6C6-AF73-4F9A-A2A2-9D7391ABBFA2}" type="datetimeFigureOut">
              <a:rPr lang="en-AU"/>
              <a:pPr>
                <a:defRPr/>
              </a:pPr>
              <a:t>13/12/2015</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DF7F34A7-FE57-45CE-B8F5-CB0F114A08C7}" type="slidenum">
              <a:rPr lang="en-AU" altLang="en-US"/>
              <a:pPr>
                <a:defRPr/>
              </a:pPr>
              <a:t>‹#›</a:t>
            </a:fld>
            <a:endParaRPr lang="en-AU" altLang="en-US"/>
          </a:p>
        </p:txBody>
      </p:sp>
    </p:spTree>
    <p:extLst>
      <p:ext uri="{BB962C8B-B14F-4D97-AF65-F5344CB8AC3E}">
        <p14:creationId xmlns:p14="http://schemas.microsoft.com/office/powerpoint/2010/main" val="1978605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3"/>
          <p:cNvSpPr>
            <a:spLocks noGrp="1"/>
          </p:cNvSpPr>
          <p:nvPr>
            <p:ph type="dt" sz="half" idx="10"/>
          </p:nvPr>
        </p:nvSpPr>
        <p:spPr/>
        <p:txBody>
          <a:bodyPr/>
          <a:lstStyle>
            <a:lvl1pPr>
              <a:defRPr/>
            </a:lvl1pPr>
          </a:lstStyle>
          <a:p>
            <a:pPr>
              <a:defRPr/>
            </a:pPr>
            <a:fld id="{EFA552C0-E134-4118-AF7F-3C59C2203790}" type="datetimeFigureOut">
              <a:rPr lang="en-AU"/>
              <a:pPr>
                <a:defRPr/>
              </a:pPr>
              <a:t>13/12/2015</a:t>
            </a:fld>
            <a:endParaRPr lang="en-AU"/>
          </a:p>
        </p:txBody>
      </p:sp>
      <p:sp>
        <p:nvSpPr>
          <p:cNvPr id="8" name="Footer Placeholder 4"/>
          <p:cNvSpPr>
            <a:spLocks noGrp="1"/>
          </p:cNvSpPr>
          <p:nvPr>
            <p:ph type="ftr" sz="quarter" idx="11"/>
          </p:nvPr>
        </p:nvSpPr>
        <p:spPr/>
        <p:txBody>
          <a:bodyPr/>
          <a:lstStyle>
            <a:lvl1pPr>
              <a:defRPr/>
            </a:lvl1pPr>
          </a:lstStyle>
          <a:p>
            <a:pPr>
              <a:defRPr/>
            </a:pPr>
            <a:endParaRPr lang="en-AU"/>
          </a:p>
        </p:txBody>
      </p:sp>
      <p:sp>
        <p:nvSpPr>
          <p:cNvPr id="9" name="Slide Number Placeholder 5"/>
          <p:cNvSpPr>
            <a:spLocks noGrp="1"/>
          </p:cNvSpPr>
          <p:nvPr>
            <p:ph type="sldNum" sz="quarter" idx="12"/>
          </p:nvPr>
        </p:nvSpPr>
        <p:spPr/>
        <p:txBody>
          <a:bodyPr/>
          <a:lstStyle>
            <a:lvl1pPr>
              <a:defRPr/>
            </a:lvl1pPr>
          </a:lstStyle>
          <a:p>
            <a:pPr>
              <a:defRPr/>
            </a:pPr>
            <a:fld id="{D1DBEAF1-5DD4-41BB-835A-2395A967161C}" type="slidenum">
              <a:rPr lang="en-AU" altLang="en-US"/>
              <a:pPr>
                <a:defRPr/>
              </a:pPr>
              <a:t>‹#›</a:t>
            </a:fld>
            <a:endParaRPr lang="en-AU" altLang="en-US"/>
          </a:p>
        </p:txBody>
      </p:sp>
    </p:spTree>
    <p:extLst>
      <p:ext uri="{BB962C8B-B14F-4D97-AF65-F5344CB8AC3E}">
        <p14:creationId xmlns:p14="http://schemas.microsoft.com/office/powerpoint/2010/main" val="872938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D9FF5C40-D2B1-44A7-8B10-9FB9A515C578}" type="datetimeFigureOut">
              <a:rPr lang="en-AU"/>
              <a:pPr>
                <a:defRPr/>
              </a:pPr>
              <a:t>13/12/2015</a:t>
            </a:fld>
            <a:endParaRPr lang="en-AU"/>
          </a:p>
        </p:txBody>
      </p:sp>
      <p:sp>
        <p:nvSpPr>
          <p:cNvPr id="4" name="Footer Placeholder 4"/>
          <p:cNvSpPr>
            <a:spLocks noGrp="1"/>
          </p:cNvSpPr>
          <p:nvPr>
            <p:ph type="ftr" sz="quarter" idx="11"/>
          </p:nvPr>
        </p:nvSpPr>
        <p:spPr/>
        <p:txBody>
          <a:bodyPr/>
          <a:lstStyle>
            <a:lvl1pPr>
              <a:defRPr/>
            </a:lvl1pPr>
          </a:lstStyle>
          <a:p>
            <a:pPr>
              <a:defRPr/>
            </a:pPr>
            <a:endParaRPr lang="en-AU"/>
          </a:p>
        </p:txBody>
      </p:sp>
      <p:sp>
        <p:nvSpPr>
          <p:cNvPr id="5" name="Slide Number Placeholder 5"/>
          <p:cNvSpPr>
            <a:spLocks noGrp="1"/>
          </p:cNvSpPr>
          <p:nvPr>
            <p:ph type="sldNum" sz="quarter" idx="12"/>
          </p:nvPr>
        </p:nvSpPr>
        <p:spPr/>
        <p:txBody>
          <a:bodyPr/>
          <a:lstStyle>
            <a:lvl1pPr>
              <a:defRPr/>
            </a:lvl1pPr>
          </a:lstStyle>
          <a:p>
            <a:pPr>
              <a:defRPr/>
            </a:pPr>
            <a:fld id="{D9DF1641-098D-48D1-9B51-055B4615926A}" type="slidenum">
              <a:rPr lang="en-AU" altLang="en-US"/>
              <a:pPr>
                <a:defRPr/>
              </a:pPr>
              <a:t>‹#›</a:t>
            </a:fld>
            <a:endParaRPr lang="en-AU" altLang="en-US"/>
          </a:p>
        </p:txBody>
      </p:sp>
    </p:spTree>
    <p:extLst>
      <p:ext uri="{BB962C8B-B14F-4D97-AF65-F5344CB8AC3E}">
        <p14:creationId xmlns:p14="http://schemas.microsoft.com/office/powerpoint/2010/main" val="264473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EA927A-9FB4-49EC-B85B-6498D61CF50F}" type="datetimeFigureOut">
              <a:rPr lang="en-AU"/>
              <a:pPr>
                <a:defRPr/>
              </a:pPr>
              <a:t>13/12/2015</a:t>
            </a:fld>
            <a:endParaRPr lang="en-AU"/>
          </a:p>
        </p:txBody>
      </p:sp>
      <p:sp>
        <p:nvSpPr>
          <p:cNvPr id="3" name="Footer Placeholder 4"/>
          <p:cNvSpPr>
            <a:spLocks noGrp="1"/>
          </p:cNvSpPr>
          <p:nvPr>
            <p:ph type="ftr" sz="quarter" idx="11"/>
          </p:nvPr>
        </p:nvSpPr>
        <p:spPr/>
        <p:txBody>
          <a:bodyPr/>
          <a:lstStyle>
            <a:lvl1pPr>
              <a:defRPr/>
            </a:lvl1pPr>
          </a:lstStyle>
          <a:p>
            <a:pPr>
              <a:defRPr/>
            </a:pPr>
            <a:endParaRPr lang="en-AU"/>
          </a:p>
        </p:txBody>
      </p:sp>
      <p:sp>
        <p:nvSpPr>
          <p:cNvPr id="4" name="Slide Number Placeholder 5"/>
          <p:cNvSpPr>
            <a:spLocks noGrp="1"/>
          </p:cNvSpPr>
          <p:nvPr>
            <p:ph type="sldNum" sz="quarter" idx="12"/>
          </p:nvPr>
        </p:nvSpPr>
        <p:spPr/>
        <p:txBody>
          <a:bodyPr/>
          <a:lstStyle>
            <a:lvl1pPr>
              <a:defRPr/>
            </a:lvl1pPr>
          </a:lstStyle>
          <a:p>
            <a:pPr>
              <a:defRPr/>
            </a:pPr>
            <a:fld id="{253C8519-08C1-45C4-8B07-506340933D50}" type="slidenum">
              <a:rPr lang="en-AU" altLang="en-US"/>
              <a:pPr>
                <a:defRPr/>
              </a:pPr>
              <a:t>‹#›</a:t>
            </a:fld>
            <a:endParaRPr lang="en-AU" altLang="en-US"/>
          </a:p>
        </p:txBody>
      </p:sp>
    </p:spTree>
    <p:extLst>
      <p:ext uri="{BB962C8B-B14F-4D97-AF65-F5344CB8AC3E}">
        <p14:creationId xmlns:p14="http://schemas.microsoft.com/office/powerpoint/2010/main" val="2145528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735ACE2-B739-40B8-955C-0B7B2B6514DA}" type="datetimeFigureOut">
              <a:rPr lang="en-AU"/>
              <a:pPr>
                <a:defRPr/>
              </a:pPr>
              <a:t>13/12/2015</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C270C2A0-4B21-442A-BD74-EFF43F00510D}" type="slidenum">
              <a:rPr lang="en-AU" altLang="en-US"/>
              <a:pPr>
                <a:defRPr/>
              </a:pPr>
              <a:t>‹#›</a:t>
            </a:fld>
            <a:endParaRPr lang="en-AU" altLang="en-US"/>
          </a:p>
        </p:txBody>
      </p:sp>
    </p:spTree>
    <p:extLst>
      <p:ext uri="{BB962C8B-B14F-4D97-AF65-F5344CB8AC3E}">
        <p14:creationId xmlns:p14="http://schemas.microsoft.com/office/powerpoint/2010/main" val="3866531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7F14371-BD1A-4BB5-A451-5229D217B6ED}" type="datetimeFigureOut">
              <a:rPr lang="en-AU"/>
              <a:pPr>
                <a:defRPr/>
              </a:pPr>
              <a:t>13/12/2015</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02F64AA8-B378-4EAF-8285-29524889E8AB}" type="slidenum">
              <a:rPr lang="en-AU" altLang="en-US"/>
              <a:pPr>
                <a:defRPr/>
              </a:pPr>
              <a:t>‹#›</a:t>
            </a:fld>
            <a:endParaRPr lang="en-AU" altLang="en-US"/>
          </a:p>
        </p:txBody>
      </p:sp>
    </p:spTree>
    <p:extLst>
      <p:ext uri="{BB962C8B-B14F-4D97-AF65-F5344CB8AC3E}">
        <p14:creationId xmlns:p14="http://schemas.microsoft.com/office/powerpoint/2010/main" val="45736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AU"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AU"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D81F0FF6-BD50-4CDC-A9B7-C3D1EE382ABF}" type="datetimeFigureOut">
              <a:rPr lang="en-AU"/>
              <a:pPr>
                <a:defRPr/>
              </a:pPr>
              <a:t>13/12/2015</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68629326-CD66-4EFF-80C0-5BD4AECE0402}" type="slidenum">
              <a:rPr lang="en-AU" altLang="en-US"/>
              <a:pPr>
                <a:defRPr/>
              </a:pPr>
              <a:t>‹#›</a:t>
            </a:fld>
            <a:endParaRPr lang="en-AU"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4213" y="1052513"/>
            <a:ext cx="7772400" cy="1470025"/>
          </a:xfrm>
        </p:spPr>
        <p:txBody>
          <a:bodyPr/>
          <a:lstStyle/>
          <a:p>
            <a:pPr eaLnBrk="1" hangingPunct="1"/>
            <a:r>
              <a:rPr lang="en-AU" altLang="en-US" sz="3600" dirty="0" smtClean="0"/>
              <a:t>Refugees, Asylum Seekers and Policy in OECD Countries </a:t>
            </a:r>
            <a:r>
              <a:rPr lang="en-AU" altLang="en-US" sz="3200" dirty="0" smtClean="0"/>
              <a:t/>
            </a:r>
            <a:br>
              <a:rPr lang="en-AU" altLang="en-US" sz="3200" dirty="0" smtClean="0"/>
            </a:br>
            <a:endParaRPr lang="en-AU" altLang="en-US" sz="3200" dirty="0" smtClean="0"/>
          </a:p>
        </p:txBody>
      </p:sp>
      <p:sp>
        <p:nvSpPr>
          <p:cNvPr id="3075" name="Subtitle 2"/>
          <p:cNvSpPr>
            <a:spLocks noGrp="1"/>
          </p:cNvSpPr>
          <p:nvPr>
            <p:ph type="subTitle" idx="1"/>
          </p:nvPr>
        </p:nvSpPr>
        <p:spPr>
          <a:xfrm>
            <a:off x="1077913" y="2708275"/>
            <a:ext cx="6985000" cy="3313113"/>
          </a:xfrm>
        </p:spPr>
        <p:txBody>
          <a:bodyPr/>
          <a:lstStyle/>
          <a:p>
            <a:pPr eaLnBrk="1" hangingPunct="1"/>
            <a:r>
              <a:rPr lang="en-US" altLang="en-US" sz="2800" dirty="0" smtClean="0">
                <a:solidFill>
                  <a:schemeClr val="tx1"/>
                </a:solidFill>
              </a:rPr>
              <a:t>Tim Hatton</a:t>
            </a:r>
          </a:p>
          <a:p>
            <a:pPr eaLnBrk="1" hangingPunct="1"/>
            <a:endParaRPr lang="en-US" altLang="en-US" sz="2400" dirty="0" smtClean="0">
              <a:solidFill>
                <a:schemeClr val="tx1"/>
              </a:solidFill>
            </a:endParaRPr>
          </a:p>
          <a:p>
            <a:pPr eaLnBrk="1" hangingPunct="1"/>
            <a:r>
              <a:rPr lang="en-US" altLang="en-US" sz="2400" dirty="0" smtClean="0">
                <a:solidFill>
                  <a:schemeClr val="tx1"/>
                </a:solidFill>
              </a:rPr>
              <a:t>University of Essex (UK) and Australian National University</a:t>
            </a:r>
          </a:p>
          <a:p>
            <a:pPr eaLnBrk="1" hangingPunct="1"/>
            <a:r>
              <a:rPr lang="en-US" altLang="en-US" sz="2400" dirty="0" smtClean="0">
                <a:solidFill>
                  <a:schemeClr val="tx1"/>
                </a:solidFill>
              </a:rPr>
              <a:t>Session: 60 Million Refugees</a:t>
            </a:r>
          </a:p>
          <a:p>
            <a:pPr eaLnBrk="1" hangingPunct="1"/>
            <a:r>
              <a:rPr lang="en-US" altLang="en-US" sz="2400" dirty="0" smtClean="0">
                <a:solidFill>
                  <a:schemeClr val="tx1"/>
                </a:solidFill>
              </a:rPr>
              <a:t>AEA Meeting 4</a:t>
            </a:r>
            <a:r>
              <a:rPr lang="en-US" altLang="en-US" sz="2400" baseline="30000" dirty="0" smtClean="0">
                <a:solidFill>
                  <a:schemeClr val="tx1"/>
                </a:solidFill>
              </a:rPr>
              <a:t>th</a:t>
            </a:r>
            <a:r>
              <a:rPr lang="en-US" altLang="en-US" sz="2400" dirty="0" smtClean="0">
                <a:solidFill>
                  <a:schemeClr val="tx1"/>
                </a:solidFill>
              </a:rPr>
              <a:t> January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smtClean="0"/>
              <a:t>Implications for the </a:t>
            </a:r>
            <a:r>
              <a:rPr lang="en-AU" sz="3600" dirty="0" smtClean="0"/>
              <a:t>EU</a:t>
            </a:r>
            <a:endParaRPr lang="en-AU" sz="3600" dirty="0"/>
          </a:p>
        </p:txBody>
      </p:sp>
      <p:sp>
        <p:nvSpPr>
          <p:cNvPr id="3" name="Content Placeholder 2"/>
          <p:cNvSpPr>
            <a:spLocks noGrp="1"/>
          </p:cNvSpPr>
          <p:nvPr>
            <p:ph idx="1"/>
          </p:nvPr>
        </p:nvSpPr>
        <p:spPr>
          <a:xfrm>
            <a:off x="457200" y="1417638"/>
            <a:ext cx="8229600" cy="4708525"/>
          </a:xfrm>
        </p:spPr>
        <p:txBody>
          <a:bodyPr/>
          <a:lstStyle/>
          <a:p>
            <a:r>
              <a:rPr lang="en-AU" sz="2400" dirty="0" smtClean="0"/>
              <a:t>The EU has been building a Common European Asylum System, but it needs to go much further. Three </a:t>
            </a:r>
            <a:r>
              <a:rPr lang="en-AU" sz="2400" dirty="0" smtClean="0"/>
              <a:t>policies need to </a:t>
            </a:r>
            <a:r>
              <a:rPr lang="en-AU" sz="2400" dirty="0" smtClean="0"/>
              <a:t>follow:</a:t>
            </a:r>
            <a:endParaRPr lang="en-AU" sz="2400" dirty="0" smtClean="0"/>
          </a:p>
          <a:p>
            <a:r>
              <a:rPr lang="en-AU" sz="2400" dirty="0" smtClean="0"/>
              <a:t>First, </a:t>
            </a:r>
            <a:r>
              <a:rPr lang="en-AU" sz="2400" dirty="0" smtClean="0"/>
              <a:t>strengthen border controls to reduce the incentive for illegal migration and stop people drowning at sea. </a:t>
            </a:r>
          </a:p>
          <a:p>
            <a:r>
              <a:rPr lang="en-AU" sz="2400" dirty="0" smtClean="0"/>
              <a:t>Second, provide much more </a:t>
            </a:r>
            <a:r>
              <a:rPr lang="en-AU" sz="2400" dirty="0" smtClean="0"/>
              <a:t>support for refugees in transit countries and embark on a large resettlement </a:t>
            </a:r>
            <a:r>
              <a:rPr lang="en-AU" sz="2400" dirty="0" smtClean="0"/>
              <a:t>scheme for applicants assessed in the refugee camps. </a:t>
            </a:r>
          </a:p>
          <a:p>
            <a:r>
              <a:rPr lang="en-AU" sz="2400" dirty="0" smtClean="0"/>
              <a:t>Then </a:t>
            </a:r>
            <a:r>
              <a:rPr lang="en-AU" sz="2400" dirty="0" smtClean="0"/>
              <a:t>asylum policy will be targeted to those most in need, not those with the energy/enterprise/resources to risk the </a:t>
            </a:r>
            <a:r>
              <a:rPr lang="en-AU" sz="2400" dirty="0" smtClean="0"/>
              <a:t>boat trip </a:t>
            </a:r>
            <a:r>
              <a:rPr lang="en-AU" sz="2400" dirty="0" smtClean="0"/>
              <a:t>to Europe. </a:t>
            </a:r>
          </a:p>
        </p:txBody>
      </p:sp>
    </p:spTree>
    <p:extLst>
      <p:ext uri="{BB962C8B-B14F-4D97-AF65-F5344CB8AC3E}">
        <p14:creationId xmlns:p14="http://schemas.microsoft.com/office/powerpoint/2010/main" val="25186066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a:t>Implications for the </a:t>
            </a:r>
            <a:r>
              <a:rPr lang="en-AU" sz="3600" dirty="0" smtClean="0"/>
              <a:t>EU (contd.)</a:t>
            </a:r>
            <a:endParaRPr lang="en-AU" sz="3600" dirty="0"/>
          </a:p>
        </p:txBody>
      </p:sp>
      <p:sp>
        <p:nvSpPr>
          <p:cNvPr id="3" name="Content Placeholder 2"/>
          <p:cNvSpPr>
            <a:spLocks noGrp="1"/>
          </p:cNvSpPr>
          <p:nvPr>
            <p:ph idx="1"/>
          </p:nvPr>
        </p:nvSpPr>
        <p:spPr/>
        <p:txBody>
          <a:bodyPr/>
          <a:lstStyle/>
          <a:p>
            <a:r>
              <a:rPr lang="en-AU" sz="2400" dirty="0" smtClean="0"/>
              <a:t>Third, </a:t>
            </a:r>
            <a:r>
              <a:rPr lang="en-AU" sz="2400" dirty="0"/>
              <a:t>if we do care about </a:t>
            </a:r>
            <a:r>
              <a:rPr lang="en-AU" sz="2400" dirty="0" smtClean="0"/>
              <a:t>refugees for their own sake (and not just those in our own country) then they </a:t>
            </a:r>
            <a:r>
              <a:rPr lang="en-AU" sz="2400" dirty="0"/>
              <a:t>can be viewed </a:t>
            </a:r>
            <a:r>
              <a:rPr lang="en-AU" sz="2400" dirty="0" smtClean="0"/>
              <a:t>as a locally-provided public good.</a:t>
            </a:r>
          </a:p>
          <a:p>
            <a:r>
              <a:rPr lang="en-AU" sz="2400" dirty="0"/>
              <a:t>I</a:t>
            </a:r>
            <a:r>
              <a:rPr lang="en-AU" sz="2400" dirty="0" smtClean="0"/>
              <a:t>n </a:t>
            </a:r>
            <a:r>
              <a:rPr lang="en-AU" sz="2400" dirty="0"/>
              <a:t>the absence of </a:t>
            </a:r>
            <a:r>
              <a:rPr lang="en-AU" sz="2400" dirty="0" smtClean="0"/>
              <a:t>co-operation, refugee places will </a:t>
            </a:r>
            <a:r>
              <a:rPr lang="en-AU" sz="2400" dirty="0"/>
              <a:t>be under-provided. </a:t>
            </a:r>
          </a:p>
          <a:p>
            <a:r>
              <a:rPr lang="en-AU" sz="2400" dirty="0" smtClean="0"/>
              <a:t>The recent EU distribution ‘agreement’ has been controversial This is not surprising as there is an incentive to free-ride. </a:t>
            </a:r>
          </a:p>
          <a:p>
            <a:r>
              <a:rPr lang="en-AU" sz="2400" dirty="0" smtClean="0"/>
              <a:t>But there is public support for </a:t>
            </a:r>
            <a:r>
              <a:rPr lang="en-AU" sz="2400" dirty="0"/>
              <a:t>EU-wide </a:t>
            </a:r>
            <a:r>
              <a:rPr lang="en-AU" sz="2400" dirty="0" smtClean="0"/>
              <a:t>policy. Building </a:t>
            </a:r>
            <a:r>
              <a:rPr lang="en-AU" sz="2400" dirty="0"/>
              <a:t>on the existing EU distribution </a:t>
            </a:r>
            <a:r>
              <a:rPr lang="en-AU" sz="2400" dirty="0" smtClean="0"/>
              <a:t>agreement </a:t>
            </a:r>
            <a:r>
              <a:rPr lang="en-AU" sz="2400" dirty="0"/>
              <a:t>could increase total capacity to host refugees through a vastly increased resettlement programme</a:t>
            </a:r>
            <a:r>
              <a:rPr lang="en-AU" sz="2400" dirty="0" smtClean="0"/>
              <a:t>.</a:t>
            </a:r>
            <a:endParaRPr lang="en-AU" dirty="0"/>
          </a:p>
          <a:p>
            <a:endParaRPr lang="en-AU" dirty="0"/>
          </a:p>
        </p:txBody>
      </p:sp>
    </p:spTree>
    <p:extLst>
      <p:ext uri="{BB962C8B-B14F-4D97-AF65-F5344CB8AC3E}">
        <p14:creationId xmlns:p14="http://schemas.microsoft.com/office/powerpoint/2010/main" val="364394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smtClean="0"/>
              <a:t>Conclusion</a:t>
            </a:r>
            <a:endParaRPr lang="en-AU" sz="3600" dirty="0"/>
          </a:p>
        </p:txBody>
      </p:sp>
      <p:sp>
        <p:nvSpPr>
          <p:cNvPr id="3" name="Content Placeholder 2"/>
          <p:cNvSpPr>
            <a:spLocks noGrp="1"/>
          </p:cNvSpPr>
          <p:nvPr>
            <p:ph idx="1"/>
          </p:nvPr>
        </p:nvSpPr>
        <p:spPr/>
        <p:txBody>
          <a:bodyPr/>
          <a:lstStyle/>
          <a:p>
            <a:r>
              <a:rPr lang="en-AU" sz="2400" dirty="0" smtClean="0"/>
              <a:t>There are no easy solutions to the refugee crisis that has preoccupied Europe for the last three years. </a:t>
            </a:r>
          </a:p>
          <a:p>
            <a:r>
              <a:rPr lang="en-AU" sz="2400" dirty="0" smtClean="0"/>
              <a:t>But we could do better by (a) tightening the borders and (b) resettling vastly more of those in the greatest need. </a:t>
            </a:r>
          </a:p>
          <a:p>
            <a:r>
              <a:rPr lang="en-AU" sz="2400" dirty="0" smtClean="0"/>
              <a:t>Any policy needs to be politically feasible, and these measures would work </a:t>
            </a:r>
            <a:r>
              <a:rPr lang="en-AU" sz="2400" i="1" dirty="0" smtClean="0"/>
              <a:t>with</a:t>
            </a:r>
            <a:r>
              <a:rPr lang="en-AU" sz="2400" dirty="0" smtClean="0"/>
              <a:t> the grain of public opinion, not against it. Otherwise we risk a massive backlash.</a:t>
            </a:r>
          </a:p>
          <a:p>
            <a:r>
              <a:rPr lang="en-AU" sz="2400" dirty="0" smtClean="0"/>
              <a:t>It would be a constructive way of developing EU asylum policy but it would go only a modest way towards alleviating the hardships and misery of 60 million </a:t>
            </a:r>
            <a:r>
              <a:rPr lang="en-AU" sz="2400" dirty="0" smtClean="0"/>
              <a:t>displaced people</a:t>
            </a:r>
            <a:r>
              <a:rPr lang="en-AU" sz="2400" dirty="0" smtClean="0"/>
              <a:t>. </a:t>
            </a:r>
          </a:p>
          <a:p>
            <a:endParaRPr lang="en-AU" sz="2400" dirty="0"/>
          </a:p>
        </p:txBody>
      </p:sp>
    </p:spTree>
    <p:extLst>
      <p:ext uri="{BB962C8B-B14F-4D97-AF65-F5344CB8AC3E}">
        <p14:creationId xmlns:p14="http://schemas.microsoft.com/office/powerpoint/2010/main" val="2966686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AU" sz="3200" dirty="0" smtClean="0"/>
              <a:t>Determinants of (log) asylum applications</a:t>
            </a:r>
            <a:endParaRPr lang="en-AU" sz="3200" dirty="0"/>
          </a:p>
        </p:txBody>
      </p:sp>
      <p:graphicFrame>
        <p:nvGraphicFramePr>
          <p:cNvPr id="4" name="Content Placeholder 3"/>
          <p:cNvGraphicFramePr>
            <a:graphicFrameLocks noGrp="1"/>
          </p:cNvGraphicFramePr>
          <p:nvPr>
            <p:ph idx="1"/>
            <p:extLst/>
          </p:nvPr>
        </p:nvGraphicFramePr>
        <p:xfrm>
          <a:off x="935595" y="1340768"/>
          <a:ext cx="7272809" cy="4812128"/>
        </p:xfrm>
        <a:graphic>
          <a:graphicData uri="http://schemas.openxmlformats.org/drawingml/2006/table">
            <a:tbl>
              <a:tblPr firstRow="1" firstCol="1" bandRow="1" bandCol="1"/>
              <a:tblGrid>
                <a:gridCol w="2495605"/>
                <a:gridCol w="1193879"/>
                <a:gridCol w="1194723"/>
                <a:gridCol w="1193879"/>
                <a:gridCol w="1194723"/>
              </a:tblGrid>
              <a:tr h="302435">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(2)</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(4)</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Political terror scale</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0.214**</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(4.48)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0.221**</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(4.53)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0.221**</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(4.57)</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Civil liberties (Freedom House index)</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dirty="0" smtClean="0">
                          <a:effectLst/>
                          <a:latin typeface="Calibri" panose="020F0502020204030204" pitchFamily="34" charset="0"/>
                          <a:ea typeface="Times New Roman" panose="02020603050405020304" pitchFamily="18" charset="0"/>
                          <a:cs typeface="Times New Roman" panose="02020603050405020304" pitchFamily="18" charset="0"/>
                        </a:rPr>
                        <a:t>0.285</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(4.93)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0.289**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(4.74)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0.292**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(4.80)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Political rights (Freedom House index)</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-0.044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(1.06)</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-0.050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(1.21)</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-0.049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(1.19)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Civil war battle deaths (000s)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0.012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(0.76)</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0.010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(0.62)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0.010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(0.64)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Log origin country real GDP per capita</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-0.517**</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(2.35)</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-0.533**</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(2.26)</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-0.542**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(2.32)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Log migrant stock in 2000/1 from origin at destination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0.226**</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(8.54)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0.226**</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(8.59)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Log distance from origin to destination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-0.777**</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(4.07)</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-0.788**</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(4.00)</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1104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AU" sz="3200" dirty="0"/>
              <a:t>Determinants </a:t>
            </a:r>
            <a:r>
              <a:rPr lang="en-AU" sz="3200" dirty="0" smtClean="0"/>
              <a:t>of </a:t>
            </a:r>
            <a:r>
              <a:rPr lang="en-AU" sz="3200" dirty="0"/>
              <a:t>asylum </a:t>
            </a:r>
            <a:r>
              <a:rPr lang="en-AU" sz="3200" dirty="0" smtClean="0"/>
              <a:t>applications (contd.)</a:t>
            </a:r>
            <a:endParaRPr lang="en-AU" sz="3200" dirty="0"/>
          </a:p>
        </p:txBody>
      </p:sp>
      <p:graphicFrame>
        <p:nvGraphicFramePr>
          <p:cNvPr id="6" name="Content Placeholder 5"/>
          <p:cNvGraphicFramePr>
            <a:graphicFrameLocks noGrp="1"/>
          </p:cNvGraphicFramePr>
          <p:nvPr>
            <p:ph idx="1"/>
            <p:extLst/>
          </p:nvPr>
        </p:nvGraphicFramePr>
        <p:xfrm>
          <a:off x="719572" y="1124744"/>
          <a:ext cx="7704856" cy="5282946"/>
        </p:xfrm>
        <a:graphic>
          <a:graphicData uri="http://schemas.openxmlformats.org/drawingml/2006/table">
            <a:tbl>
              <a:tblPr firstRow="1" firstCol="1" bandRow="1" bandCol="1"/>
              <a:tblGrid>
                <a:gridCol w="2643858"/>
                <a:gridCol w="1264803"/>
                <a:gridCol w="1265696"/>
                <a:gridCol w="1264803"/>
                <a:gridCol w="1265696"/>
              </a:tblGrid>
              <a:tr h="572669">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Log destination country GDP per capita</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0.178</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(0.35)</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0.066</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(0.12)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-0.122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(0.23)</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0.043</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669">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Unemployment rate at destination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-0.025**</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(2.22)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-0.024**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(2.14)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-0.024**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(2.19)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-0.029**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(2.60)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669">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Asylum policy index overall</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-0.046**</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(4.03)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669">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Policy on access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-0.115**</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(4.12)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-0.110**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(3.19)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669">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Policy on processing</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-0.100**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(6.45)</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-0.103**</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(6.78)</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669">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Policy on welfare</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0.049*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(1.76)</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0.034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(1.20)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669">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Fixed effects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(number of FE)</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Origin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(48)</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Origin × </a:t>
                      </a:r>
                      <a:r>
                        <a:rPr lang="en-GB" sz="1800" dirty="0" err="1" smtClean="0">
                          <a:effectLst/>
                          <a:latin typeface="Calibri" panose="020F0502020204030204" pitchFamily="34" charset="0"/>
                          <a:ea typeface="Times New Roman" panose="02020603050405020304" pitchFamily="18" charset="0"/>
                          <a:cs typeface="Times New Roman" panose="02020603050405020304" pitchFamily="18" charset="0"/>
                        </a:rPr>
                        <a:t>Dest</a:t>
                      </a:r>
                      <a:r>
                        <a:rPr lang="en-GB" sz="1800" dirty="0" smtClean="0">
                          <a:effectLst/>
                          <a:latin typeface="Calibri" panose="020F0502020204030204" pitchFamily="34" charset="0"/>
                          <a:ea typeface="Times New Roman" panose="02020603050405020304" pitchFamily="18" charset="0"/>
                          <a:cs typeface="Times New Roman" panose="02020603050405020304" pitchFamily="18" charset="0"/>
                        </a:rPr>
                        <a:t>(626</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Origin × </a:t>
                      </a:r>
                      <a:r>
                        <a:rPr lang="en-GB" sz="1800" dirty="0" err="1">
                          <a:effectLst/>
                          <a:latin typeface="Calibri" panose="020F0502020204030204" pitchFamily="34" charset="0"/>
                          <a:ea typeface="Times New Roman" panose="02020603050405020304" pitchFamily="18" charset="0"/>
                          <a:cs typeface="Times New Roman" panose="02020603050405020304" pitchFamily="18" charset="0"/>
                        </a:rPr>
                        <a:t>Dest</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(626)</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Origin × Year (765)</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335">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Destination dummies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Yes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No</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No</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Yes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335">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Year dummies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Yes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Yes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Yes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No</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335">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R</a:t>
                      </a:r>
                      <a:r>
                        <a:rPr lang="en-GB" sz="1800" baseline="30000" dirty="0">
                          <a:effectLst/>
                          <a:latin typeface="Calibri" panose="020F0502020204030204" pitchFamily="34" charset="0"/>
                          <a:ea typeface="Times New Roman" panose="02020603050405020304" pitchFamily="18" charset="0"/>
                          <a:cs typeface="Times New Roman" panose="02020603050405020304" pitchFamily="18" charset="0"/>
                        </a:rPr>
                        <a:t>2</a:t>
                      </a:r>
                      <a:r>
                        <a:rPr lang="en-GB" sz="1800" baseline="-250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Within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0.40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0.12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0.13</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   0.40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335">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No of Obs.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9610</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9610</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9610</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9610</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20823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smtClean="0"/>
              <a:t>60 Million Forcibly Displaced People</a:t>
            </a:r>
            <a:endParaRPr lang="en-AU" sz="3200" dirty="0"/>
          </a:p>
        </p:txBody>
      </p:sp>
      <p:sp>
        <p:nvSpPr>
          <p:cNvPr id="3" name="Content Placeholder 2"/>
          <p:cNvSpPr>
            <a:spLocks noGrp="1"/>
          </p:cNvSpPr>
          <p:nvPr>
            <p:ph idx="1"/>
          </p:nvPr>
        </p:nvSpPr>
        <p:spPr/>
        <p:txBody>
          <a:bodyPr/>
          <a:lstStyle/>
          <a:p>
            <a:r>
              <a:rPr lang="en-AU" sz="2400" dirty="0" smtClean="0"/>
              <a:t>UNHCR documents 60 </a:t>
            </a:r>
            <a:r>
              <a:rPr lang="en-AU" sz="2400" dirty="0" smtClean="0"/>
              <a:t>million </a:t>
            </a:r>
            <a:r>
              <a:rPr lang="en-AU" sz="2400" dirty="0" smtClean="0"/>
              <a:t>forcibly displaced people at the end of 2014. It is </a:t>
            </a:r>
            <a:r>
              <a:rPr lang="en-AU" sz="2400" dirty="0" smtClean="0"/>
              <a:t>a horrifyingly large number. </a:t>
            </a:r>
          </a:p>
          <a:p>
            <a:r>
              <a:rPr lang="en-AU" sz="2400" dirty="0"/>
              <a:t>The High Commissioner remarks that:  “We are witnessing a paradigm change, an unchecked slide into an era in which the scale of global forced displacement as well as the response required is now clearly dwarfing anything seen before” (UNHCR, 2015a, p. 3). </a:t>
            </a:r>
          </a:p>
          <a:p>
            <a:r>
              <a:rPr lang="en-AU" sz="2400" dirty="0"/>
              <a:t>The number is up from 37.5 million ten years ago. </a:t>
            </a:r>
          </a:p>
          <a:p>
            <a:r>
              <a:rPr lang="en-AU" sz="2400" dirty="0"/>
              <a:t>Most of the 60 million are internally displaced/stateless/returned refugees etc</a:t>
            </a:r>
            <a:r>
              <a:rPr lang="en-AU" sz="2400" dirty="0" smtClean="0"/>
              <a:t>.</a:t>
            </a:r>
            <a:endParaRPr lang="en-AU" sz="2400" dirty="0"/>
          </a:p>
        </p:txBody>
      </p:sp>
    </p:spTree>
    <p:extLst>
      <p:ext uri="{BB962C8B-B14F-4D97-AF65-F5344CB8AC3E}">
        <p14:creationId xmlns:p14="http://schemas.microsoft.com/office/powerpoint/2010/main" val="251605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smtClean="0"/>
              <a:t>Refugees and Asylum Seekers</a:t>
            </a:r>
            <a:endParaRPr lang="en-AU" sz="3600" dirty="0"/>
          </a:p>
        </p:txBody>
      </p:sp>
      <p:sp>
        <p:nvSpPr>
          <p:cNvPr id="3" name="Content Placeholder 2"/>
          <p:cNvSpPr>
            <a:spLocks noGrp="1"/>
          </p:cNvSpPr>
          <p:nvPr>
            <p:ph idx="1"/>
          </p:nvPr>
        </p:nvSpPr>
        <p:spPr/>
        <p:txBody>
          <a:bodyPr/>
          <a:lstStyle/>
          <a:p>
            <a:r>
              <a:rPr lang="en-AU" sz="2400" dirty="0"/>
              <a:t>Refugees </a:t>
            </a:r>
            <a:r>
              <a:rPr lang="en-AU" sz="2400" dirty="0" smtClean="0"/>
              <a:t>are </a:t>
            </a:r>
            <a:r>
              <a:rPr lang="en-AU" sz="2400" dirty="0"/>
              <a:t>defined in the 1951 </a:t>
            </a:r>
            <a:r>
              <a:rPr lang="en-AU" sz="2400" dirty="0" smtClean="0"/>
              <a:t>Refugee Convention as people who are </a:t>
            </a:r>
            <a:r>
              <a:rPr lang="en-AU" sz="2400" dirty="0"/>
              <a:t>outside their country of origin and </a:t>
            </a:r>
            <a:r>
              <a:rPr lang="en-AU" sz="2400" dirty="0" smtClean="0"/>
              <a:t>have </a:t>
            </a:r>
            <a:r>
              <a:rPr lang="en-AU" sz="2400" dirty="0"/>
              <a:t>a “well-founded fear of persecution</a:t>
            </a:r>
            <a:r>
              <a:rPr lang="en-AU" sz="2400" dirty="0" smtClean="0"/>
              <a:t>”. </a:t>
            </a:r>
          </a:p>
          <a:p>
            <a:r>
              <a:rPr lang="en-AU" sz="2400" dirty="0" smtClean="0"/>
              <a:t>In 2014 they numbered 13.7 million. This </a:t>
            </a:r>
            <a:r>
              <a:rPr lang="en-AU" sz="2400" dirty="0"/>
              <a:t>is less than the peak of </a:t>
            </a:r>
            <a:r>
              <a:rPr lang="en-AU" sz="2400" dirty="0" smtClean="0"/>
              <a:t>17.8 </a:t>
            </a:r>
            <a:r>
              <a:rPr lang="en-AU" sz="2400" dirty="0"/>
              <a:t>million in 1992 but the number is increasing fast. </a:t>
            </a:r>
          </a:p>
          <a:p>
            <a:r>
              <a:rPr lang="en-AU" sz="2400" dirty="0" smtClean="0"/>
              <a:t>The </a:t>
            </a:r>
            <a:r>
              <a:rPr lang="en-AU" sz="2400" i="1" dirty="0" smtClean="0"/>
              <a:t>flow</a:t>
            </a:r>
            <a:r>
              <a:rPr lang="en-AU" sz="2400" dirty="0" smtClean="0"/>
              <a:t> of asylum seekers </a:t>
            </a:r>
            <a:r>
              <a:rPr lang="en-AU" sz="2400" dirty="0"/>
              <a:t>to developed countries </a:t>
            </a:r>
            <a:r>
              <a:rPr lang="en-AU" sz="2400" dirty="0" smtClean="0"/>
              <a:t>has </a:t>
            </a:r>
            <a:r>
              <a:rPr lang="en-AU" sz="2400" dirty="0"/>
              <a:t>made most of the headlines. </a:t>
            </a:r>
            <a:endParaRPr lang="en-AU" sz="2400" dirty="0" smtClean="0"/>
          </a:p>
          <a:p>
            <a:r>
              <a:rPr lang="en-AU" sz="2400" dirty="0" smtClean="0"/>
              <a:t>In 38 ‘industrialized’ countries there </a:t>
            </a:r>
            <a:r>
              <a:rPr lang="en-AU" sz="2400" dirty="0"/>
              <a:t>were  850,000 applications for </a:t>
            </a:r>
            <a:r>
              <a:rPr lang="en-AU" sz="2400" dirty="0" smtClean="0"/>
              <a:t>asylum in 2014—similar </a:t>
            </a:r>
            <a:r>
              <a:rPr lang="en-AU" sz="2400" dirty="0"/>
              <a:t>to 1992. </a:t>
            </a:r>
            <a:endParaRPr lang="en-AU" sz="2400" dirty="0" smtClean="0"/>
          </a:p>
          <a:p>
            <a:r>
              <a:rPr lang="en-AU" sz="2400" dirty="0" smtClean="0"/>
              <a:t>2015 has vastly exceeded this: 1.4 million in January-October (1.2 million in Europe).</a:t>
            </a:r>
          </a:p>
        </p:txBody>
      </p:sp>
    </p:spTree>
    <p:extLst>
      <p:ext uri="{BB962C8B-B14F-4D97-AF65-F5344CB8AC3E}">
        <p14:creationId xmlns:p14="http://schemas.microsoft.com/office/powerpoint/2010/main" val="1395572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200000"/>
              </a:lnSpc>
              <a:spcAft>
                <a:spcPts val="0"/>
              </a:spcAft>
            </a:pPr>
            <a:r>
              <a:rPr lang="en-AU" sz="2800" dirty="0">
                <a:latin typeface="Calibri" panose="020F0502020204030204" pitchFamily="34" charset="0"/>
                <a:ea typeface="Calibri" panose="020F0502020204030204" pitchFamily="34" charset="0"/>
                <a:cs typeface="Times New Roman" panose="02020603050405020304" pitchFamily="18" charset="0"/>
              </a:rPr>
              <a:t>Figure 1: Refugees and Asylum Seekers, </a:t>
            </a:r>
            <a:r>
              <a:rPr lang="en-AU" sz="2800" dirty="0" smtClean="0">
                <a:latin typeface="Calibri" panose="020F0502020204030204" pitchFamily="34" charset="0"/>
                <a:ea typeface="Calibri" panose="020F0502020204030204" pitchFamily="34" charset="0"/>
                <a:cs typeface="Times New Roman" panose="02020603050405020304" pitchFamily="18" charset="0"/>
              </a:rPr>
              <a:t>1982-2014</a:t>
            </a:r>
            <a:endParaRPr lang="en-A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9644772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66795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smtClean="0"/>
              <a:t>Asylum Applications</a:t>
            </a:r>
            <a:endParaRPr lang="en-AU" sz="3600" dirty="0"/>
          </a:p>
        </p:txBody>
      </p:sp>
      <p:sp>
        <p:nvSpPr>
          <p:cNvPr id="3" name="Content Placeholder 2"/>
          <p:cNvSpPr>
            <a:spLocks noGrp="1"/>
          </p:cNvSpPr>
          <p:nvPr>
            <p:ph idx="1"/>
          </p:nvPr>
        </p:nvSpPr>
        <p:spPr/>
        <p:txBody>
          <a:bodyPr/>
          <a:lstStyle/>
          <a:p>
            <a:r>
              <a:rPr lang="en-AU" sz="2400" dirty="0" smtClean="0"/>
              <a:t>The recent surge partly reflects an </a:t>
            </a:r>
            <a:r>
              <a:rPr lang="en-AU" sz="2400" dirty="0"/>
              <a:t>the upward shift in the causes of </a:t>
            </a:r>
            <a:r>
              <a:rPr lang="en-AU" sz="2400" dirty="0" smtClean="0"/>
              <a:t>displacement. </a:t>
            </a:r>
          </a:p>
          <a:p>
            <a:r>
              <a:rPr lang="en-AU" sz="2400" dirty="0" smtClean="0"/>
              <a:t>But </a:t>
            </a:r>
            <a:r>
              <a:rPr lang="en-AU" sz="2400" dirty="0"/>
              <a:t>there may </a:t>
            </a:r>
            <a:r>
              <a:rPr lang="en-AU" sz="2400" dirty="0" smtClean="0"/>
              <a:t>also be </a:t>
            </a:r>
            <a:r>
              <a:rPr lang="en-AU" sz="2400" dirty="0"/>
              <a:t>a ratchet effect </a:t>
            </a:r>
            <a:r>
              <a:rPr lang="en-AU" sz="2400" dirty="0" smtClean="0"/>
              <a:t>to a permanently higher level, as </a:t>
            </a:r>
            <a:r>
              <a:rPr lang="en-AU" sz="2400" dirty="0"/>
              <a:t>there was in the 1980s. </a:t>
            </a:r>
            <a:endParaRPr lang="en-AU" sz="2400" dirty="0" smtClean="0"/>
          </a:p>
          <a:p>
            <a:r>
              <a:rPr lang="en-AU" sz="2400" dirty="0" smtClean="0"/>
              <a:t>Recent events have sparked a political and policy backlash. They have re-ignited the debate about genuine refugees versus ‘economic migrants’ </a:t>
            </a:r>
          </a:p>
          <a:p>
            <a:r>
              <a:rPr lang="en-AU" sz="2400" dirty="0" smtClean="0"/>
              <a:t>On one hand, most asylum applicants come from strife-prone countries. But on the other, over half are rejected as not being genuine refugees. </a:t>
            </a:r>
            <a:endParaRPr lang="en-AU" sz="2400" dirty="0"/>
          </a:p>
          <a:p>
            <a:r>
              <a:rPr lang="en-AU" sz="2400" dirty="0" smtClean="0"/>
              <a:t>So </a:t>
            </a:r>
            <a:r>
              <a:rPr lang="en-AU" sz="2400" dirty="0"/>
              <a:t>what drives surges in asylum applications to the OECD? </a:t>
            </a:r>
          </a:p>
          <a:p>
            <a:endParaRPr lang="en-AU" dirty="0"/>
          </a:p>
          <a:p>
            <a:endParaRPr lang="en-AU" dirty="0"/>
          </a:p>
        </p:txBody>
      </p:sp>
    </p:spTree>
    <p:extLst>
      <p:ext uri="{BB962C8B-B14F-4D97-AF65-F5344CB8AC3E}">
        <p14:creationId xmlns:p14="http://schemas.microsoft.com/office/powerpoint/2010/main" val="361061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smtClean="0"/>
              <a:t>Determinants of </a:t>
            </a:r>
            <a:r>
              <a:rPr lang="en-AU" sz="3600" dirty="0"/>
              <a:t>A</a:t>
            </a:r>
            <a:r>
              <a:rPr lang="en-AU" sz="3600" dirty="0" smtClean="0"/>
              <a:t>sylum </a:t>
            </a:r>
            <a:r>
              <a:rPr lang="en-AU" sz="3600" dirty="0" smtClean="0"/>
              <a:t>A</a:t>
            </a:r>
            <a:r>
              <a:rPr lang="en-AU" sz="3600" dirty="0" smtClean="0"/>
              <a:t>pplications</a:t>
            </a:r>
            <a:endParaRPr lang="en-AU" sz="3600" dirty="0"/>
          </a:p>
        </p:txBody>
      </p:sp>
      <p:sp>
        <p:nvSpPr>
          <p:cNvPr id="3" name="Content Placeholder 2"/>
          <p:cNvSpPr>
            <a:spLocks noGrp="1"/>
          </p:cNvSpPr>
          <p:nvPr>
            <p:ph idx="1"/>
          </p:nvPr>
        </p:nvSpPr>
        <p:spPr/>
        <p:txBody>
          <a:bodyPr/>
          <a:lstStyle/>
          <a:p>
            <a:r>
              <a:rPr lang="en-AU" sz="2400" dirty="0" smtClean="0"/>
              <a:t>Applications to 19 countries </a:t>
            </a:r>
            <a:r>
              <a:rPr lang="en-AU" sz="2400" dirty="0" smtClean="0"/>
              <a:t>(</a:t>
            </a:r>
            <a:r>
              <a:rPr lang="en-AU" sz="2400" dirty="0" smtClean="0"/>
              <a:t>14 EU</a:t>
            </a:r>
            <a:r>
              <a:rPr lang="en-AU" sz="2400" dirty="0" smtClean="0"/>
              <a:t>, </a:t>
            </a:r>
            <a:r>
              <a:rPr lang="en-AU" sz="2400" dirty="0" smtClean="0"/>
              <a:t>Switzerland, Norway, US Canada, Australia) from 48 strife-prone origins, 1997-2012. </a:t>
            </a:r>
          </a:p>
          <a:p>
            <a:r>
              <a:rPr lang="en-AU" sz="2400" dirty="0" smtClean="0"/>
              <a:t>Results from regressions with origin-destination dyad fixed effects: </a:t>
            </a:r>
          </a:p>
          <a:p>
            <a:r>
              <a:rPr lang="en-AU" sz="2400" dirty="0" smtClean="0"/>
              <a:t>War, terror, human rights abuse. These are the most important, particularly the political terror </a:t>
            </a:r>
            <a:r>
              <a:rPr lang="en-AU" sz="2400" dirty="0"/>
              <a:t>s</a:t>
            </a:r>
            <a:r>
              <a:rPr lang="en-AU" sz="2400" dirty="0" smtClean="0"/>
              <a:t>cale. Wars matter but their effects are captured by the terror </a:t>
            </a:r>
            <a:r>
              <a:rPr lang="en-AU" sz="2400" dirty="0" smtClean="0"/>
              <a:t>scale.</a:t>
            </a:r>
            <a:endParaRPr lang="en-AU" sz="2400" dirty="0" smtClean="0"/>
          </a:p>
          <a:p>
            <a:r>
              <a:rPr lang="en-AU" sz="2400" dirty="0" smtClean="0"/>
              <a:t>Economic variables. </a:t>
            </a:r>
            <a:r>
              <a:rPr lang="en-AU" sz="2400" dirty="0" smtClean="0"/>
              <a:t>Origin-country </a:t>
            </a:r>
            <a:r>
              <a:rPr lang="en-AU" sz="2400" dirty="0" smtClean="0"/>
              <a:t>GDP per capita is negatively related to applications. So economic imperatives matter: a ten percent increase in origin GDP per capita reduces applications by about five percent.</a:t>
            </a:r>
          </a:p>
          <a:p>
            <a:endParaRPr lang="en-AU" sz="2400" dirty="0" smtClean="0"/>
          </a:p>
          <a:p>
            <a:endParaRPr lang="en-AU" sz="2400" dirty="0" smtClean="0"/>
          </a:p>
          <a:p>
            <a:endParaRPr lang="en-AU" sz="2400" dirty="0"/>
          </a:p>
        </p:txBody>
      </p:sp>
    </p:spTree>
    <p:extLst>
      <p:ext uri="{BB962C8B-B14F-4D97-AF65-F5344CB8AC3E}">
        <p14:creationId xmlns:p14="http://schemas.microsoft.com/office/powerpoint/2010/main" val="4138170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smtClean="0"/>
              <a:t>Determinants of </a:t>
            </a:r>
            <a:r>
              <a:rPr lang="en-AU" sz="3600" dirty="0" smtClean="0"/>
              <a:t>Asylum </a:t>
            </a:r>
            <a:r>
              <a:rPr lang="en-AU" sz="3600" dirty="0"/>
              <a:t>A</a:t>
            </a:r>
            <a:r>
              <a:rPr lang="en-AU" sz="3600" dirty="0" smtClean="0"/>
              <a:t>pplications</a:t>
            </a:r>
            <a:endParaRPr lang="en-AU" sz="3600" dirty="0"/>
          </a:p>
        </p:txBody>
      </p:sp>
      <p:sp>
        <p:nvSpPr>
          <p:cNvPr id="3" name="Content Placeholder 2"/>
          <p:cNvSpPr>
            <a:spLocks noGrp="1"/>
          </p:cNvSpPr>
          <p:nvPr>
            <p:ph idx="1"/>
          </p:nvPr>
        </p:nvSpPr>
        <p:spPr>
          <a:xfrm>
            <a:off x="457200" y="1417638"/>
            <a:ext cx="8229600" cy="4708525"/>
          </a:xfrm>
        </p:spPr>
        <p:txBody>
          <a:bodyPr/>
          <a:lstStyle/>
          <a:p>
            <a:r>
              <a:rPr lang="en-AU" sz="2400" dirty="0" smtClean="0"/>
              <a:t>Destination country conditions </a:t>
            </a:r>
            <a:r>
              <a:rPr lang="en-AU" sz="2400" dirty="0" smtClean="0"/>
              <a:t>also matter</a:t>
            </a:r>
            <a:r>
              <a:rPr lang="en-AU" sz="2400" dirty="0" smtClean="0"/>
              <a:t>, particularly asylum policies. I use a 15-component policy index. </a:t>
            </a:r>
          </a:p>
          <a:p>
            <a:r>
              <a:rPr lang="en-AU" sz="2400" dirty="0" smtClean="0"/>
              <a:t>Policies aimed at limiting access to the country’s territory, (border controls, visa restrictions, carrier sanctions </a:t>
            </a:r>
            <a:r>
              <a:rPr lang="en-AU" sz="2400" dirty="0" smtClean="0"/>
              <a:t>etc.) </a:t>
            </a:r>
            <a:r>
              <a:rPr lang="en-AU" sz="2400" dirty="0" smtClean="0"/>
              <a:t>have strong deterrent effects.</a:t>
            </a:r>
          </a:p>
          <a:p>
            <a:r>
              <a:rPr lang="en-AU" sz="2400" dirty="0" smtClean="0"/>
              <a:t>The process of determining refugee status (definition of a refugee, defining some claims as ‘manifestly unfounded’ </a:t>
            </a:r>
            <a:r>
              <a:rPr lang="en-AU" sz="2400" dirty="0" smtClean="0"/>
              <a:t>etc.) </a:t>
            </a:r>
            <a:r>
              <a:rPr lang="en-AU" sz="2400" dirty="0" smtClean="0"/>
              <a:t>also have strong deterrent effects.</a:t>
            </a:r>
          </a:p>
          <a:p>
            <a:r>
              <a:rPr lang="en-AU" sz="2400" dirty="0" smtClean="0"/>
              <a:t>Policies towards asylum seeker welfare (welfare </a:t>
            </a:r>
            <a:r>
              <a:rPr lang="en-AU" sz="2400" dirty="0" smtClean="0"/>
              <a:t>benefits, employment, </a:t>
            </a:r>
            <a:r>
              <a:rPr lang="en-AU" sz="2400" dirty="0" smtClean="0"/>
              <a:t>dispersal, detention </a:t>
            </a:r>
            <a:r>
              <a:rPr lang="en-AU" sz="2400" dirty="0" smtClean="0"/>
              <a:t>etc.) </a:t>
            </a:r>
            <a:r>
              <a:rPr lang="en-AU" sz="2400" dirty="0" smtClean="0"/>
              <a:t>have no effect.</a:t>
            </a:r>
          </a:p>
          <a:p>
            <a:r>
              <a:rPr lang="en-AU" sz="2400" dirty="0" smtClean="0"/>
              <a:t>It is the chance of gaining permanent settlement that drives asylum </a:t>
            </a:r>
            <a:r>
              <a:rPr lang="en-AU" sz="2400" dirty="0" smtClean="0"/>
              <a:t>applicants, </a:t>
            </a:r>
            <a:r>
              <a:rPr lang="en-AU" sz="2400" dirty="0" smtClean="0"/>
              <a:t>despite the hardships that this involves. </a:t>
            </a:r>
            <a:endParaRPr lang="en-AU" sz="2400" dirty="0"/>
          </a:p>
        </p:txBody>
      </p:sp>
    </p:spTree>
    <p:extLst>
      <p:ext uri="{BB962C8B-B14F-4D97-AF65-F5344CB8AC3E}">
        <p14:creationId xmlns:p14="http://schemas.microsoft.com/office/powerpoint/2010/main" val="3712122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smtClean="0"/>
              <a:t>Some </a:t>
            </a:r>
            <a:r>
              <a:rPr lang="en-AU" sz="3600" dirty="0"/>
              <a:t>P</a:t>
            </a:r>
            <a:r>
              <a:rPr lang="en-AU" sz="3600" dirty="0" smtClean="0"/>
              <a:t>olicy </a:t>
            </a:r>
            <a:r>
              <a:rPr lang="en-AU" sz="3600" dirty="0"/>
              <a:t>I</a:t>
            </a:r>
            <a:r>
              <a:rPr lang="en-AU" sz="3600" dirty="0" smtClean="0"/>
              <a:t>mplications</a:t>
            </a:r>
            <a:endParaRPr lang="en-AU" sz="3600" dirty="0"/>
          </a:p>
        </p:txBody>
      </p:sp>
      <p:sp>
        <p:nvSpPr>
          <p:cNvPr id="3" name="Content Placeholder 2"/>
          <p:cNvSpPr>
            <a:spLocks noGrp="1"/>
          </p:cNvSpPr>
          <p:nvPr>
            <p:ph idx="1"/>
          </p:nvPr>
        </p:nvSpPr>
        <p:spPr/>
        <p:txBody>
          <a:bodyPr/>
          <a:lstStyle/>
          <a:p>
            <a:r>
              <a:rPr lang="en-AU" sz="2400" dirty="0"/>
              <a:t>M</a:t>
            </a:r>
            <a:r>
              <a:rPr lang="en-AU" sz="2400" dirty="0" smtClean="0"/>
              <a:t>aking life miserable for asylum applicants is not a deterrent, so put more effort </a:t>
            </a:r>
            <a:r>
              <a:rPr lang="en-AU" sz="2400" dirty="0" smtClean="0"/>
              <a:t>and resources </a:t>
            </a:r>
            <a:r>
              <a:rPr lang="en-AU" sz="2400" dirty="0" smtClean="0"/>
              <a:t>into refugee </a:t>
            </a:r>
            <a:r>
              <a:rPr lang="en-AU" sz="2400" dirty="0" smtClean="0"/>
              <a:t>welfare and integration policies for those that are accepted.</a:t>
            </a:r>
            <a:endParaRPr lang="en-AU" sz="2400" dirty="0" smtClean="0"/>
          </a:p>
          <a:p>
            <a:r>
              <a:rPr lang="en-AU" sz="2400" dirty="0" smtClean="0"/>
              <a:t>Providing </a:t>
            </a:r>
            <a:r>
              <a:rPr lang="en-AU" sz="2400" dirty="0" smtClean="0"/>
              <a:t>economic aid </a:t>
            </a:r>
            <a:r>
              <a:rPr lang="en-AU" sz="2400" dirty="0" smtClean="0"/>
              <a:t>to origin (and transit) countries won’t stop them coming. It would require an unimaginably large development programme—not just 1.8 </a:t>
            </a:r>
            <a:r>
              <a:rPr lang="en-AU" sz="2400" dirty="0" smtClean="0"/>
              <a:t>billion </a:t>
            </a:r>
            <a:r>
              <a:rPr lang="en-AU" sz="2400" dirty="0" smtClean="0"/>
              <a:t>Euros. </a:t>
            </a:r>
          </a:p>
          <a:p>
            <a:r>
              <a:rPr lang="en-AU" sz="2400" dirty="0" smtClean="0"/>
              <a:t>Tougher border controls will reduce the numbers but they </a:t>
            </a:r>
            <a:r>
              <a:rPr lang="en-AU" sz="2400" dirty="0" smtClean="0"/>
              <a:t>would need </a:t>
            </a:r>
            <a:r>
              <a:rPr lang="en-AU" sz="2400" dirty="0" smtClean="0"/>
              <a:t>to be draconian </a:t>
            </a:r>
            <a:r>
              <a:rPr lang="en-AU" sz="2400" dirty="0" smtClean="0"/>
              <a:t>(</a:t>
            </a:r>
            <a:r>
              <a:rPr lang="en-AU" sz="2400" dirty="0" smtClean="0"/>
              <a:t>as in</a:t>
            </a:r>
            <a:r>
              <a:rPr lang="en-AU" sz="2400" dirty="0" smtClean="0"/>
              <a:t> Australia in 2001, and again in 2013). </a:t>
            </a:r>
            <a:endParaRPr lang="en-AU" sz="2400" dirty="0" smtClean="0"/>
          </a:p>
          <a:p>
            <a:pPr marL="0" indent="0">
              <a:buNone/>
            </a:pPr>
            <a:endParaRPr lang="en-AU" sz="2400" dirty="0" smtClean="0"/>
          </a:p>
          <a:p>
            <a:endParaRPr lang="en-AU" sz="2400" dirty="0"/>
          </a:p>
        </p:txBody>
      </p:sp>
    </p:spTree>
    <p:extLst>
      <p:ext uri="{BB962C8B-B14F-4D97-AF65-F5344CB8AC3E}">
        <p14:creationId xmlns:p14="http://schemas.microsoft.com/office/powerpoint/2010/main" val="13080682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smtClean="0"/>
              <a:t>Public Opinion</a:t>
            </a:r>
            <a:endParaRPr lang="en-AU" sz="3600" dirty="0"/>
          </a:p>
        </p:txBody>
      </p:sp>
      <p:sp>
        <p:nvSpPr>
          <p:cNvPr id="3" name="Content Placeholder 2"/>
          <p:cNvSpPr>
            <a:spLocks noGrp="1"/>
          </p:cNvSpPr>
          <p:nvPr>
            <p:ph idx="1"/>
          </p:nvPr>
        </p:nvSpPr>
        <p:spPr/>
        <p:txBody>
          <a:bodyPr/>
          <a:lstStyle/>
          <a:p>
            <a:r>
              <a:rPr lang="en-AU" sz="2400" dirty="0" smtClean="0"/>
              <a:t>Public policy is responsive to public opinion on immigration and to the rise of right-wing populism. </a:t>
            </a:r>
          </a:p>
          <a:p>
            <a:r>
              <a:rPr lang="en-AU" sz="2400" dirty="0" smtClean="0"/>
              <a:t>Public </a:t>
            </a:r>
            <a:r>
              <a:rPr lang="en-AU" sz="2400" dirty="0"/>
              <a:t>opinion is </a:t>
            </a:r>
            <a:r>
              <a:rPr lang="en-AU" sz="2400" dirty="0" smtClean="0"/>
              <a:t>increasingly favourable </a:t>
            </a:r>
            <a:r>
              <a:rPr lang="en-AU" sz="2400" dirty="0"/>
              <a:t>to ‘genuine refugees’ </a:t>
            </a:r>
            <a:r>
              <a:rPr lang="en-AU" sz="2400" dirty="0" smtClean="0"/>
              <a:t>(In 14 European countries, less than 30 percent  are </a:t>
            </a:r>
            <a:r>
              <a:rPr lang="en-AU" sz="2400" i="1" dirty="0" smtClean="0"/>
              <a:t>against</a:t>
            </a:r>
            <a:r>
              <a:rPr lang="en-AU" sz="2400" dirty="0" smtClean="0"/>
              <a:t> being generous in judging applications). </a:t>
            </a:r>
          </a:p>
          <a:p>
            <a:r>
              <a:rPr lang="en-AU" sz="2400" dirty="0" smtClean="0"/>
              <a:t>Public opinion is </a:t>
            </a:r>
            <a:r>
              <a:rPr lang="en-AU" sz="2400" dirty="0"/>
              <a:t>very negative towards illegal immigrants.</a:t>
            </a:r>
          </a:p>
          <a:p>
            <a:r>
              <a:rPr lang="en-AU" sz="2400" dirty="0"/>
              <a:t>Stronger border controls could reduce the numbers and </a:t>
            </a:r>
            <a:r>
              <a:rPr lang="en-AU" sz="2400" dirty="0" smtClean="0"/>
              <a:t>restore </a:t>
            </a:r>
            <a:r>
              <a:rPr lang="en-AU" sz="2400" dirty="0"/>
              <a:t>public confidence but it would screen out genuine </a:t>
            </a:r>
            <a:r>
              <a:rPr lang="en-AU" sz="2400" dirty="0" smtClean="0"/>
              <a:t>refugees as well as ‘economic migrants’.</a:t>
            </a:r>
            <a:endParaRPr lang="en-AU" dirty="0" smtClean="0"/>
          </a:p>
          <a:p>
            <a:r>
              <a:rPr lang="en-AU" sz="2400" dirty="0" smtClean="0"/>
              <a:t>In the EU, opinion is surprisingly positive about a common European policy on migration (70 percent in 2015). </a:t>
            </a:r>
            <a:endParaRPr lang="en-AU" sz="2400" dirty="0"/>
          </a:p>
        </p:txBody>
      </p:sp>
    </p:spTree>
    <p:extLst>
      <p:ext uri="{BB962C8B-B14F-4D97-AF65-F5344CB8AC3E}">
        <p14:creationId xmlns:p14="http://schemas.microsoft.com/office/powerpoint/2010/main" val="10938713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18095</TotalTime>
  <Words>1477</Words>
  <Application>Microsoft Office PowerPoint</Application>
  <PresentationFormat>On-screen Show (4:3)</PresentationFormat>
  <Paragraphs>197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Refugees, Asylum Seekers and Policy in OECD Countries  </vt:lpstr>
      <vt:lpstr>60 Million Forcibly Displaced People</vt:lpstr>
      <vt:lpstr>Refugees and Asylum Seekers</vt:lpstr>
      <vt:lpstr>Figure 1: Refugees and Asylum Seekers, 1982-2014</vt:lpstr>
      <vt:lpstr>Asylum Applications</vt:lpstr>
      <vt:lpstr>Determinants of Asylum Applications</vt:lpstr>
      <vt:lpstr>Determinants of Asylum Applications</vt:lpstr>
      <vt:lpstr>Some Policy Implications</vt:lpstr>
      <vt:lpstr>Public Opinion</vt:lpstr>
      <vt:lpstr>Implications for the EU</vt:lpstr>
      <vt:lpstr>Implications for the EU (contd.)</vt:lpstr>
      <vt:lpstr>Conclusion</vt:lpstr>
      <vt:lpstr>Determinants of (log) asylum applications</vt:lpstr>
      <vt:lpstr>Determinants of asylum applications (contd.)</vt:lpstr>
    </vt:vector>
  </TitlesOfParts>
  <Company>Economics RSSS ANU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Immigration Policy in Europe</dc:title>
  <dc:creator>Tim Hatton</dc:creator>
  <cp:lastModifiedBy>Timothy</cp:lastModifiedBy>
  <cp:revision>278</cp:revision>
  <dcterms:created xsi:type="dcterms:W3CDTF">2010-08-27T07:24:57Z</dcterms:created>
  <dcterms:modified xsi:type="dcterms:W3CDTF">2015-12-15T09:51:05Z</dcterms:modified>
</cp:coreProperties>
</file>