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81" r:id="rId2"/>
    <p:sldId id="280" r:id="rId3"/>
    <p:sldId id="324" r:id="rId4"/>
    <p:sldId id="334" r:id="rId5"/>
    <p:sldId id="333" r:id="rId6"/>
    <p:sldId id="338" r:id="rId7"/>
    <p:sldId id="329" r:id="rId8"/>
    <p:sldId id="336" r:id="rId9"/>
    <p:sldId id="331" r:id="rId10"/>
    <p:sldId id="337" r:id="rId11"/>
    <p:sldId id="340"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6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iaz, Delavane" initials="DD" lastIdx="5" clrIdx="6">
    <p:extLst>
      <p:ext uri="{19B8F6BF-5375-455C-9EA6-DF929625EA0E}">
        <p15:presenceInfo xmlns:p15="http://schemas.microsoft.com/office/powerpoint/2012/main" userId="S-1-5-21-136082789-1761359835-433219294-40821" providerId="AD"/>
      </p:ext>
    </p:extLst>
  </p:cmAuthor>
  <p:cmAuthor id="1" name="Klaus Keller" initials="KK" lastIdx="1" clrIdx="0">
    <p:extLst/>
  </p:cmAuthor>
  <p:cmAuthor id="2" name="Klaus Keller" initials="KK [2]" lastIdx="1" clrIdx="1">
    <p:extLst/>
  </p:cmAuthor>
  <p:cmAuthor id="3" name="Klaus Keller" initials="KK [3]" lastIdx="1" clrIdx="2">
    <p:extLst/>
  </p:cmAuthor>
  <p:cmAuthor id="4" name="Klaus Keller" initials="KK [4]" lastIdx="1" clrIdx="3">
    <p:extLst/>
  </p:cmAuthor>
  <p:cmAuthor id="5" name="Klaus Keller" initials="KK [5]" lastIdx="1" clrIdx="4">
    <p:extLst/>
  </p:cmAuthor>
  <p:cmAuthor id="6" name="Klaus Keller" initials="KK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D0"/>
    <a:srgbClr val="0033CC"/>
    <a:srgbClr val="9DC3E6"/>
    <a:srgbClr val="FF5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08" autoAdjust="0"/>
    <p:restoredTop sz="77397" autoAdjust="0"/>
  </p:normalViewPr>
  <p:slideViewPr>
    <p:cSldViewPr snapToGrid="0" showGuides="1">
      <p:cViewPr varScale="1">
        <p:scale>
          <a:sx n="60" d="100"/>
          <a:sy n="60" d="100"/>
        </p:scale>
        <p:origin x="1470" y="72"/>
      </p:cViewPr>
      <p:guideLst>
        <p:guide orient="horz" pos="864"/>
        <p:guide pos="69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D198942-78CB-492D-9D85-FF048A2553BB}" type="datetimeFigureOut">
              <a:rPr lang="en-US" smtClean="0"/>
              <a:t>1/11/2016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22306DF-FA9A-468A-BFB1-48393342446D}" type="slidenum">
              <a:rPr lang="en-US" smtClean="0"/>
              <a:t>‹#›</a:t>
            </a:fld>
            <a:endParaRPr lang="en-US"/>
          </a:p>
        </p:txBody>
      </p:sp>
    </p:spTree>
    <p:extLst>
      <p:ext uri="{BB962C8B-B14F-4D97-AF65-F5344CB8AC3E}">
        <p14:creationId xmlns:p14="http://schemas.microsoft.com/office/powerpoint/2010/main" val="1331639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1D7A75-F182-4BDF-85B7-7D6DF36FC051}" type="datetimeFigureOut">
              <a:rPr lang="en-US" smtClean="0"/>
              <a:t>1/11/2016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D26B3EB-623D-4A7F-8C8E-15B2BA4595AD}" type="slidenum">
              <a:rPr lang="en-US" smtClean="0"/>
              <a:t>‹#›</a:t>
            </a:fld>
            <a:endParaRPr lang="en-US"/>
          </a:p>
        </p:txBody>
      </p:sp>
    </p:spTree>
    <p:extLst>
      <p:ext uri="{BB962C8B-B14F-4D97-AF65-F5344CB8AC3E}">
        <p14:creationId xmlns:p14="http://schemas.microsoft.com/office/powerpoint/2010/main" val="2627579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D26B3EB-623D-4A7F-8C8E-15B2BA4595AD}" type="slidenum">
              <a:rPr lang="en-US" smtClean="0"/>
              <a:t>1</a:t>
            </a:fld>
            <a:endParaRPr lang="en-US"/>
          </a:p>
        </p:txBody>
      </p:sp>
    </p:spTree>
    <p:extLst>
      <p:ext uri="{BB962C8B-B14F-4D97-AF65-F5344CB8AC3E}">
        <p14:creationId xmlns:p14="http://schemas.microsoft.com/office/powerpoint/2010/main" val="1263367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6B3EB-623D-4A7F-8C8E-15B2BA4595AD}" type="slidenum">
              <a:rPr lang="en-US" smtClean="0"/>
              <a:t>10</a:t>
            </a:fld>
            <a:endParaRPr lang="en-US"/>
          </a:p>
        </p:txBody>
      </p:sp>
    </p:spTree>
    <p:extLst>
      <p:ext uri="{BB962C8B-B14F-4D97-AF65-F5344CB8AC3E}">
        <p14:creationId xmlns:p14="http://schemas.microsoft.com/office/powerpoint/2010/main" val="284197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0000FF"/>
              </a:solidFill>
            </a:endParaRPr>
          </a:p>
        </p:txBody>
      </p:sp>
      <p:sp>
        <p:nvSpPr>
          <p:cNvPr id="4" name="Slide Number Placeholder 3"/>
          <p:cNvSpPr>
            <a:spLocks noGrp="1"/>
          </p:cNvSpPr>
          <p:nvPr>
            <p:ph type="sldNum" sz="quarter" idx="10"/>
          </p:nvPr>
        </p:nvSpPr>
        <p:spPr/>
        <p:txBody>
          <a:bodyPr/>
          <a:lstStyle/>
          <a:p>
            <a:fld id="{CD26B3EB-623D-4A7F-8C8E-15B2BA4595AD}" type="slidenum">
              <a:rPr lang="en-US" smtClean="0"/>
              <a:t>11</a:t>
            </a:fld>
            <a:endParaRPr lang="en-US"/>
          </a:p>
        </p:txBody>
      </p:sp>
    </p:spTree>
    <p:extLst>
      <p:ext uri="{BB962C8B-B14F-4D97-AF65-F5344CB8AC3E}">
        <p14:creationId xmlns:p14="http://schemas.microsoft.com/office/powerpoint/2010/main" val="5349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6B3EB-623D-4A7F-8C8E-15B2BA4595AD}" type="slidenum">
              <a:rPr lang="en-US" smtClean="0"/>
              <a:t>2</a:t>
            </a:fld>
            <a:endParaRPr lang="en-US"/>
          </a:p>
        </p:txBody>
      </p:sp>
    </p:spTree>
    <p:extLst>
      <p:ext uri="{BB962C8B-B14F-4D97-AF65-F5344CB8AC3E}">
        <p14:creationId xmlns:p14="http://schemas.microsoft.com/office/powerpoint/2010/main" val="157061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kern="1200" baseline="0" dirty="0" smtClean="0">
              <a:solidFill>
                <a:srgbClr val="000000"/>
              </a:solidFill>
              <a:effectLst/>
            </a:endParaRPr>
          </a:p>
        </p:txBody>
      </p:sp>
      <p:sp>
        <p:nvSpPr>
          <p:cNvPr id="4" name="Slide Number Placeholder 3"/>
          <p:cNvSpPr>
            <a:spLocks noGrp="1"/>
          </p:cNvSpPr>
          <p:nvPr>
            <p:ph type="sldNum" sz="quarter" idx="10"/>
          </p:nvPr>
        </p:nvSpPr>
        <p:spPr/>
        <p:txBody>
          <a:bodyPr/>
          <a:lstStyle/>
          <a:p>
            <a:fld id="{CE34B313-73F4-4522-B0F5-1594116FECB2}" type="slidenum">
              <a:rPr lang="en-US" smtClean="0"/>
              <a:pPr/>
              <a:t>3</a:t>
            </a:fld>
            <a:endParaRPr lang="en-US"/>
          </a:p>
        </p:txBody>
      </p:sp>
    </p:spTree>
    <p:extLst>
      <p:ext uri="{BB962C8B-B14F-4D97-AF65-F5344CB8AC3E}">
        <p14:creationId xmlns:p14="http://schemas.microsoft.com/office/powerpoint/2010/main" val="133208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6B3EB-623D-4A7F-8C8E-15B2BA4595AD}" type="slidenum">
              <a:rPr lang="en-US" smtClean="0"/>
              <a:t>4</a:t>
            </a:fld>
            <a:endParaRPr lang="en-US"/>
          </a:p>
        </p:txBody>
      </p:sp>
    </p:spTree>
    <p:extLst>
      <p:ext uri="{BB962C8B-B14F-4D97-AF65-F5344CB8AC3E}">
        <p14:creationId xmlns:p14="http://schemas.microsoft.com/office/powerpoint/2010/main" val="180375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6B3EB-623D-4A7F-8C8E-15B2BA4595AD}" type="slidenum">
              <a:rPr lang="en-US" smtClean="0"/>
              <a:t>5</a:t>
            </a:fld>
            <a:endParaRPr lang="en-US"/>
          </a:p>
        </p:txBody>
      </p:sp>
    </p:spTree>
    <p:extLst>
      <p:ext uri="{BB962C8B-B14F-4D97-AF65-F5344CB8AC3E}">
        <p14:creationId xmlns:p14="http://schemas.microsoft.com/office/powerpoint/2010/main" val="1887911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E34B313-73F4-4522-B0F5-1594116FECB2}" type="slidenum">
              <a:rPr lang="en-US" smtClean="0"/>
              <a:pPr/>
              <a:t>6</a:t>
            </a:fld>
            <a:endParaRPr lang="en-US"/>
          </a:p>
        </p:txBody>
      </p:sp>
    </p:spTree>
    <p:extLst>
      <p:ext uri="{BB962C8B-B14F-4D97-AF65-F5344CB8AC3E}">
        <p14:creationId xmlns:p14="http://schemas.microsoft.com/office/powerpoint/2010/main" val="53785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D26B3EB-623D-4A7F-8C8E-15B2BA4595AD}" type="slidenum">
              <a:rPr lang="en-US" smtClean="0"/>
              <a:t>7</a:t>
            </a:fld>
            <a:endParaRPr lang="en-US"/>
          </a:p>
        </p:txBody>
      </p:sp>
    </p:spTree>
    <p:extLst>
      <p:ext uri="{BB962C8B-B14F-4D97-AF65-F5344CB8AC3E}">
        <p14:creationId xmlns:p14="http://schemas.microsoft.com/office/powerpoint/2010/main" val="181394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D26B3EB-623D-4A7F-8C8E-15B2BA4595AD}" type="slidenum">
              <a:rPr lang="en-US" smtClean="0"/>
              <a:t>8</a:t>
            </a:fld>
            <a:endParaRPr lang="en-US"/>
          </a:p>
        </p:txBody>
      </p:sp>
    </p:spTree>
    <p:extLst>
      <p:ext uri="{BB962C8B-B14F-4D97-AF65-F5344CB8AC3E}">
        <p14:creationId xmlns:p14="http://schemas.microsoft.com/office/powerpoint/2010/main" val="136952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26B3EB-623D-4A7F-8C8E-15B2BA4595AD}" type="slidenum">
              <a:rPr lang="en-US" smtClean="0"/>
              <a:t>9</a:t>
            </a:fld>
            <a:endParaRPr lang="en-US"/>
          </a:p>
        </p:txBody>
      </p:sp>
    </p:spTree>
    <p:extLst>
      <p:ext uri="{BB962C8B-B14F-4D97-AF65-F5344CB8AC3E}">
        <p14:creationId xmlns:p14="http://schemas.microsoft.com/office/powerpoint/2010/main" val="110696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spcAft>
                <a:spcPts val="600"/>
              </a:spcAft>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312AA3-0931-4670-AF05-33118BF62D38}" type="datetime1">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01CAB-3C5D-4674-94CE-50C9BDDCB5FF}" type="slidenum">
              <a:rPr lang="en-US" smtClean="0"/>
              <a:t>‹#›</a:t>
            </a:fld>
            <a:endParaRPr lang="en-US"/>
          </a:p>
        </p:txBody>
      </p:sp>
    </p:spTree>
    <p:extLst>
      <p:ext uri="{BB962C8B-B14F-4D97-AF65-F5344CB8AC3E}">
        <p14:creationId xmlns:p14="http://schemas.microsoft.com/office/powerpoint/2010/main" val="314302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FEE381-76E8-4ABD-A07F-AC7D876C0AA9}" type="datetime1">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01CAB-3C5D-4674-94CE-50C9BDDCB5FF}" type="slidenum">
              <a:rPr lang="en-US" smtClean="0"/>
              <a:t>‹#›</a:t>
            </a:fld>
            <a:endParaRPr lang="en-US"/>
          </a:p>
        </p:txBody>
      </p:sp>
    </p:spTree>
    <p:extLst>
      <p:ext uri="{BB962C8B-B14F-4D97-AF65-F5344CB8AC3E}">
        <p14:creationId xmlns:p14="http://schemas.microsoft.com/office/powerpoint/2010/main" val="124369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6D0C93-5C76-461C-B13D-DF9CDD23B623}" type="datetime1">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01CAB-3C5D-4674-94CE-50C9BDDCB5FF}" type="slidenum">
              <a:rPr lang="en-US" smtClean="0"/>
              <a:t>‹#›</a:t>
            </a:fld>
            <a:endParaRPr lang="en-US"/>
          </a:p>
        </p:txBody>
      </p:sp>
    </p:spTree>
    <p:extLst>
      <p:ext uri="{BB962C8B-B14F-4D97-AF65-F5344CB8AC3E}">
        <p14:creationId xmlns:p14="http://schemas.microsoft.com/office/powerpoint/2010/main" val="34333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nSpc>
                <a:spcPct val="100000"/>
              </a:lnSpc>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0"/>
              </a:spcBef>
              <a:spcAft>
                <a:spcPts val="1200"/>
              </a:spcAft>
              <a:defRPr/>
            </a:lvl1pPr>
            <a:lvl2pPr>
              <a:lnSpc>
                <a:spcPct val="90000"/>
              </a:lnSpc>
              <a:spcBef>
                <a:spcPts val="0"/>
              </a:spcBef>
              <a:spcAft>
                <a:spcPts val="1200"/>
              </a:spcAft>
              <a:defRPr/>
            </a:lvl2pPr>
            <a:lvl3pPr>
              <a:lnSpc>
                <a:spcPct val="90000"/>
              </a:lnSpc>
              <a:spcBef>
                <a:spcPts val="0"/>
              </a:spcBef>
              <a:spcAft>
                <a:spcPts val="1200"/>
              </a:spcAft>
              <a:defRPr/>
            </a:lvl3pPr>
            <a:lvl4pPr>
              <a:lnSpc>
                <a:spcPct val="90000"/>
              </a:lnSpc>
              <a:spcBef>
                <a:spcPts val="0"/>
              </a:spcBef>
              <a:spcAft>
                <a:spcPts val="1200"/>
              </a:spcAft>
              <a:defRPr/>
            </a:lvl4pPr>
            <a:lvl5pPr>
              <a:lnSpc>
                <a:spcPct val="9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94DD98-40E5-42E9-9017-881B053928E1}" type="datetime1">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01CAB-3C5D-4674-94CE-50C9BDDCB5FF}" type="slidenum">
              <a:rPr lang="en-US" smtClean="0"/>
              <a:t>‹#›</a:t>
            </a:fld>
            <a:endParaRPr lang="en-US"/>
          </a:p>
        </p:txBody>
      </p:sp>
    </p:spTree>
    <p:extLst>
      <p:ext uri="{BB962C8B-B14F-4D97-AF65-F5344CB8AC3E}">
        <p14:creationId xmlns:p14="http://schemas.microsoft.com/office/powerpoint/2010/main" val="290220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E6F70E-E80D-41BA-9700-AF61A5F03490}" type="datetime1">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01CAB-3C5D-4674-94CE-50C9BDDCB5FF}" type="slidenum">
              <a:rPr lang="en-US" smtClean="0"/>
              <a:t>‹#›</a:t>
            </a:fld>
            <a:endParaRPr lang="en-US"/>
          </a:p>
        </p:txBody>
      </p:sp>
    </p:spTree>
    <p:extLst>
      <p:ext uri="{BB962C8B-B14F-4D97-AF65-F5344CB8AC3E}">
        <p14:creationId xmlns:p14="http://schemas.microsoft.com/office/powerpoint/2010/main" val="224157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8C458C-3442-4497-8B31-6B79045FA668}" type="datetime1">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01CAB-3C5D-4674-94CE-50C9BDDCB5FF}" type="slidenum">
              <a:rPr lang="en-US" smtClean="0"/>
              <a:t>‹#›</a:t>
            </a:fld>
            <a:endParaRPr lang="en-US"/>
          </a:p>
        </p:txBody>
      </p:sp>
    </p:spTree>
    <p:extLst>
      <p:ext uri="{BB962C8B-B14F-4D97-AF65-F5344CB8AC3E}">
        <p14:creationId xmlns:p14="http://schemas.microsoft.com/office/powerpoint/2010/main" val="427778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D39BAA-40CF-4709-9E37-947D1AF2A1DD}" type="datetime1">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001CAB-3C5D-4674-94CE-50C9BDDCB5FF}" type="slidenum">
              <a:rPr lang="en-US" smtClean="0"/>
              <a:t>‹#›</a:t>
            </a:fld>
            <a:endParaRPr lang="en-US"/>
          </a:p>
        </p:txBody>
      </p:sp>
    </p:spTree>
    <p:extLst>
      <p:ext uri="{BB962C8B-B14F-4D97-AF65-F5344CB8AC3E}">
        <p14:creationId xmlns:p14="http://schemas.microsoft.com/office/powerpoint/2010/main" val="247627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1E9555-8036-4855-ACCC-145BED78726F}" type="datetime1">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001CAB-3C5D-4674-94CE-50C9BDDCB5FF}" type="slidenum">
              <a:rPr lang="en-US" smtClean="0"/>
              <a:t>‹#›</a:t>
            </a:fld>
            <a:endParaRPr lang="en-US"/>
          </a:p>
        </p:txBody>
      </p:sp>
    </p:spTree>
    <p:extLst>
      <p:ext uri="{BB962C8B-B14F-4D97-AF65-F5344CB8AC3E}">
        <p14:creationId xmlns:p14="http://schemas.microsoft.com/office/powerpoint/2010/main" val="276908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6B011-3569-4229-A0B0-12902DE0A337}" type="datetime1">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001CAB-3C5D-4674-94CE-50C9BDDCB5FF}" type="slidenum">
              <a:rPr lang="en-US" smtClean="0"/>
              <a:t>‹#›</a:t>
            </a:fld>
            <a:endParaRPr lang="en-US"/>
          </a:p>
        </p:txBody>
      </p:sp>
    </p:spTree>
    <p:extLst>
      <p:ext uri="{BB962C8B-B14F-4D97-AF65-F5344CB8AC3E}">
        <p14:creationId xmlns:p14="http://schemas.microsoft.com/office/powerpoint/2010/main" val="205962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D0701-23B9-47F5-874A-862EFD40BE82}" type="datetime1">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01CAB-3C5D-4674-94CE-50C9BDDCB5FF}" type="slidenum">
              <a:rPr lang="en-US" smtClean="0"/>
              <a:t>‹#›</a:t>
            </a:fld>
            <a:endParaRPr lang="en-US"/>
          </a:p>
        </p:txBody>
      </p:sp>
    </p:spTree>
    <p:extLst>
      <p:ext uri="{BB962C8B-B14F-4D97-AF65-F5344CB8AC3E}">
        <p14:creationId xmlns:p14="http://schemas.microsoft.com/office/powerpoint/2010/main" val="64505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D23ED-3B5A-4769-92BB-BEEDB376AB47}" type="datetime1">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01CAB-3C5D-4674-94CE-50C9BDDCB5FF}" type="slidenum">
              <a:rPr lang="en-US" smtClean="0"/>
              <a:t>‹#›</a:t>
            </a:fld>
            <a:endParaRPr lang="en-US"/>
          </a:p>
        </p:txBody>
      </p:sp>
    </p:spTree>
    <p:extLst>
      <p:ext uri="{BB962C8B-B14F-4D97-AF65-F5344CB8AC3E}">
        <p14:creationId xmlns:p14="http://schemas.microsoft.com/office/powerpoint/2010/main" val="210889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3902"/>
            <a:ext cx="7886700" cy="140174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7574C-2DDC-4B55-A9EA-57100058C460}" type="datetime1">
              <a:rPr lang="en-US" smtClean="0"/>
              <a:t>1/11/2016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C3001CAB-3C5D-4674-94CE-50C9BDDCB5FF}" type="slidenum">
              <a:rPr lang="en-US" smtClean="0"/>
              <a:pPr/>
              <a:t>‹#›</a:t>
            </a:fld>
            <a:endParaRPr lang="en-US"/>
          </a:p>
        </p:txBody>
      </p:sp>
    </p:spTree>
    <p:extLst>
      <p:ext uri="{BB962C8B-B14F-4D97-AF65-F5344CB8AC3E}">
        <p14:creationId xmlns:p14="http://schemas.microsoft.com/office/powerpoint/2010/main" val="543452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3200" kern="1200">
          <a:solidFill>
            <a:srgbClr val="0000D0"/>
          </a:solidFill>
          <a:latin typeface="+mj-lt"/>
          <a:ea typeface="+mj-ea"/>
          <a:cs typeface="+mj-cs"/>
        </a:defRPr>
      </a:lvl1pPr>
    </p:titleStyle>
    <p:bodyStyle>
      <a:lvl1pPr marL="228600" indent="-228600" algn="l" defTabSz="914400" rtl="0" eaLnBrk="1" latinLnBrk="0" hangingPunct="1">
        <a:lnSpc>
          <a:spcPct val="9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499" y="3332937"/>
            <a:ext cx="8183033" cy="3525063"/>
          </a:xfrm>
        </p:spPr>
        <p:txBody>
          <a:bodyPr>
            <a:noAutofit/>
          </a:bodyPr>
          <a:lstStyle/>
          <a:p>
            <a:pPr algn="l">
              <a:spcBef>
                <a:spcPts val="0"/>
              </a:spcBef>
              <a:spcAft>
                <a:spcPts val="1200"/>
              </a:spcAft>
            </a:pPr>
            <a:r>
              <a:rPr lang="en-US" sz="2000" dirty="0" smtClean="0"/>
              <a:t>Delavane Diaz</a:t>
            </a:r>
            <a:r>
              <a:rPr lang="en-US" sz="1800" dirty="0" smtClean="0">
                <a:solidFill>
                  <a:schemeClr val="tx1">
                    <a:lumMod val="85000"/>
                    <a:lumOff val="15000"/>
                  </a:schemeClr>
                </a:solidFill>
              </a:rPr>
              <a:t/>
            </a:r>
            <a:br>
              <a:rPr lang="en-US" sz="1800" dirty="0" smtClean="0">
                <a:solidFill>
                  <a:schemeClr val="tx1">
                    <a:lumMod val="85000"/>
                    <a:lumOff val="15000"/>
                  </a:schemeClr>
                </a:solidFill>
              </a:rPr>
            </a:br>
            <a:r>
              <a:rPr lang="en-US" sz="1600" dirty="0" smtClean="0">
                <a:solidFill>
                  <a:schemeClr val="tx1">
                    <a:lumMod val="85000"/>
                    <a:lumOff val="15000"/>
                  </a:schemeClr>
                </a:solidFill>
              </a:rPr>
              <a:t>Electric Power Research Institute, </a:t>
            </a:r>
            <a:r>
              <a:rPr lang="en-US" sz="1600" dirty="0">
                <a:solidFill>
                  <a:schemeClr val="tx1">
                    <a:lumMod val="85000"/>
                    <a:lumOff val="15000"/>
                  </a:schemeClr>
                </a:solidFill>
              </a:rPr>
              <a:t>Energy and Environmental </a:t>
            </a:r>
            <a:r>
              <a:rPr lang="en-US" sz="1600" dirty="0" smtClean="0">
                <a:solidFill>
                  <a:schemeClr val="tx1">
                    <a:lumMod val="85000"/>
                    <a:lumOff val="15000"/>
                  </a:schemeClr>
                </a:solidFill>
              </a:rPr>
              <a:t>Analysis group</a:t>
            </a:r>
          </a:p>
          <a:p>
            <a:pPr algn="l">
              <a:lnSpc>
                <a:spcPct val="90000"/>
              </a:lnSpc>
              <a:spcBef>
                <a:spcPts val="0"/>
              </a:spcBef>
              <a:spcAft>
                <a:spcPts val="1200"/>
              </a:spcAft>
            </a:pPr>
            <a:r>
              <a:rPr lang="en-US" sz="2000" dirty="0" smtClean="0"/>
              <a:t>Klaus Keller</a:t>
            </a:r>
            <a:r>
              <a:rPr lang="en-US" sz="1600" dirty="0" smtClean="0">
                <a:solidFill>
                  <a:schemeClr val="tx1">
                    <a:lumMod val="85000"/>
                    <a:lumOff val="15000"/>
                  </a:schemeClr>
                </a:solidFill>
              </a:rPr>
              <a:t/>
            </a:r>
            <a:br>
              <a:rPr lang="en-US" sz="1600" dirty="0" smtClean="0">
                <a:solidFill>
                  <a:schemeClr val="tx1">
                    <a:lumMod val="85000"/>
                    <a:lumOff val="15000"/>
                  </a:schemeClr>
                </a:solidFill>
              </a:rPr>
            </a:br>
            <a:r>
              <a:rPr lang="en-US" sz="1600" dirty="0">
                <a:solidFill>
                  <a:schemeClr val="tx1">
                    <a:lumMod val="85000"/>
                    <a:lumOff val="15000"/>
                  </a:schemeClr>
                </a:solidFill>
              </a:rPr>
              <a:t>Department of Geosciences, The Pennsylvania State </a:t>
            </a:r>
            <a:r>
              <a:rPr lang="en-US" sz="1600" dirty="0" smtClean="0">
                <a:solidFill>
                  <a:schemeClr val="tx1">
                    <a:lumMod val="85000"/>
                    <a:lumOff val="15000"/>
                  </a:schemeClr>
                </a:solidFill>
              </a:rPr>
              <a:t>University</a:t>
            </a:r>
            <a:br>
              <a:rPr lang="en-US" sz="1600" dirty="0" smtClean="0">
                <a:solidFill>
                  <a:schemeClr val="tx1">
                    <a:lumMod val="85000"/>
                    <a:lumOff val="15000"/>
                  </a:schemeClr>
                </a:solidFill>
              </a:rPr>
            </a:br>
            <a:r>
              <a:rPr lang="en-US" sz="1600" dirty="0" smtClean="0">
                <a:solidFill>
                  <a:schemeClr val="tx1">
                    <a:lumMod val="85000"/>
                    <a:lumOff val="15000"/>
                  </a:schemeClr>
                </a:solidFill>
              </a:rPr>
              <a:t>Department </a:t>
            </a:r>
            <a:r>
              <a:rPr lang="en-US" sz="1600" dirty="0">
                <a:solidFill>
                  <a:schemeClr val="tx1">
                    <a:lumMod val="85000"/>
                    <a:lumOff val="15000"/>
                  </a:schemeClr>
                </a:solidFill>
              </a:rPr>
              <a:t>of Engineering and Public Policy, Carnegie Mellon University</a:t>
            </a:r>
          </a:p>
          <a:p>
            <a:pPr algn="l">
              <a:lnSpc>
                <a:spcPct val="90000"/>
              </a:lnSpc>
              <a:spcBef>
                <a:spcPts val="0"/>
              </a:spcBef>
              <a:spcAft>
                <a:spcPts val="1200"/>
              </a:spcAft>
            </a:pPr>
            <a:r>
              <a:rPr lang="en-US" sz="1600" dirty="0" smtClean="0"/>
              <a:t>American </a:t>
            </a:r>
            <a:r>
              <a:rPr lang="en-US" sz="1600" dirty="0"/>
              <a:t>Economic </a:t>
            </a:r>
            <a:r>
              <a:rPr lang="en-US" sz="1600" dirty="0" smtClean="0"/>
              <a:t>Association Annual Meeting</a:t>
            </a:r>
            <a:br>
              <a:rPr lang="en-US" sz="1600" dirty="0" smtClean="0"/>
            </a:br>
            <a:r>
              <a:rPr lang="en-US" sz="1600" dirty="0" smtClean="0"/>
              <a:t>January 3, 2016, San Francisco, CA</a:t>
            </a:r>
          </a:p>
          <a:p>
            <a:pPr algn="l">
              <a:lnSpc>
                <a:spcPct val="95000"/>
              </a:lnSpc>
              <a:spcBef>
                <a:spcPts val="0"/>
              </a:spcBef>
              <a:spcAft>
                <a:spcPts val="600"/>
              </a:spcAft>
            </a:pPr>
            <a:r>
              <a:rPr lang="en-US" sz="1200" dirty="0">
                <a:solidFill>
                  <a:schemeClr val="tx1">
                    <a:lumMod val="85000"/>
                    <a:lumOff val="15000"/>
                  </a:schemeClr>
                </a:solidFill>
              </a:rPr>
              <a:t>Partially supported by the Program on Integrated Assessment Model Development, Diagnostics, and Inter-comparison (PIAMDDI) under US DOE </a:t>
            </a:r>
            <a:r>
              <a:rPr lang="en-US" sz="1200" dirty="0" smtClean="0">
                <a:solidFill>
                  <a:schemeClr val="tx1">
                    <a:lumMod val="85000"/>
                    <a:lumOff val="15000"/>
                  </a:schemeClr>
                </a:solidFill>
              </a:rPr>
              <a:t>grant DE-SC0005171</a:t>
            </a:r>
            <a:r>
              <a:rPr lang="en-US" sz="1200" dirty="0">
                <a:solidFill>
                  <a:schemeClr val="tx1">
                    <a:lumMod val="85000"/>
                    <a:lumOff val="15000"/>
                  </a:schemeClr>
                </a:solidFill>
              </a:rPr>
              <a:t>, the Network for Sustainable Climate Risk Management (</a:t>
            </a:r>
            <a:r>
              <a:rPr lang="en-US" sz="1200" dirty="0" err="1">
                <a:solidFill>
                  <a:schemeClr val="tx1">
                    <a:lumMod val="85000"/>
                    <a:lumOff val="15000"/>
                  </a:schemeClr>
                </a:solidFill>
              </a:rPr>
              <a:t>SCRiM</a:t>
            </a:r>
            <a:r>
              <a:rPr lang="en-US" sz="1200" dirty="0">
                <a:solidFill>
                  <a:schemeClr val="tx1">
                    <a:lumMod val="85000"/>
                    <a:lumOff val="15000"/>
                  </a:schemeClr>
                </a:solidFill>
              </a:rPr>
              <a:t>) under NSF cooperative agreement GEO-1240507, and the Penn State Center for Climate Risk Management. Any opinions, findings, and conclusions or recommendations expressed in this material are those of the authors and do not necessarily reflect the views of the funding agencies. </a:t>
            </a:r>
            <a:endParaRPr lang="en-US" sz="1200" dirty="0" smtClean="0">
              <a:solidFill>
                <a:schemeClr val="tx1">
                  <a:lumMod val="85000"/>
                  <a:lumOff val="15000"/>
                </a:schemeClr>
              </a:solidFill>
            </a:endParaRPr>
          </a:p>
          <a:p>
            <a:pPr algn="l">
              <a:lnSpc>
                <a:spcPct val="95000"/>
              </a:lnSpc>
              <a:spcBef>
                <a:spcPts val="0"/>
              </a:spcBef>
              <a:spcAft>
                <a:spcPts val="600"/>
              </a:spcAft>
            </a:pPr>
            <a:r>
              <a:rPr lang="en-US" sz="1200" dirty="0" smtClean="0">
                <a:solidFill>
                  <a:schemeClr val="tx1">
                    <a:lumMod val="85000"/>
                    <a:lumOff val="15000"/>
                  </a:schemeClr>
                </a:solidFill>
              </a:rPr>
              <a:t>Thanks </a:t>
            </a:r>
            <a:r>
              <a:rPr lang="en-US" sz="1200" dirty="0">
                <a:solidFill>
                  <a:schemeClr val="tx1">
                    <a:lumMod val="85000"/>
                    <a:lumOff val="15000"/>
                  </a:schemeClr>
                </a:solidFill>
              </a:rPr>
              <a:t>to C. Field, C. Forest, G. Garner, G. </a:t>
            </a:r>
            <a:r>
              <a:rPr lang="en-US" sz="1200" dirty="0" err="1">
                <a:solidFill>
                  <a:schemeClr val="tx1">
                    <a:lumMod val="85000"/>
                    <a:lumOff val="15000"/>
                  </a:schemeClr>
                </a:solidFill>
              </a:rPr>
              <a:t>Infanger</a:t>
            </a:r>
            <a:r>
              <a:rPr lang="en-US" sz="1200" dirty="0">
                <a:solidFill>
                  <a:schemeClr val="tx1">
                    <a:lumMod val="85000"/>
                    <a:lumOff val="15000"/>
                  </a:schemeClr>
                </a:solidFill>
              </a:rPr>
              <a:t>, R. Mendelsohn, M. Oppenheimer, D. Pollard, T. Rutherford and J. </a:t>
            </a:r>
            <a:r>
              <a:rPr lang="en-US" sz="1200" dirty="0" err="1">
                <a:solidFill>
                  <a:schemeClr val="tx1">
                    <a:lumMod val="85000"/>
                    <a:lumOff val="15000"/>
                  </a:schemeClr>
                </a:solidFill>
              </a:rPr>
              <a:t>Weyant</a:t>
            </a:r>
            <a:r>
              <a:rPr lang="en-US" sz="1200" dirty="0">
                <a:solidFill>
                  <a:schemeClr val="tx1">
                    <a:lumMod val="85000"/>
                    <a:lumOff val="15000"/>
                  </a:schemeClr>
                </a:solidFill>
              </a:rPr>
              <a:t> for helpful discussions</a:t>
            </a:r>
            <a:r>
              <a:rPr lang="en-US" sz="1200" dirty="0" smtClean="0">
                <a:solidFill>
                  <a:schemeClr val="tx1">
                    <a:lumMod val="85000"/>
                    <a:lumOff val="15000"/>
                  </a:schemeClr>
                </a:solidFill>
              </a:rPr>
              <a:t>.</a:t>
            </a:r>
            <a:endParaRPr lang="en-US" sz="1200" dirty="0">
              <a:solidFill>
                <a:schemeClr val="tx1">
                  <a:lumMod val="85000"/>
                  <a:lumOff val="15000"/>
                </a:schemeClr>
              </a:solidFill>
            </a:endParaRPr>
          </a:p>
        </p:txBody>
      </p:sp>
      <p:sp>
        <p:nvSpPr>
          <p:cNvPr id="4" name="TextBox 3"/>
          <p:cNvSpPr txBox="1"/>
          <p:nvPr/>
        </p:nvSpPr>
        <p:spPr>
          <a:xfrm>
            <a:off x="783751" y="353962"/>
            <a:ext cx="7576498" cy="2483970"/>
          </a:xfrm>
          <a:prstGeom prst="rect">
            <a:avLst/>
          </a:prstGeom>
          <a:noFill/>
        </p:spPr>
        <p:txBody>
          <a:bodyPr wrap="none" rtlCol="0">
            <a:noAutofit/>
          </a:bodyPr>
          <a:lstStyle/>
          <a:p>
            <a:pPr algn="ctr">
              <a:spcAft>
                <a:spcPts val="600"/>
              </a:spcAft>
            </a:pPr>
            <a:r>
              <a:rPr lang="en-US" sz="4000" dirty="0">
                <a:solidFill>
                  <a:srgbClr val="0000D0"/>
                </a:solidFill>
                <a:latin typeface="+mj-lt"/>
              </a:rPr>
              <a:t>A potential disintegration of</a:t>
            </a:r>
            <a:br>
              <a:rPr lang="en-US" sz="4000" dirty="0">
                <a:solidFill>
                  <a:srgbClr val="0000D0"/>
                </a:solidFill>
                <a:latin typeface="+mj-lt"/>
              </a:rPr>
            </a:br>
            <a:r>
              <a:rPr lang="en-US" sz="4000" dirty="0">
                <a:solidFill>
                  <a:srgbClr val="0000D0"/>
                </a:solidFill>
                <a:latin typeface="+mj-lt"/>
              </a:rPr>
              <a:t>the West Antarctic ice sheet (WAIS</a:t>
            </a:r>
            <a:r>
              <a:rPr lang="en-US" sz="4000" dirty="0" smtClean="0">
                <a:solidFill>
                  <a:srgbClr val="0000D0"/>
                </a:solidFill>
                <a:latin typeface="+mj-lt"/>
              </a:rPr>
              <a:t>):</a:t>
            </a:r>
          </a:p>
          <a:p>
            <a:pPr algn="ctr">
              <a:spcAft>
                <a:spcPts val="600"/>
              </a:spcAft>
            </a:pPr>
            <a:r>
              <a:rPr lang="en-US" sz="3600" dirty="0" smtClean="0">
                <a:solidFill>
                  <a:srgbClr val="0000D0"/>
                </a:solidFill>
                <a:latin typeface="+mj-lt"/>
              </a:rPr>
              <a:t>Implications </a:t>
            </a:r>
            <a:r>
              <a:rPr lang="en-US" sz="3600" dirty="0">
                <a:solidFill>
                  <a:srgbClr val="0000D0"/>
                </a:solidFill>
                <a:latin typeface="+mj-lt"/>
              </a:rPr>
              <a:t>for </a:t>
            </a:r>
            <a:r>
              <a:rPr lang="en-US" sz="3600" dirty="0" smtClean="0">
                <a:solidFill>
                  <a:srgbClr val="0000D0"/>
                </a:solidFill>
                <a:latin typeface="+mj-lt"/>
              </a:rPr>
              <a:t>economic </a:t>
            </a:r>
            <a:br>
              <a:rPr lang="en-US" sz="3600" dirty="0" smtClean="0">
                <a:solidFill>
                  <a:srgbClr val="0000D0"/>
                </a:solidFill>
                <a:latin typeface="+mj-lt"/>
              </a:rPr>
            </a:br>
            <a:r>
              <a:rPr lang="en-US" sz="3600" dirty="0" smtClean="0">
                <a:solidFill>
                  <a:srgbClr val="0000D0"/>
                </a:solidFill>
                <a:latin typeface="+mj-lt"/>
              </a:rPr>
              <a:t>analyses </a:t>
            </a:r>
            <a:r>
              <a:rPr lang="en-US" sz="3600" dirty="0">
                <a:solidFill>
                  <a:srgbClr val="0000D0"/>
                </a:solidFill>
                <a:latin typeface="+mj-lt"/>
              </a:rPr>
              <a:t>of mitigation </a:t>
            </a:r>
            <a:r>
              <a:rPr lang="en-US" sz="3600" dirty="0" smtClean="0">
                <a:solidFill>
                  <a:srgbClr val="0000D0"/>
                </a:solidFill>
                <a:latin typeface="+mj-lt"/>
              </a:rPr>
              <a:t>strategies</a:t>
            </a:r>
          </a:p>
        </p:txBody>
      </p:sp>
      <p:sp>
        <p:nvSpPr>
          <p:cNvPr id="8" name="Slide Number Placeholder 7"/>
          <p:cNvSpPr>
            <a:spLocks noGrp="1"/>
          </p:cNvSpPr>
          <p:nvPr>
            <p:ph type="sldNum" sz="quarter" idx="12"/>
          </p:nvPr>
        </p:nvSpPr>
        <p:spPr/>
        <p:txBody>
          <a:bodyPr/>
          <a:lstStyle/>
          <a:p>
            <a:fld id="{C3001CAB-3C5D-4674-94CE-50C9BDDCB5FF}" type="slidenum">
              <a:rPr lang="en-US" smtClean="0"/>
              <a:t>1</a:t>
            </a:fld>
            <a:endParaRPr lang="en-US"/>
          </a:p>
        </p:txBody>
      </p:sp>
    </p:spTree>
    <p:extLst>
      <p:ext uri="{BB962C8B-B14F-4D97-AF65-F5344CB8AC3E}">
        <p14:creationId xmlns:p14="http://schemas.microsoft.com/office/powerpoint/2010/main" val="3513061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98" y="1565649"/>
            <a:ext cx="8828496" cy="4904720"/>
          </a:xfrm>
          <a:prstGeom prst="rect">
            <a:avLst/>
          </a:prstGeom>
        </p:spPr>
      </p:pic>
      <p:sp>
        <p:nvSpPr>
          <p:cNvPr id="2" name="Title 1"/>
          <p:cNvSpPr>
            <a:spLocks noGrp="1"/>
          </p:cNvSpPr>
          <p:nvPr>
            <p:ph type="title"/>
          </p:nvPr>
        </p:nvSpPr>
        <p:spPr/>
        <p:txBody>
          <a:bodyPr/>
          <a:lstStyle/>
          <a:p>
            <a:r>
              <a:rPr lang="en-US" dirty="0" smtClean="0"/>
              <a:t>Setting a reliability target for WAIS increases the </a:t>
            </a:r>
            <a:r>
              <a:rPr lang="en-US" dirty="0"/>
              <a:t>shadow price of CO</a:t>
            </a:r>
            <a:r>
              <a:rPr lang="en-US" baseline="-25000" dirty="0"/>
              <a:t>2</a:t>
            </a:r>
          </a:p>
        </p:txBody>
      </p:sp>
      <p:sp>
        <p:nvSpPr>
          <p:cNvPr id="6" name="Slide Number Placeholder 5"/>
          <p:cNvSpPr>
            <a:spLocks noGrp="1"/>
          </p:cNvSpPr>
          <p:nvPr>
            <p:ph type="sldNum" sz="quarter" idx="12"/>
          </p:nvPr>
        </p:nvSpPr>
        <p:spPr/>
        <p:txBody>
          <a:bodyPr/>
          <a:lstStyle/>
          <a:p>
            <a:fld id="{C3001CAB-3C5D-4674-94CE-50C9BDDCB5FF}" type="slidenum">
              <a:rPr lang="en-US" smtClean="0"/>
              <a:t>10</a:t>
            </a:fld>
            <a:endParaRPr lang="en-US"/>
          </a:p>
        </p:txBody>
      </p:sp>
    </p:spTree>
    <p:extLst>
      <p:ext uri="{BB962C8B-B14F-4D97-AF65-F5344CB8AC3E}">
        <p14:creationId xmlns:p14="http://schemas.microsoft.com/office/powerpoint/2010/main" val="1738000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tx1"/>
                </a:solidFill>
              </a:rPr>
              <a:t>The </a:t>
            </a:r>
            <a:r>
              <a:rPr lang="en-US" dirty="0" smtClean="0"/>
              <a:t>conclusions </a:t>
            </a:r>
            <a:r>
              <a:rPr lang="en-US" dirty="0" smtClean="0">
                <a:solidFill>
                  <a:schemeClr val="tx1"/>
                </a:solidFill>
              </a:rPr>
              <a:t>are adorned by many caveats that point to urgent </a:t>
            </a:r>
            <a:r>
              <a:rPr lang="en-US" dirty="0" smtClean="0">
                <a:solidFill>
                  <a:srgbClr val="C00000"/>
                </a:solidFill>
              </a:rPr>
              <a:t>research needs</a:t>
            </a:r>
            <a:endParaRPr lang="en-US" dirty="0">
              <a:solidFill>
                <a:srgbClr val="C00000"/>
              </a:solidFill>
            </a:endParaRPr>
          </a:p>
        </p:txBody>
      </p:sp>
      <p:sp>
        <p:nvSpPr>
          <p:cNvPr id="2" name="Content Placeholder 1"/>
          <p:cNvSpPr>
            <a:spLocks noGrp="1"/>
          </p:cNvSpPr>
          <p:nvPr>
            <p:ph idx="1"/>
          </p:nvPr>
        </p:nvSpPr>
        <p:spPr>
          <a:xfrm>
            <a:off x="628650" y="1772239"/>
            <a:ext cx="7886700" cy="4404724"/>
          </a:xfrm>
        </p:spPr>
        <p:txBody>
          <a:bodyPr>
            <a:noAutofit/>
          </a:bodyPr>
          <a:lstStyle/>
          <a:p>
            <a:pPr marL="0" indent="0">
              <a:spcAft>
                <a:spcPts val="900"/>
              </a:spcAft>
              <a:buNone/>
            </a:pPr>
            <a:r>
              <a:rPr lang="en-US" sz="1800" dirty="0" smtClean="0">
                <a:solidFill>
                  <a:srgbClr val="0000D0"/>
                </a:solidFill>
              </a:rPr>
              <a:t>Conclusions:</a:t>
            </a:r>
          </a:p>
          <a:p>
            <a:pPr>
              <a:spcAft>
                <a:spcPts val="900"/>
              </a:spcAft>
            </a:pPr>
            <a:r>
              <a:rPr lang="en-US" sz="1800" dirty="0" smtClean="0">
                <a:solidFill>
                  <a:srgbClr val="0000D0"/>
                </a:solidFill>
              </a:rPr>
              <a:t>Economically optimal mitigation strategies – within a discounted utilitarian IAM with simplified geophysics – still leave a sizeable risk of triggering WAIS disintegration</a:t>
            </a:r>
          </a:p>
          <a:p>
            <a:pPr>
              <a:spcAft>
                <a:spcPts val="900"/>
              </a:spcAft>
            </a:pPr>
            <a:r>
              <a:rPr lang="en-US" sz="1800" dirty="0" smtClean="0">
                <a:solidFill>
                  <a:srgbClr val="0000D0"/>
                </a:solidFill>
              </a:rPr>
              <a:t>Increased mitigation (i.e., higher carbon price) improves reliability, but with a decreasing marginal return</a:t>
            </a:r>
          </a:p>
          <a:p>
            <a:pPr marL="0" indent="0">
              <a:spcAft>
                <a:spcPts val="900"/>
              </a:spcAft>
              <a:buNone/>
            </a:pPr>
            <a:r>
              <a:rPr lang="en-US" sz="1800" dirty="0" smtClean="0">
                <a:solidFill>
                  <a:srgbClr val="C00000"/>
                </a:solidFill>
              </a:rPr>
              <a:t>Examples of caveats and research needs:</a:t>
            </a:r>
          </a:p>
          <a:p>
            <a:pPr>
              <a:spcAft>
                <a:spcPts val="900"/>
              </a:spcAft>
            </a:pPr>
            <a:r>
              <a:rPr lang="en-US" sz="1800" dirty="0" smtClean="0">
                <a:solidFill>
                  <a:srgbClr val="C00000"/>
                </a:solidFill>
              </a:rPr>
              <a:t>Multiple and interacting threshold responses and failure modes</a:t>
            </a:r>
          </a:p>
          <a:p>
            <a:pPr>
              <a:spcAft>
                <a:spcPts val="900"/>
              </a:spcAft>
            </a:pPr>
            <a:r>
              <a:rPr lang="en-US" sz="1800" dirty="0" smtClean="0">
                <a:solidFill>
                  <a:srgbClr val="C00000"/>
                </a:solidFill>
              </a:rPr>
              <a:t>Representation of deep uncertainties</a:t>
            </a:r>
          </a:p>
          <a:p>
            <a:pPr>
              <a:spcAft>
                <a:spcPts val="900"/>
              </a:spcAft>
            </a:pPr>
            <a:r>
              <a:rPr lang="en-US" sz="1800" dirty="0" smtClean="0">
                <a:solidFill>
                  <a:srgbClr val="C00000"/>
                </a:solidFill>
              </a:rPr>
              <a:t>Increased realism of the biogeochemical and geophysical dynamics</a:t>
            </a:r>
          </a:p>
          <a:p>
            <a:pPr>
              <a:spcAft>
                <a:spcPts val="900"/>
              </a:spcAft>
            </a:pPr>
            <a:r>
              <a:rPr lang="en-US" sz="1800" dirty="0" smtClean="0">
                <a:solidFill>
                  <a:srgbClr val="C00000"/>
                </a:solidFill>
              </a:rPr>
              <a:t>Decision making under uncertainty for coastal adaptation response</a:t>
            </a:r>
          </a:p>
          <a:p>
            <a:pPr>
              <a:spcAft>
                <a:spcPts val="900"/>
              </a:spcAft>
            </a:pPr>
            <a:r>
              <a:rPr lang="en-US" sz="1800" dirty="0" smtClean="0">
                <a:solidFill>
                  <a:srgbClr val="C00000"/>
                </a:solidFill>
              </a:rPr>
              <a:t>Extended time horizon and uncertain state space</a:t>
            </a:r>
          </a:p>
          <a:p>
            <a:pPr>
              <a:spcAft>
                <a:spcPts val="900"/>
              </a:spcAft>
            </a:pPr>
            <a:r>
              <a:rPr lang="en-US" sz="1800" dirty="0" smtClean="0">
                <a:solidFill>
                  <a:srgbClr val="C00000"/>
                </a:solidFill>
              </a:rPr>
              <a:t>Consideration of additional policy objectives (e.g., </a:t>
            </a:r>
            <a:r>
              <a:rPr lang="en-US" sz="1800" dirty="0">
                <a:solidFill>
                  <a:srgbClr val="C00000"/>
                </a:solidFill>
              </a:rPr>
              <a:t>reliability, </a:t>
            </a:r>
            <a:r>
              <a:rPr lang="en-US" sz="1800" dirty="0" err="1" smtClean="0">
                <a:solidFill>
                  <a:srgbClr val="C00000"/>
                </a:solidFill>
              </a:rPr>
              <a:t>prioritarianism</a:t>
            </a:r>
            <a:r>
              <a:rPr lang="en-US" sz="1800" dirty="0" smtClean="0">
                <a:solidFill>
                  <a:srgbClr val="C00000"/>
                </a:solidFill>
              </a:rPr>
              <a:t>, ambiguity aversion)</a:t>
            </a:r>
          </a:p>
        </p:txBody>
      </p:sp>
      <p:sp>
        <p:nvSpPr>
          <p:cNvPr id="3" name="Slide Number Placeholder 2"/>
          <p:cNvSpPr>
            <a:spLocks noGrp="1"/>
          </p:cNvSpPr>
          <p:nvPr>
            <p:ph type="sldNum" sz="quarter" idx="12"/>
          </p:nvPr>
        </p:nvSpPr>
        <p:spPr/>
        <p:txBody>
          <a:bodyPr/>
          <a:lstStyle/>
          <a:p>
            <a:fld id="{C3001CAB-3C5D-4674-94CE-50C9BDDCB5FF}" type="slidenum">
              <a:rPr lang="en-US" smtClean="0"/>
              <a:pPr/>
              <a:t>11</a:t>
            </a:fld>
            <a:endParaRPr lang="en-US"/>
          </a:p>
        </p:txBody>
      </p:sp>
    </p:spTree>
    <p:extLst>
      <p:ext uri="{BB962C8B-B14F-4D97-AF65-F5344CB8AC3E}">
        <p14:creationId xmlns:p14="http://schemas.microsoft.com/office/powerpoint/2010/main" val="2717631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Uncertain climate thresholds are often cited as motivation for stringent mitigation; IAMs face severe challenges in representing them</a:t>
            </a:r>
            <a:endParaRPr lang="en-US" dirty="0"/>
          </a:p>
        </p:txBody>
      </p:sp>
      <p:sp>
        <p:nvSpPr>
          <p:cNvPr id="9" name="Slide Number Placeholder 8"/>
          <p:cNvSpPr>
            <a:spLocks noGrp="1"/>
          </p:cNvSpPr>
          <p:nvPr>
            <p:ph type="sldNum" sz="quarter" idx="12"/>
          </p:nvPr>
        </p:nvSpPr>
        <p:spPr/>
        <p:txBody>
          <a:bodyPr/>
          <a:lstStyle/>
          <a:p>
            <a:fld id="{C3001CAB-3C5D-4674-94CE-50C9BDDCB5FF}" type="slidenum">
              <a:rPr lang="en-US" smtClean="0"/>
              <a:pPr/>
              <a:t>2</a:t>
            </a:fld>
            <a:endParaRPr lang="en-US" dirty="0"/>
          </a:p>
        </p:txBody>
      </p:sp>
      <p:pic>
        <p:nvPicPr>
          <p:cNvPr id="3" name="Picture 2"/>
          <p:cNvPicPr>
            <a:picLocks noChangeAspect="1"/>
          </p:cNvPicPr>
          <p:nvPr/>
        </p:nvPicPr>
        <p:blipFill>
          <a:blip r:embed="rId3"/>
          <a:stretch>
            <a:fillRect/>
          </a:stretch>
        </p:blipFill>
        <p:spPr>
          <a:xfrm>
            <a:off x="2011680" y="1857028"/>
            <a:ext cx="4610965" cy="4543003"/>
          </a:xfrm>
          <a:prstGeom prst="rect">
            <a:avLst/>
          </a:prstGeom>
        </p:spPr>
      </p:pic>
      <p:sp>
        <p:nvSpPr>
          <p:cNvPr id="4" name="TextBox 8"/>
          <p:cNvSpPr txBox="1">
            <a:spLocks noChangeArrowheads="1"/>
          </p:cNvSpPr>
          <p:nvPr/>
        </p:nvSpPr>
        <p:spPr bwMode="auto">
          <a:xfrm>
            <a:off x="0" y="6583104"/>
            <a:ext cx="44534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0" rIns="0" bIns="0"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Calibri" charset="0"/>
              </a:rPr>
              <a:t>Nicholas and Keller (</a:t>
            </a:r>
            <a:r>
              <a:rPr lang="en-US" sz="1200" dirty="0" smtClean="0">
                <a:latin typeface="Calibri" charset="0"/>
              </a:rPr>
              <a:t>2012)</a:t>
            </a:r>
            <a:endParaRPr lang="en-US" sz="1200" dirty="0">
              <a:latin typeface="Calibri" charset="0"/>
            </a:endParaRPr>
          </a:p>
        </p:txBody>
      </p:sp>
      <p:pic>
        <p:nvPicPr>
          <p:cNvPr id="5" name="Picture 4"/>
          <p:cNvPicPr>
            <a:picLocks noChangeAspect="1"/>
          </p:cNvPicPr>
          <p:nvPr/>
        </p:nvPicPr>
        <p:blipFill rotWithShape="1">
          <a:blip r:embed="rId3"/>
          <a:srcRect l="43975" t="25564" r="33113" b="50986"/>
          <a:stretch/>
        </p:blipFill>
        <p:spPr>
          <a:xfrm>
            <a:off x="4043778" y="3018408"/>
            <a:ext cx="1056443" cy="1065321"/>
          </a:xfrm>
          <a:prstGeom prst="ellipse">
            <a:avLst/>
          </a:prstGeom>
        </p:spPr>
      </p:pic>
      <p:sp>
        <p:nvSpPr>
          <p:cNvPr id="6" name="Right Brace 5"/>
          <p:cNvSpPr/>
          <p:nvPr/>
        </p:nvSpPr>
        <p:spPr>
          <a:xfrm>
            <a:off x="6527801" y="3929205"/>
            <a:ext cx="158749" cy="1887396"/>
          </a:xfrm>
          <a:prstGeom prst="rightBrace">
            <a:avLst>
              <a:gd name="adj1" fmla="val 59804"/>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773817" y="4457404"/>
            <a:ext cx="1741534" cy="830997"/>
          </a:xfrm>
          <a:prstGeom prst="rect">
            <a:avLst/>
          </a:prstGeom>
          <a:noFill/>
        </p:spPr>
        <p:txBody>
          <a:bodyPr wrap="square" rtlCol="0">
            <a:spAutoFit/>
          </a:bodyPr>
          <a:lstStyle/>
          <a:p>
            <a:r>
              <a:rPr lang="en-US" sz="1600" dirty="0" smtClean="0"/>
              <a:t>e.g., </a:t>
            </a:r>
            <a:r>
              <a:rPr lang="en-US" sz="1600" dirty="0"/>
              <a:t>time </a:t>
            </a:r>
            <a:r>
              <a:rPr lang="en-US" sz="1600" dirty="0" smtClean="0"/>
              <a:t>horizon of most IAMs is only 50-200 years</a:t>
            </a:r>
            <a:endParaRPr lang="en-US" sz="1600" dirty="0"/>
          </a:p>
        </p:txBody>
      </p:sp>
    </p:spTree>
    <p:extLst>
      <p:ext uri="{BB962C8B-B14F-4D97-AF65-F5344CB8AC3E}">
        <p14:creationId xmlns:p14="http://schemas.microsoft.com/office/powerpoint/2010/main" val="147309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3902"/>
            <a:ext cx="8141724" cy="1401747"/>
          </a:xfrm>
        </p:spPr>
        <p:txBody>
          <a:bodyPr>
            <a:normAutofit fontScale="90000"/>
          </a:bodyPr>
          <a:lstStyle/>
          <a:p>
            <a:r>
              <a:rPr lang="en-US" dirty="0" smtClean="0"/>
              <a:t>WAIS may disintegrate in a threshold response to anthropogenic climate forcing; alas, the sensitivities and timescales are deeply uncertain</a:t>
            </a:r>
            <a:endParaRPr lang="en-US" dirty="0"/>
          </a:p>
        </p:txBody>
      </p:sp>
      <p:sp>
        <p:nvSpPr>
          <p:cNvPr id="16" name="Slide Number Placeholder 15"/>
          <p:cNvSpPr>
            <a:spLocks noGrp="1"/>
          </p:cNvSpPr>
          <p:nvPr>
            <p:ph type="sldNum" sz="quarter" idx="12"/>
          </p:nvPr>
        </p:nvSpPr>
        <p:spPr/>
        <p:txBody>
          <a:bodyPr/>
          <a:lstStyle/>
          <a:p>
            <a:fld id="{C3001CAB-3C5D-4674-94CE-50C9BDDCB5FF}" type="slidenum">
              <a:rPr lang="en-US" smtClean="0"/>
              <a:pPr/>
              <a:t>3</a:t>
            </a:fld>
            <a:endParaRPr lang="en-US" dirty="0"/>
          </a:p>
        </p:txBody>
      </p:sp>
      <p:grpSp>
        <p:nvGrpSpPr>
          <p:cNvPr id="3" name="Group 2"/>
          <p:cNvGrpSpPr/>
          <p:nvPr/>
        </p:nvGrpSpPr>
        <p:grpSpPr>
          <a:xfrm>
            <a:off x="5300133" y="3592298"/>
            <a:ext cx="3988116" cy="3260989"/>
            <a:chOff x="5300133" y="3413185"/>
            <a:chExt cx="3988116" cy="3260989"/>
          </a:xfrm>
        </p:grpSpPr>
        <p:pic>
          <p:nvPicPr>
            <p:cNvPr id="4" name="Picture 3"/>
            <p:cNvPicPr>
              <a:picLocks noChangeAspect="1"/>
            </p:cNvPicPr>
            <p:nvPr/>
          </p:nvPicPr>
          <p:blipFill rotWithShape="1">
            <a:blip r:embed="rId3"/>
            <a:srcRect l="6089" t="1088" r="3731" b="3537"/>
            <a:stretch/>
          </p:blipFill>
          <p:spPr>
            <a:xfrm>
              <a:off x="6193410" y="4044096"/>
              <a:ext cx="2601798" cy="2630078"/>
            </a:xfrm>
            <a:prstGeom prst="ellipse">
              <a:avLst/>
            </a:prstGeom>
            <a:ln>
              <a:solidFill>
                <a:schemeClr val="bg1">
                  <a:lumMod val="50000"/>
                </a:schemeClr>
              </a:solidFill>
            </a:ln>
          </p:spPr>
        </p:pic>
        <p:sp>
          <p:nvSpPr>
            <p:cNvPr id="12" name="TextBox 11"/>
            <p:cNvSpPr txBox="1"/>
            <p:nvPr/>
          </p:nvSpPr>
          <p:spPr>
            <a:xfrm>
              <a:off x="5300133" y="5925467"/>
              <a:ext cx="1791388" cy="584775"/>
            </a:xfrm>
            <a:prstGeom prst="rect">
              <a:avLst/>
            </a:prstGeom>
            <a:solidFill>
              <a:srgbClr val="FFFFFF">
                <a:alpha val="14902"/>
              </a:srgbClr>
            </a:solidFill>
          </p:spPr>
          <p:txBody>
            <a:bodyPr wrap="none" rtlCol="0">
              <a:spAutoFit/>
            </a:bodyPr>
            <a:lstStyle/>
            <a:p>
              <a:r>
                <a:rPr lang="en-US" sz="1600" b="1" dirty="0" smtClean="0">
                  <a:solidFill>
                    <a:srgbClr val="C00000"/>
                  </a:solidFill>
                </a:rPr>
                <a:t>~3.3m SLR</a:t>
              </a:r>
            </a:p>
            <a:p>
              <a:r>
                <a:rPr lang="en-US" sz="1600" b="1" dirty="0" smtClean="0">
                  <a:solidFill>
                    <a:srgbClr val="C00000"/>
                  </a:solidFill>
                </a:rPr>
                <a:t>dynamic instability</a:t>
              </a:r>
            </a:p>
          </p:txBody>
        </p:sp>
        <p:sp>
          <p:nvSpPr>
            <p:cNvPr id="13" name="TextBox 12"/>
            <p:cNvSpPr txBox="1"/>
            <p:nvPr/>
          </p:nvSpPr>
          <p:spPr>
            <a:xfrm>
              <a:off x="7774862" y="3413185"/>
              <a:ext cx="1513387" cy="720197"/>
            </a:xfrm>
            <a:prstGeom prst="rect">
              <a:avLst/>
            </a:prstGeom>
            <a:noFill/>
          </p:spPr>
          <p:txBody>
            <a:bodyPr wrap="square" rtlCol="0">
              <a:spAutoFit/>
            </a:bodyPr>
            <a:lstStyle/>
            <a:p>
              <a:pPr>
                <a:lnSpc>
                  <a:spcPct val="85000"/>
                </a:lnSpc>
              </a:pPr>
              <a:r>
                <a:rPr lang="en-US" sz="1600" b="1" dirty="0" smtClean="0">
                  <a:solidFill>
                    <a:srgbClr val="C00000"/>
                  </a:solidFill>
                </a:rPr>
                <a:t>~53m SLR</a:t>
              </a:r>
            </a:p>
            <a:p>
              <a:pPr>
                <a:lnSpc>
                  <a:spcPct val="85000"/>
                </a:lnSpc>
              </a:pPr>
              <a:r>
                <a:rPr lang="en-US" sz="1600" b="1" dirty="0" smtClean="0">
                  <a:solidFill>
                    <a:srgbClr val="C00000"/>
                  </a:solidFill>
                </a:rPr>
                <a:t>more stable,</a:t>
              </a:r>
            </a:p>
            <a:p>
              <a:pPr>
                <a:lnSpc>
                  <a:spcPct val="85000"/>
                </a:lnSpc>
              </a:pPr>
              <a:r>
                <a:rPr lang="en-US" sz="1600" b="1" dirty="0" smtClean="0">
                  <a:solidFill>
                    <a:srgbClr val="C00000"/>
                  </a:solidFill>
                </a:rPr>
                <a:t>may gain mass</a:t>
              </a:r>
              <a:endParaRPr lang="en-US" sz="1600" b="1" dirty="0">
                <a:solidFill>
                  <a:srgbClr val="C00000"/>
                </a:solidFill>
              </a:endParaRPr>
            </a:p>
          </p:txBody>
        </p:sp>
      </p:gr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4432" t="3471" b="4447"/>
          <a:stretch/>
        </p:blipFill>
        <p:spPr>
          <a:xfrm>
            <a:off x="924231" y="4487159"/>
            <a:ext cx="3680275" cy="2130457"/>
          </a:xfrm>
          <a:prstGeom prst="rect">
            <a:avLst/>
          </a:prstGeom>
        </p:spPr>
      </p:pic>
      <p:sp>
        <p:nvSpPr>
          <p:cNvPr id="18" name="TextBox 8"/>
          <p:cNvSpPr txBox="1">
            <a:spLocks noChangeArrowheads="1"/>
          </p:cNvSpPr>
          <p:nvPr/>
        </p:nvSpPr>
        <p:spPr bwMode="auto">
          <a:xfrm>
            <a:off x="0" y="6616972"/>
            <a:ext cx="530013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0" rIns="0" bIns="0"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Calibri" charset="0"/>
              </a:rPr>
              <a:t>(left) H </a:t>
            </a:r>
            <a:r>
              <a:rPr lang="en-US" sz="1200" dirty="0" err="1">
                <a:latin typeface="Calibri" charset="0"/>
              </a:rPr>
              <a:t>Fricker</a:t>
            </a:r>
            <a:r>
              <a:rPr lang="en-US" sz="1200" dirty="0">
                <a:latin typeface="Calibri" charset="0"/>
              </a:rPr>
              <a:t>, Scripps Institution of Oceanography; (right) www.lima.usgs.gov</a:t>
            </a:r>
          </a:p>
        </p:txBody>
      </p:sp>
      <p:sp>
        <p:nvSpPr>
          <p:cNvPr id="5" name="Content Placeholder 4"/>
          <p:cNvSpPr>
            <a:spLocks noGrp="1"/>
          </p:cNvSpPr>
          <p:nvPr>
            <p:ph idx="1"/>
          </p:nvPr>
        </p:nvSpPr>
        <p:spPr/>
        <p:txBody>
          <a:bodyPr>
            <a:normAutofit/>
          </a:bodyPr>
          <a:lstStyle/>
          <a:p>
            <a:pPr>
              <a:spcAft>
                <a:spcPts val="600"/>
              </a:spcAft>
            </a:pPr>
            <a:r>
              <a:rPr lang="en-US" sz="2000" dirty="0" smtClean="0"/>
              <a:t>Marine ice sheet instability (MISI) (e.g., Mercer 1968); potential for cliff or </a:t>
            </a:r>
            <a:r>
              <a:rPr lang="en-US" sz="2000" dirty="0" err="1" smtClean="0"/>
              <a:t>hydrofracture</a:t>
            </a:r>
            <a:r>
              <a:rPr lang="en-US" sz="2000" dirty="0" smtClean="0"/>
              <a:t> failure (Pollard et al 2015)</a:t>
            </a:r>
          </a:p>
          <a:p>
            <a:pPr>
              <a:spcAft>
                <a:spcPts val="600"/>
              </a:spcAft>
            </a:pPr>
            <a:r>
              <a:rPr lang="en-US" sz="2000" dirty="0" smtClean="0"/>
              <a:t>Instrumental record not very informative; paleo-record nontrivial to interpret for IAMs</a:t>
            </a:r>
          </a:p>
          <a:p>
            <a:pPr>
              <a:spcAft>
                <a:spcPts val="600"/>
              </a:spcAft>
            </a:pPr>
            <a:r>
              <a:rPr lang="en-US" sz="2000" dirty="0" smtClean="0"/>
              <a:t>Sparse expert opinions (Vaughan and Spouge 2002, </a:t>
            </a:r>
            <a:r>
              <a:rPr lang="en-US" sz="2000" dirty="0" err="1" smtClean="0"/>
              <a:t>Kriegler</a:t>
            </a:r>
            <a:r>
              <a:rPr lang="en-US" sz="2000" dirty="0" smtClean="0"/>
              <a:t> et al 2009, </a:t>
            </a:r>
            <a:r>
              <a:rPr lang="en-US" sz="2000" dirty="0" err="1" smtClean="0"/>
              <a:t>Bamber</a:t>
            </a:r>
            <a:r>
              <a:rPr lang="en-US" sz="2000" dirty="0" smtClean="0"/>
              <a:t> and </a:t>
            </a:r>
            <a:r>
              <a:rPr lang="en-US" sz="2000" dirty="0" err="1" smtClean="0"/>
              <a:t>Aspinall</a:t>
            </a:r>
            <a:r>
              <a:rPr lang="en-US" sz="2000" dirty="0" smtClean="0"/>
              <a:t> 2013)</a:t>
            </a:r>
          </a:p>
          <a:p>
            <a:pPr>
              <a:spcAft>
                <a:spcPts val="600"/>
              </a:spcAft>
            </a:pPr>
            <a:r>
              <a:rPr lang="en-US" sz="2000" dirty="0" smtClean="0"/>
              <a:t>Coastal damages from sea level rise (SLR) depend strongly on adaptation decisions (Nicholls et al 2008, </a:t>
            </a:r>
            <a:r>
              <a:rPr lang="en-US" sz="2000" dirty="0" err="1" smtClean="0"/>
              <a:t>Hinkel</a:t>
            </a:r>
            <a:r>
              <a:rPr lang="en-US" sz="2000" dirty="0" smtClean="0"/>
              <a:t> et al 2014)</a:t>
            </a:r>
          </a:p>
          <a:p>
            <a:pPr>
              <a:spcAft>
                <a:spcPts val="600"/>
              </a:spcAft>
            </a:pPr>
            <a:endParaRPr lang="en-US" sz="2000" dirty="0" smtClean="0"/>
          </a:p>
          <a:p>
            <a:pPr>
              <a:spcAft>
                <a:spcPts val="600"/>
              </a:spcAft>
            </a:pPr>
            <a:endParaRPr lang="en-US" sz="2000" dirty="0"/>
          </a:p>
        </p:txBody>
      </p:sp>
      <p:sp>
        <p:nvSpPr>
          <p:cNvPr id="6" name="Freeform 5"/>
          <p:cNvSpPr/>
          <p:nvPr/>
        </p:nvSpPr>
        <p:spPr>
          <a:xfrm>
            <a:off x="7191151" y="5156042"/>
            <a:ext cx="445118" cy="898591"/>
          </a:xfrm>
          <a:custGeom>
            <a:avLst/>
            <a:gdLst>
              <a:gd name="connsiteX0" fmla="*/ 0 w 378823"/>
              <a:gd name="connsiteY0" fmla="*/ 0 h 633548"/>
              <a:gd name="connsiteX1" fmla="*/ 378823 w 378823"/>
              <a:gd name="connsiteY1" fmla="*/ 633548 h 633548"/>
              <a:gd name="connsiteX2" fmla="*/ 378823 w 378823"/>
              <a:gd name="connsiteY2" fmla="*/ 633548 h 633548"/>
              <a:gd name="connsiteX0" fmla="*/ 0 w 378823"/>
              <a:gd name="connsiteY0" fmla="*/ 0 h 633548"/>
              <a:gd name="connsiteX1" fmla="*/ 156754 w 378823"/>
              <a:gd name="connsiteY1" fmla="*/ 254725 h 633548"/>
              <a:gd name="connsiteX2" fmla="*/ 378823 w 378823"/>
              <a:gd name="connsiteY2" fmla="*/ 633548 h 633548"/>
              <a:gd name="connsiteX3" fmla="*/ 378823 w 378823"/>
              <a:gd name="connsiteY3" fmla="*/ 633548 h 633548"/>
              <a:gd name="connsiteX0" fmla="*/ 0 w 378823"/>
              <a:gd name="connsiteY0" fmla="*/ 0 h 633548"/>
              <a:gd name="connsiteX1" fmla="*/ 35923 w 378823"/>
              <a:gd name="connsiteY1" fmla="*/ 238397 h 633548"/>
              <a:gd name="connsiteX2" fmla="*/ 378823 w 378823"/>
              <a:gd name="connsiteY2" fmla="*/ 633548 h 633548"/>
              <a:gd name="connsiteX3" fmla="*/ 378823 w 378823"/>
              <a:gd name="connsiteY3" fmla="*/ 633548 h 633548"/>
              <a:gd name="connsiteX0" fmla="*/ 0 w 378823"/>
              <a:gd name="connsiteY0" fmla="*/ 0 h 633548"/>
              <a:gd name="connsiteX1" fmla="*/ 35923 w 378823"/>
              <a:gd name="connsiteY1" fmla="*/ 238397 h 633548"/>
              <a:gd name="connsiteX2" fmla="*/ 254726 w 378823"/>
              <a:gd name="connsiteY2" fmla="*/ 493123 h 633548"/>
              <a:gd name="connsiteX3" fmla="*/ 378823 w 378823"/>
              <a:gd name="connsiteY3" fmla="*/ 633548 h 633548"/>
              <a:gd name="connsiteX4" fmla="*/ 378823 w 378823"/>
              <a:gd name="connsiteY4" fmla="*/ 633548 h 633548"/>
              <a:gd name="connsiteX0" fmla="*/ 0 w 382089"/>
              <a:gd name="connsiteY0" fmla="*/ 0 h 633548"/>
              <a:gd name="connsiteX1" fmla="*/ 35923 w 382089"/>
              <a:gd name="connsiteY1" fmla="*/ 238397 h 633548"/>
              <a:gd name="connsiteX2" fmla="*/ 382089 w 382089"/>
              <a:gd name="connsiteY2" fmla="*/ 486592 h 633548"/>
              <a:gd name="connsiteX3" fmla="*/ 378823 w 382089"/>
              <a:gd name="connsiteY3" fmla="*/ 633548 h 633548"/>
              <a:gd name="connsiteX4" fmla="*/ 378823 w 382089"/>
              <a:gd name="connsiteY4" fmla="*/ 633548 h 633548"/>
              <a:gd name="connsiteX0" fmla="*/ 0 w 378823"/>
              <a:gd name="connsiteY0" fmla="*/ 0 h 633548"/>
              <a:gd name="connsiteX1" fmla="*/ 35923 w 378823"/>
              <a:gd name="connsiteY1" fmla="*/ 238397 h 633548"/>
              <a:gd name="connsiteX2" fmla="*/ 355964 w 378823"/>
              <a:gd name="connsiteY2" fmla="*/ 440872 h 633548"/>
              <a:gd name="connsiteX3" fmla="*/ 378823 w 378823"/>
              <a:gd name="connsiteY3" fmla="*/ 633548 h 633548"/>
              <a:gd name="connsiteX4" fmla="*/ 378823 w 378823"/>
              <a:gd name="connsiteY4" fmla="*/ 633548 h 633548"/>
              <a:gd name="connsiteX0" fmla="*/ 0 w 401688"/>
              <a:gd name="connsiteY0" fmla="*/ 0 h 633548"/>
              <a:gd name="connsiteX1" fmla="*/ 35923 w 401688"/>
              <a:gd name="connsiteY1" fmla="*/ 238397 h 633548"/>
              <a:gd name="connsiteX2" fmla="*/ 355964 w 401688"/>
              <a:gd name="connsiteY2" fmla="*/ 440872 h 633548"/>
              <a:gd name="connsiteX3" fmla="*/ 378823 w 401688"/>
              <a:gd name="connsiteY3" fmla="*/ 633548 h 633548"/>
              <a:gd name="connsiteX4" fmla="*/ 378823 w 401688"/>
              <a:gd name="connsiteY4" fmla="*/ 633548 h 633548"/>
              <a:gd name="connsiteX0" fmla="*/ 0 w 378823"/>
              <a:gd name="connsiteY0" fmla="*/ 0 h 633548"/>
              <a:gd name="connsiteX1" fmla="*/ 35923 w 378823"/>
              <a:gd name="connsiteY1" fmla="*/ 238397 h 633548"/>
              <a:gd name="connsiteX2" fmla="*/ 284526 w 378823"/>
              <a:gd name="connsiteY2" fmla="*/ 395629 h 633548"/>
              <a:gd name="connsiteX3" fmla="*/ 378823 w 378823"/>
              <a:gd name="connsiteY3" fmla="*/ 633548 h 633548"/>
              <a:gd name="connsiteX4" fmla="*/ 378823 w 378823"/>
              <a:gd name="connsiteY4" fmla="*/ 633548 h 633548"/>
              <a:gd name="connsiteX0" fmla="*/ 0 w 381280"/>
              <a:gd name="connsiteY0" fmla="*/ 0 h 633548"/>
              <a:gd name="connsiteX1" fmla="*/ 35923 w 381280"/>
              <a:gd name="connsiteY1" fmla="*/ 238397 h 633548"/>
              <a:gd name="connsiteX2" fmla="*/ 284526 w 381280"/>
              <a:gd name="connsiteY2" fmla="*/ 395629 h 633548"/>
              <a:gd name="connsiteX3" fmla="*/ 378823 w 381280"/>
              <a:gd name="connsiteY3" fmla="*/ 633548 h 633548"/>
              <a:gd name="connsiteX4" fmla="*/ 378823 w 381280"/>
              <a:gd name="connsiteY4" fmla="*/ 633548 h 633548"/>
              <a:gd name="connsiteX0" fmla="*/ 0 w 381280"/>
              <a:gd name="connsiteY0" fmla="*/ 0 h 633548"/>
              <a:gd name="connsiteX1" fmla="*/ 35923 w 381280"/>
              <a:gd name="connsiteY1" fmla="*/ 238397 h 633548"/>
              <a:gd name="connsiteX2" fmla="*/ 219755 w 381280"/>
              <a:gd name="connsiteY2" fmla="*/ 332014 h 633548"/>
              <a:gd name="connsiteX3" fmla="*/ 284526 w 381280"/>
              <a:gd name="connsiteY3" fmla="*/ 395629 h 633548"/>
              <a:gd name="connsiteX4" fmla="*/ 378823 w 381280"/>
              <a:gd name="connsiteY4" fmla="*/ 633548 h 633548"/>
              <a:gd name="connsiteX5" fmla="*/ 378823 w 381280"/>
              <a:gd name="connsiteY5" fmla="*/ 633548 h 633548"/>
              <a:gd name="connsiteX0" fmla="*/ 0 w 381280"/>
              <a:gd name="connsiteY0" fmla="*/ 0 h 633548"/>
              <a:gd name="connsiteX1" fmla="*/ 35923 w 381280"/>
              <a:gd name="connsiteY1" fmla="*/ 238397 h 633548"/>
              <a:gd name="connsiteX2" fmla="*/ 219755 w 381280"/>
              <a:gd name="connsiteY2" fmla="*/ 332014 h 633548"/>
              <a:gd name="connsiteX3" fmla="*/ 284526 w 381280"/>
              <a:gd name="connsiteY3" fmla="*/ 395629 h 633548"/>
              <a:gd name="connsiteX4" fmla="*/ 378823 w 381280"/>
              <a:gd name="connsiteY4" fmla="*/ 633548 h 633548"/>
              <a:gd name="connsiteX5" fmla="*/ 378823 w 381280"/>
              <a:gd name="connsiteY5" fmla="*/ 633548 h 633548"/>
              <a:gd name="connsiteX0" fmla="*/ 0 w 381280"/>
              <a:gd name="connsiteY0" fmla="*/ 0 h 633548"/>
              <a:gd name="connsiteX1" fmla="*/ 74023 w 381280"/>
              <a:gd name="connsiteY1" fmla="*/ 197915 h 633548"/>
              <a:gd name="connsiteX2" fmla="*/ 219755 w 381280"/>
              <a:gd name="connsiteY2" fmla="*/ 332014 h 633548"/>
              <a:gd name="connsiteX3" fmla="*/ 284526 w 381280"/>
              <a:gd name="connsiteY3" fmla="*/ 395629 h 633548"/>
              <a:gd name="connsiteX4" fmla="*/ 378823 w 381280"/>
              <a:gd name="connsiteY4" fmla="*/ 633548 h 633548"/>
              <a:gd name="connsiteX5" fmla="*/ 378823 w 381280"/>
              <a:gd name="connsiteY5" fmla="*/ 633548 h 633548"/>
              <a:gd name="connsiteX0" fmla="*/ 0 w 381280"/>
              <a:gd name="connsiteY0" fmla="*/ 0 h 633548"/>
              <a:gd name="connsiteX1" fmla="*/ 74023 w 381280"/>
              <a:gd name="connsiteY1" fmla="*/ 197915 h 633548"/>
              <a:gd name="connsiteX2" fmla="*/ 219755 w 381280"/>
              <a:gd name="connsiteY2" fmla="*/ 332014 h 633548"/>
              <a:gd name="connsiteX3" fmla="*/ 284526 w 381280"/>
              <a:gd name="connsiteY3" fmla="*/ 395629 h 633548"/>
              <a:gd name="connsiteX4" fmla="*/ 378823 w 381280"/>
              <a:gd name="connsiteY4" fmla="*/ 633548 h 633548"/>
              <a:gd name="connsiteX5" fmla="*/ 378823 w 381280"/>
              <a:gd name="connsiteY5" fmla="*/ 633548 h 633548"/>
              <a:gd name="connsiteX0" fmla="*/ 0 w 381280"/>
              <a:gd name="connsiteY0" fmla="*/ 0 h 633548"/>
              <a:gd name="connsiteX1" fmla="*/ 74023 w 381280"/>
              <a:gd name="connsiteY1" fmla="*/ 197915 h 633548"/>
              <a:gd name="connsiteX2" fmla="*/ 219755 w 381280"/>
              <a:gd name="connsiteY2" fmla="*/ 332014 h 633548"/>
              <a:gd name="connsiteX3" fmla="*/ 284526 w 381280"/>
              <a:gd name="connsiteY3" fmla="*/ 395629 h 633548"/>
              <a:gd name="connsiteX4" fmla="*/ 378823 w 381280"/>
              <a:gd name="connsiteY4" fmla="*/ 633548 h 633548"/>
              <a:gd name="connsiteX5" fmla="*/ 378823 w 381280"/>
              <a:gd name="connsiteY5" fmla="*/ 633548 h 633548"/>
              <a:gd name="connsiteX0" fmla="*/ 0 w 381280"/>
              <a:gd name="connsiteY0" fmla="*/ 0 h 633548"/>
              <a:gd name="connsiteX1" fmla="*/ 74023 w 381280"/>
              <a:gd name="connsiteY1" fmla="*/ 197915 h 633548"/>
              <a:gd name="connsiteX2" fmla="*/ 167367 w 381280"/>
              <a:gd name="connsiteY2" fmla="*/ 284389 h 633548"/>
              <a:gd name="connsiteX3" fmla="*/ 284526 w 381280"/>
              <a:gd name="connsiteY3" fmla="*/ 395629 h 633548"/>
              <a:gd name="connsiteX4" fmla="*/ 378823 w 381280"/>
              <a:gd name="connsiteY4" fmla="*/ 633548 h 633548"/>
              <a:gd name="connsiteX5" fmla="*/ 378823 w 381280"/>
              <a:gd name="connsiteY5" fmla="*/ 633548 h 633548"/>
              <a:gd name="connsiteX0" fmla="*/ 0 w 381280"/>
              <a:gd name="connsiteY0" fmla="*/ 0 h 633548"/>
              <a:gd name="connsiteX1" fmla="*/ 52591 w 381280"/>
              <a:gd name="connsiteY1" fmla="*/ 140765 h 633548"/>
              <a:gd name="connsiteX2" fmla="*/ 167367 w 381280"/>
              <a:gd name="connsiteY2" fmla="*/ 284389 h 633548"/>
              <a:gd name="connsiteX3" fmla="*/ 284526 w 381280"/>
              <a:gd name="connsiteY3" fmla="*/ 395629 h 633548"/>
              <a:gd name="connsiteX4" fmla="*/ 378823 w 381280"/>
              <a:gd name="connsiteY4" fmla="*/ 633548 h 633548"/>
              <a:gd name="connsiteX5" fmla="*/ 378823 w 381280"/>
              <a:gd name="connsiteY5" fmla="*/ 633548 h 633548"/>
              <a:gd name="connsiteX0" fmla="*/ 0 w 381280"/>
              <a:gd name="connsiteY0" fmla="*/ 0 h 633548"/>
              <a:gd name="connsiteX1" fmla="*/ 52591 w 381280"/>
              <a:gd name="connsiteY1" fmla="*/ 140765 h 633548"/>
              <a:gd name="connsiteX2" fmla="*/ 167367 w 381280"/>
              <a:gd name="connsiteY2" fmla="*/ 284389 h 633548"/>
              <a:gd name="connsiteX3" fmla="*/ 284526 w 381280"/>
              <a:gd name="connsiteY3" fmla="*/ 395629 h 633548"/>
              <a:gd name="connsiteX4" fmla="*/ 378823 w 381280"/>
              <a:gd name="connsiteY4" fmla="*/ 633548 h 633548"/>
              <a:gd name="connsiteX5" fmla="*/ 378823 w 381280"/>
              <a:gd name="connsiteY5" fmla="*/ 633548 h 633548"/>
              <a:gd name="connsiteX0" fmla="*/ 0 w 381280"/>
              <a:gd name="connsiteY0" fmla="*/ 0 h 633548"/>
              <a:gd name="connsiteX1" fmla="*/ 52591 w 381280"/>
              <a:gd name="connsiteY1" fmla="*/ 140765 h 633548"/>
              <a:gd name="connsiteX2" fmla="*/ 167367 w 381280"/>
              <a:gd name="connsiteY2" fmla="*/ 284389 h 633548"/>
              <a:gd name="connsiteX3" fmla="*/ 284526 w 381280"/>
              <a:gd name="connsiteY3" fmla="*/ 395629 h 633548"/>
              <a:gd name="connsiteX4" fmla="*/ 378823 w 381280"/>
              <a:gd name="connsiteY4" fmla="*/ 633548 h 633548"/>
              <a:gd name="connsiteX5" fmla="*/ 378823 w 381280"/>
              <a:gd name="connsiteY5" fmla="*/ 633548 h 633548"/>
              <a:gd name="connsiteX0" fmla="*/ 0 w 381280"/>
              <a:gd name="connsiteY0" fmla="*/ 0 h 633548"/>
              <a:gd name="connsiteX1" fmla="*/ 52591 w 381280"/>
              <a:gd name="connsiteY1" fmla="*/ 140765 h 633548"/>
              <a:gd name="connsiteX2" fmla="*/ 167367 w 381280"/>
              <a:gd name="connsiteY2" fmla="*/ 284389 h 633548"/>
              <a:gd name="connsiteX3" fmla="*/ 284526 w 381280"/>
              <a:gd name="connsiteY3" fmla="*/ 395629 h 633548"/>
              <a:gd name="connsiteX4" fmla="*/ 378823 w 381280"/>
              <a:gd name="connsiteY4" fmla="*/ 633548 h 633548"/>
              <a:gd name="connsiteX5" fmla="*/ 378823 w 381280"/>
              <a:gd name="connsiteY5" fmla="*/ 633548 h 633548"/>
              <a:gd name="connsiteX0" fmla="*/ 0 w 381280"/>
              <a:gd name="connsiteY0" fmla="*/ 0 h 633548"/>
              <a:gd name="connsiteX1" fmla="*/ 52591 w 381280"/>
              <a:gd name="connsiteY1" fmla="*/ 140765 h 633548"/>
              <a:gd name="connsiteX2" fmla="*/ 153079 w 381280"/>
              <a:gd name="connsiteY2" fmla="*/ 301058 h 633548"/>
              <a:gd name="connsiteX3" fmla="*/ 284526 w 381280"/>
              <a:gd name="connsiteY3" fmla="*/ 395629 h 633548"/>
              <a:gd name="connsiteX4" fmla="*/ 378823 w 381280"/>
              <a:gd name="connsiteY4" fmla="*/ 633548 h 633548"/>
              <a:gd name="connsiteX5" fmla="*/ 378823 w 381280"/>
              <a:gd name="connsiteY5" fmla="*/ 633548 h 633548"/>
              <a:gd name="connsiteX0" fmla="*/ 0 w 381280"/>
              <a:gd name="connsiteY0" fmla="*/ 0 h 633548"/>
              <a:gd name="connsiteX1" fmla="*/ 52591 w 381280"/>
              <a:gd name="connsiteY1" fmla="*/ 140765 h 633548"/>
              <a:gd name="connsiteX2" fmla="*/ 153079 w 381280"/>
              <a:gd name="connsiteY2" fmla="*/ 301058 h 633548"/>
              <a:gd name="connsiteX3" fmla="*/ 284526 w 381280"/>
              <a:gd name="connsiteY3" fmla="*/ 395629 h 633548"/>
              <a:gd name="connsiteX4" fmla="*/ 378823 w 381280"/>
              <a:gd name="connsiteY4" fmla="*/ 633548 h 633548"/>
              <a:gd name="connsiteX5" fmla="*/ 378823 w 381280"/>
              <a:gd name="connsiteY5" fmla="*/ 633548 h 633548"/>
              <a:gd name="connsiteX0" fmla="*/ 0 w 381280"/>
              <a:gd name="connsiteY0" fmla="*/ 0 h 633548"/>
              <a:gd name="connsiteX1" fmla="*/ 52591 w 381280"/>
              <a:gd name="connsiteY1" fmla="*/ 140765 h 633548"/>
              <a:gd name="connsiteX2" fmla="*/ 153079 w 381280"/>
              <a:gd name="connsiteY2" fmla="*/ 301058 h 633548"/>
              <a:gd name="connsiteX3" fmla="*/ 284526 w 381280"/>
              <a:gd name="connsiteY3" fmla="*/ 395629 h 633548"/>
              <a:gd name="connsiteX4" fmla="*/ 378823 w 381280"/>
              <a:gd name="connsiteY4" fmla="*/ 633548 h 633548"/>
              <a:gd name="connsiteX5" fmla="*/ 378823 w 381280"/>
              <a:gd name="connsiteY5" fmla="*/ 633548 h 633548"/>
              <a:gd name="connsiteX0" fmla="*/ 0 w 402711"/>
              <a:gd name="connsiteY0" fmla="*/ 0 h 633548"/>
              <a:gd name="connsiteX1" fmla="*/ 52591 w 402711"/>
              <a:gd name="connsiteY1" fmla="*/ 140765 h 633548"/>
              <a:gd name="connsiteX2" fmla="*/ 153079 w 402711"/>
              <a:gd name="connsiteY2" fmla="*/ 301058 h 633548"/>
              <a:gd name="connsiteX3" fmla="*/ 284526 w 402711"/>
              <a:gd name="connsiteY3" fmla="*/ 395629 h 633548"/>
              <a:gd name="connsiteX4" fmla="*/ 378823 w 402711"/>
              <a:gd name="connsiteY4" fmla="*/ 633548 h 633548"/>
              <a:gd name="connsiteX5" fmla="*/ 378823 w 402711"/>
              <a:gd name="connsiteY5" fmla="*/ 633548 h 633548"/>
              <a:gd name="connsiteX0" fmla="*/ 0 w 445118"/>
              <a:gd name="connsiteY0" fmla="*/ 0 h 898591"/>
              <a:gd name="connsiteX1" fmla="*/ 94998 w 445118"/>
              <a:gd name="connsiteY1" fmla="*/ 405808 h 898591"/>
              <a:gd name="connsiteX2" fmla="*/ 195486 w 445118"/>
              <a:gd name="connsiteY2" fmla="*/ 566101 h 898591"/>
              <a:gd name="connsiteX3" fmla="*/ 326933 w 445118"/>
              <a:gd name="connsiteY3" fmla="*/ 660672 h 898591"/>
              <a:gd name="connsiteX4" fmla="*/ 421230 w 445118"/>
              <a:gd name="connsiteY4" fmla="*/ 898591 h 898591"/>
              <a:gd name="connsiteX5" fmla="*/ 421230 w 445118"/>
              <a:gd name="connsiteY5" fmla="*/ 898591 h 898591"/>
              <a:gd name="connsiteX0" fmla="*/ 0 w 445118"/>
              <a:gd name="connsiteY0" fmla="*/ 0 h 898591"/>
              <a:gd name="connsiteX1" fmla="*/ 94998 w 445118"/>
              <a:gd name="connsiteY1" fmla="*/ 405808 h 898591"/>
              <a:gd name="connsiteX2" fmla="*/ 195486 w 445118"/>
              <a:gd name="connsiteY2" fmla="*/ 566101 h 898591"/>
              <a:gd name="connsiteX3" fmla="*/ 326933 w 445118"/>
              <a:gd name="connsiteY3" fmla="*/ 660672 h 898591"/>
              <a:gd name="connsiteX4" fmla="*/ 421230 w 445118"/>
              <a:gd name="connsiteY4" fmla="*/ 898591 h 898591"/>
              <a:gd name="connsiteX5" fmla="*/ 421230 w 445118"/>
              <a:gd name="connsiteY5" fmla="*/ 898591 h 898591"/>
              <a:gd name="connsiteX0" fmla="*/ 0 w 445118"/>
              <a:gd name="connsiteY0" fmla="*/ 0 h 898591"/>
              <a:gd name="connsiteX1" fmla="*/ 94998 w 445118"/>
              <a:gd name="connsiteY1" fmla="*/ 405808 h 898591"/>
              <a:gd name="connsiteX2" fmla="*/ 195486 w 445118"/>
              <a:gd name="connsiteY2" fmla="*/ 566101 h 898591"/>
              <a:gd name="connsiteX3" fmla="*/ 326933 w 445118"/>
              <a:gd name="connsiteY3" fmla="*/ 660672 h 898591"/>
              <a:gd name="connsiteX4" fmla="*/ 421230 w 445118"/>
              <a:gd name="connsiteY4" fmla="*/ 898591 h 898591"/>
              <a:gd name="connsiteX5" fmla="*/ 421230 w 445118"/>
              <a:gd name="connsiteY5" fmla="*/ 898591 h 89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18" h="898591">
                <a:moveTo>
                  <a:pt x="0" y="0"/>
                </a:moveTo>
                <a:cubicBezTo>
                  <a:pt x="165147" y="18265"/>
                  <a:pt x="-2315" y="153187"/>
                  <a:pt x="94998" y="405808"/>
                </a:cubicBezTo>
                <a:cubicBezTo>
                  <a:pt x="145957" y="483051"/>
                  <a:pt x="146909" y="517433"/>
                  <a:pt x="195486" y="566101"/>
                </a:cubicBezTo>
                <a:cubicBezTo>
                  <a:pt x="252795" y="613499"/>
                  <a:pt x="288675" y="629942"/>
                  <a:pt x="326933" y="660672"/>
                </a:cubicBezTo>
                <a:cubicBezTo>
                  <a:pt x="473482" y="769188"/>
                  <a:pt x="455520" y="813695"/>
                  <a:pt x="421230" y="898591"/>
                </a:cubicBezTo>
                <a:lnTo>
                  <a:pt x="421230" y="898591"/>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7800305" y="4312495"/>
            <a:ext cx="587838" cy="999902"/>
          </a:xfrm>
          <a:prstGeom prst="straightConnector1">
            <a:avLst/>
          </a:prstGeom>
          <a:ln>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372806" y="5782842"/>
            <a:ext cx="627102" cy="578991"/>
          </a:xfrm>
          <a:prstGeom prst="straightConnector1">
            <a:avLst/>
          </a:prstGeom>
          <a:ln>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664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138279" cy="1325563"/>
          </a:xfrm>
        </p:spPr>
        <p:txBody>
          <a:bodyPr>
            <a:normAutofit fontScale="90000"/>
          </a:bodyPr>
          <a:lstStyle/>
          <a:p>
            <a:r>
              <a:rPr lang="en-US" dirty="0" smtClean="0"/>
              <a:t>Analyzing climate thresholds in IAMs requires fundamental </a:t>
            </a:r>
            <a:r>
              <a:rPr lang="en-US" dirty="0"/>
              <a:t>advances in </a:t>
            </a:r>
            <a:r>
              <a:rPr lang="en-US" dirty="0" smtClean="0"/>
              <a:t>the disciplines plus new </a:t>
            </a:r>
            <a:r>
              <a:rPr lang="en-US" dirty="0"/>
              <a:t>approaches for transdisciplinary integration</a:t>
            </a:r>
          </a:p>
        </p:txBody>
      </p:sp>
      <p:graphicFrame>
        <p:nvGraphicFramePr>
          <p:cNvPr id="4" name="Table 3"/>
          <p:cNvGraphicFramePr>
            <a:graphicFrameLocks noGrp="1"/>
          </p:cNvGraphicFramePr>
          <p:nvPr>
            <p:extLst>
              <p:ext uri="{D42A27DB-BD31-4B8C-83A1-F6EECF244321}">
                <p14:modId xmlns:p14="http://schemas.microsoft.com/office/powerpoint/2010/main" val="796058564"/>
              </p:ext>
            </p:extLst>
          </p:nvPr>
        </p:nvGraphicFramePr>
        <p:xfrm>
          <a:off x="75489" y="2025385"/>
          <a:ext cx="8993022" cy="4357878"/>
        </p:xfrm>
        <a:graphic>
          <a:graphicData uri="http://schemas.openxmlformats.org/drawingml/2006/table">
            <a:tbl>
              <a:tblPr firstRow="1" bandRow="1">
                <a:tableStyleId>{5C22544A-7EE6-4342-B048-85BDC9FD1C3A}</a:tableStyleId>
              </a:tblPr>
              <a:tblGrid>
                <a:gridCol w="999778"/>
                <a:gridCol w="4484530"/>
                <a:gridCol w="3508714"/>
              </a:tblGrid>
              <a:tr h="0">
                <a:tc>
                  <a:txBody>
                    <a:bodyPr/>
                    <a:lstStyle/>
                    <a:p>
                      <a:pPr>
                        <a:lnSpc>
                          <a:spcPct val="85000"/>
                        </a:lnSpc>
                      </a:pPr>
                      <a:r>
                        <a:rPr lang="en-US" sz="1400" b="1" dirty="0" smtClean="0">
                          <a:latin typeface="Calibri" panose="020F0502020204030204" pitchFamily="34" charset="0"/>
                        </a:rPr>
                        <a:t>Discipline</a:t>
                      </a:r>
                      <a:endParaRPr lang="en-US" sz="1400" b="1" dirty="0">
                        <a:latin typeface="Calibri" panose="020F0502020204030204" pitchFamily="34" charset="0"/>
                      </a:endParaRPr>
                    </a:p>
                  </a:txBody>
                  <a:tcPr/>
                </a:tc>
                <a:tc>
                  <a:txBody>
                    <a:bodyPr/>
                    <a:lstStyle/>
                    <a:p>
                      <a:pPr>
                        <a:lnSpc>
                          <a:spcPct val="85000"/>
                        </a:lnSpc>
                      </a:pPr>
                      <a:r>
                        <a:rPr lang="en-US" sz="1400" b="1" dirty="0" smtClean="0">
                          <a:latin typeface="Calibri" panose="020F0502020204030204" pitchFamily="34" charset="0"/>
                        </a:rPr>
                        <a:t>Challenges and Considerations (incomplete list)</a:t>
                      </a:r>
                      <a:endParaRPr lang="en-US" sz="1400" b="1" dirty="0">
                        <a:latin typeface="Calibri" panose="020F0502020204030204" pitchFamily="34" charset="0"/>
                      </a:endParaRPr>
                    </a:p>
                  </a:txBody>
                  <a:tcPr/>
                </a:tc>
                <a:tc>
                  <a:txBody>
                    <a:bodyPr/>
                    <a:lstStyle/>
                    <a:p>
                      <a:pPr>
                        <a:lnSpc>
                          <a:spcPct val="85000"/>
                        </a:lnSpc>
                      </a:pPr>
                      <a:r>
                        <a:rPr lang="en-US" sz="1400" b="1" dirty="0" smtClean="0">
                          <a:latin typeface="Calibri" panose="020F0502020204030204" pitchFamily="34" charset="0"/>
                        </a:rPr>
                        <a:t>State of the Art (examples)</a:t>
                      </a:r>
                      <a:endParaRPr lang="en-US" sz="1400" b="1" dirty="0">
                        <a:latin typeface="Calibri" panose="020F0502020204030204" pitchFamily="34" charset="0"/>
                      </a:endParaRPr>
                    </a:p>
                  </a:txBody>
                  <a:tcPr/>
                </a:tc>
              </a:tr>
              <a:tr h="0">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Earth Sciences</a:t>
                      </a:r>
                      <a:endParaRPr lang="en-US" sz="1300" b="0" dirty="0">
                        <a:latin typeface="Calibri Light" panose="020F0302020204030204" pitchFamily="34" charset="0"/>
                      </a:endParaRPr>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Characterize distinct threat components (e.g., MISI, cliff, </a:t>
                      </a:r>
                      <a:r>
                        <a:rPr lang="en-US" sz="1300" b="0" dirty="0" err="1" smtClean="0">
                          <a:latin typeface="Calibri Light" panose="020F0302020204030204" pitchFamily="34" charset="0"/>
                        </a:rPr>
                        <a:t>hydrofracture</a:t>
                      </a:r>
                      <a:r>
                        <a:rPr lang="en-US" sz="1300" b="0" dirty="0" smtClean="0">
                          <a:latin typeface="Calibri Light" panose="020F0302020204030204" pitchFamily="34" charset="0"/>
                        </a:rPr>
                        <a:t>)</a:t>
                      </a:r>
                    </a:p>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Emulation of complex physical dynamics</a:t>
                      </a:r>
                    </a:p>
                    <a:p>
                      <a:pPr marL="0" marR="0" indent="0" algn="l" defTabSz="914400" rtl="0" eaLnBrk="1" fontAlgn="auto" latinLnBrk="0" hangingPunct="1">
                        <a:lnSpc>
                          <a:spcPct val="85000"/>
                        </a:lnSpc>
                        <a:spcBef>
                          <a:spcPts val="0"/>
                        </a:spcBef>
                        <a:spcAft>
                          <a:spcPts val="0"/>
                        </a:spcAft>
                        <a:buClrTx/>
                        <a:buSzTx/>
                        <a:buFontTx/>
                        <a:buNone/>
                        <a:tabLst/>
                        <a:defRPr/>
                      </a:pPr>
                      <a:endParaRPr lang="en-US" sz="1300" b="0" dirty="0" smtClean="0">
                        <a:latin typeface="Calibri Light" panose="020F0302020204030204" pitchFamily="34" charset="0"/>
                      </a:endParaRPr>
                    </a:p>
                  </a:txBody>
                  <a:tcPr/>
                </a:tc>
                <a:tc>
                  <a:txBody>
                    <a:bodyPr/>
                    <a:lstStyle/>
                    <a:p>
                      <a:pPr>
                        <a:lnSpc>
                          <a:spcPct val="85000"/>
                        </a:lnSpc>
                      </a:pPr>
                      <a:r>
                        <a:rPr lang="en-US" sz="1300" b="0" dirty="0" smtClean="0">
                          <a:latin typeface="Calibri Light" panose="020F0302020204030204" pitchFamily="34" charset="0"/>
                        </a:rPr>
                        <a:t>Pollard,</a:t>
                      </a:r>
                      <a:r>
                        <a:rPr lang="en-US" sz="1300" b="0" baseline="0" dirty="0" smtClean="0">
                          <a:latin typeface="Calibri Light" panose="020F0302020204030204" pitchFamily="34" charset="0"/>
                        </a:rPr>
                        <a:t> </a:t>
                      </a:r>
                      <a:r>
                        <a:rPr lang="en-US" sz="1300" b="0" baseline="0" dirty="0" err="1" smtClean="0">
                          <a:latin typeface="Calibri Light" panose="020F0302020204030204" pitchFamily="34" charset="0"/>
                        </a:rPr>
                        <a:t>DeConto</a:t>
                      </a:r>
                      <a:r>
                        <a:rPr lang="en-US" sz="1300" b="0" baseline="0" dirty="0" smtClean="0">
                          <a:latin typeface="Calibri Light" panose="020F0302020204030204" pitchFamily="34" charset="0"/>
                        </a:rPr>
                        <a:t> &amp; Alley 2015</a:t>
                      </a:r>
                    </a:p>
                    <a:p>
                      <a:pPr>
                        <a:lnSpc>
                          <a:spcPct val="85000"/>
                        </a:lnSpc>
                      </a:pPr>
                      <a:endParaRPr lang="en-US" sz="1300" b="0" baseline="0" dirty="0" smtClean="0">
                        <a:latin typeface="Calibri Light" panose="020F0302020204030204" pitchFamily="34" charset="0"/>
                      </a:endParaRPr>
                    </a:p>
                    <a:p>
                      <a:pPr>
                        <a:lnSpc>
                          <a:spcPct val="85000"/>
                        </a:lnSpc>
                      </a:pPr>
                      <a:r>
                        <a:rPr lang="en-US" sz="1300" b="0" baseline="0" dirty="0" err="1" smtClean="0">
                          <a:latin typeface="Calibri Light" panose="020F0302020204030204" pitchFamily="34" charset="0"/>
                        </a:rPr>
                        <a:t>Ruckert</a:t>
                      </a:r>
                      <a:r>
                        <a:rPr lang="en-US" sz="1300" b="0" baseline="0" dirty="0" smtClean="0">
                          <a:latin typeface="Calibri Light" panose="020F0302020204030204" pitchFamily="34" charset="0"/>
                        </a:rPr>
                        <a:t> et al, in prep</a:t>
                      </a:r>
                    </a:p>
                    <a:p>
                      <a:pPr>
                        <a:lnSpc>
                          <a:spcPct val="85000"/>
                        </a:lnSpc>
                      </a:pPr>
                      <a:endParaRPr lang="en-US" sz="1300" b="0" dirty="0">
                        <a:latin typeface="Calibri Light" panose="020F0302020204030204" pitchFamily="34" charset="0"/>
                      </a:endParaRPr>
                    </a:p>
                  </a:txBody>
                  <a:tcPr/>
                </a:tc>
              </a:tr>
              <a:tr h="0">
                <a:tc>
                  <a:txBody>
                    <a:bodyPr/>
                    <a:lstStyle/>
                    <a:p>
                      <a:pPr>
                        <a:lnSpc>
                          <a:spcPct val="85000"/>
                        </a:lnSpc>
                      </a:pPr>
                      <a:r>
                        <a:rPr lang="en-US" sz="1300" b="0" dirty="0" smtClean="0">
                          <a:latin typeface="Calibri Light" panose="020F0302020204030204" pitchFamily="34" charset="0"/>
                        </a:rPr>
                        <a:t>Decision</a:t>
                      </a:r>
                      <a:br>
                        <a:rPr lang="en-US" sz="1300" b="0" dirty="0" smtClean="0">
                          <a:latin typeface="Calibri Light" panose="020F0302020204030204" pitchFamily="34" charset="0"/>
                        </a:rPr>
                      </a:br>
                      <a:r>
                        <a:rPr lang="en-US" sz="1300" b="0" dirty="0" smtClean="0">
                          <a:latin typeface="Calibri Light" panose="020F0302020204030204" pitchFamily="34" charset="0"/>
                        </a:rPr>
                        <a:t>Science</a:t>
                      </a:r>
                      <a:endParaRPr lang="en-US" sz="1300" b="0" dirty="0">
                        <a:latin typeface="Calibri Light" panose="020F0302020204030204" pitchFamily="34" charset="0"/>
                      </a:endParaRPr>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IAM implementation,</a:t>
                      </a:r>
                      <a:r>
                        <a:rPr lang="en-US" sz="1300" b="0" baseline="0" dirty="0" smtClean="0">
                          <a:latin typeface="Calibri Light" panose="020F0302020204030204" pitchFamily="34" charset="0"/>
                        </a:rPr>
                        <a:t> decision-making under uncertainty,</a:t>
                      </a:r>
                      <a:r>
                        <a:rPr lang="en-US" sz="1300" b="0" dirty="0" smtClean="0">
                          <a:latin typeface="Calibri Light" panose="020F0302020204030204" pitchFamily="34" charset="0"/>
                        </a:rPr>
                        <a:t> and treatment of learning</a:t>
                      </a:r>
                    </a:p>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Elicit, aggregate, and implement expert opinion </a:t>
                      </a:r>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300" dirty="0" smtClean="0">
                          <a:latin typeface="Calibri Light" panose="020F0302020204030204" pitchFamily="34" charset="0"/>
                        </a:rPr>
                        <a:t>Keller, </a:t>
                      </a:r>
                      <a:r>
                        <a:rPr lang="en-US" sz="1300" dirty="0" err="1" smtClean="0">
                          <a:latin typeface="Calibri Light" panose="020F0302020204030204" pitchFamily="34" charset="0"/>
                        </a:rPr>
                        <a:t>Bolker</a:t>
                      </a:r>
                      <a:r>
                        <a:rPr lang="en-US" sz="1300" dirty="0" smtClean="0">
                          <a:latin typeface="Calibri Light" panose="020F0302020204030204" pitchFamily="34" charset="0"/>
                        </a:rPr>
                        <a:t> &amp; Bradford 2004; </a:t>
                      </a:r>
                      <a:r>
                        <a:rPr lang="en-US" sz="1300" dirty="0" err="1" smtClean="0">
                          <a:latin typeface="Calibri Light" panose="020F0302020204030204" pitchFamily="34" charset="0"/>
                        </a:rPr>
                        <a:t>Cai</a:t>
                      </a:r>
                      <a:r>
                        <a:rPr lang="en-US" sz="1300" dirty="0" smtClean="0">
                          <a:latin typeface="Calibri Light" panose="020F0302020204030204" pitchFamily="34" charset="0"/>
                        </a:rPr>
                        <a:t>, Judd &amp; </a:t>
                      </a:r>
                      <a:r>
                        <a:rPr lang="en-US" sz="1300" dirty="0" err="1" smtClean="0">
                          <a:latin typeface="Calibri Light" panose="020F0302020204030204" pitchFamily="34" charset="0"/>
                        </a:rPr>
                        <a:t>Lontzek</a:t>
                      </a:r>
                      <a:r>
                        <a:rPr lang="en-US" sz="1300" dirty="0" smtClean="0">
                          <a:latin typeface="Calibri Light" panose="020F0302020204030204" pitchFamily="34" charset="0"/>
                        </a:rPr>
                        <a:t> 2013; </a:t>
                      </a:r>
                      <a:r>
                        <a:rPr lang="en-US" sz="1300" dirty="0" err="1" smtClean="0">
                          <a:latin typeface="Calibri Light" panose="020F0302020204030204" pitchFamily="34" charset="0"/>
                        </a:rPr>
                        <a:t>Lemoine</a:t>
                      </a:r>
                      <a:r>
                        <a:rPr lang="en-US" sz="1300" dirty="0" smtClean="0">
                          <a:latin typeface="Calibri Light" panose="020F0302020204030204" pitchFamily="34" charset="0"/>
                        </a:rPr>
                        <a:t> &amp; </a:t>
                      </a:r>
                      <a:r>
                        <a:rPr lang="en-US" sz="1300" dirty="0" err="1" smtClean="0">
                          <a:latin typeface="Calibri Light" panose="020F0302020204030204" pitchFamily="34" charset="0"/>
                        </a:rPr>
                        <a:t>Traeger</a:t>
                      </a:r>
                      <a:r>
                        <a:rPr lang="en-US" sz="1300" dirty="0" smtClean="0">
                          <a:latin typeface="Calibri Light" panose="020F0302020204030204" pitchFamily="34" charset="0"/>
                        </a:rPr>
                        <a:t> 2014</a:t>
                      </a:r>
                      <a:endParaRPr lang="en-US" sz="1300" baseline="0" dirty="0" smtClean="0">
                        <a:latin typeface="Calibri Light" panose="020F0302020204030204" pitchFamily="34" charset="0"/>
                      </a:endParaRPr>
                    </a:p>
                    <a:p>
                      <a:pPr marL="0" marR="0" indent="0" algn="l" defTabSz="914400" rtl="0" eaLnBrk="1" fontAlgn="auto" latinLnBrk="0" hangingPunct="1">
                        <a:lnSpc>
                          <a:spcPct val="85000"/>
                        </a:lnSpc>
                        <a:spcBef>
                          <a:spcPts val="0"/>
                        </a:spcBef>
                        <a:spcAft>
                          <a:spcPts val="0"/>
                        </a:spcAft>
                        <a:buClrTx/>
                        <a:buSzTx/>
                        <a:buFontTx/>
                        <a:buNone/>
                        <a:tabLst/>
                        <a:defRPr/>
                      </a:pPr>
                      <a:r>
                        <a:rPr lang="en-US" sz="1300" dirty="0" smtClean="0">
                          <a:latin typeface="Calibri Light" panose="020F0302020204030204" pitchFamily="34" charset="0"/>
                        </a:rPr>
                        <a:t>Vaughan </a:t>
                      </a:r>
                      <a:r>
                        <a:rPr lang="en-US" sz="1300" b="0" dirty="0" smtClean="0">
                          <a:latin typeface="Calibri Light" panose="020F0302020204030204" pitchFamily="34" charset="0"/>
                        </a:rPr>
                        <a:t>&amp; </a:t>
                      </a:r>
                      <a:r>
                        <a:rPr lang="en-US" sz="1300" dirty="0" smtClean="0">
                          <a:latin typeface="Calibri Light" panose="020F0302020204030204" pitchFamily="34" charset="0"/>
                        </a:rPr>
                        <a:t>Spouge 2002, </a:t>
                      </a:r>
                      <a:r>
                        <a:rPr lang="en-US" sz="1300" dirty="0" err="1" smtClean="0">
                          <a:latin typeface="Calibri Light" panose="020F0302020204030204" pitchFamily="34" charset="0"/>
                        </a:rPr>
                        <a:t>Kriegler</a:t>
                      </a:r>
                      <a:r>
                        <a:rPr lang="en-US" sz="1300" dirty="0" smtClean="0">
                          <a:latin typeface="Calibri Light" panose="020F0302020204030204" pitchFamily="34" charset="0"/>
                        </a:rPr>
                        <a:t> et al 2009, </a:t>
                      </a:r>
                      <a:r>
                        <a:rPr lang="en-US" sz="1300" dirty="0" err="1" smtClean="0">
                          <a:latin typeface="Calibri Light" panose="020F0302020204030204" pitchFamily="34" charset="0"/>
                        </a:rPr>
                        <a:t>Bamber</a:t>
                      </a:r>
                      <a:r>
                        <a:rPr lang="en-US" sz="1300" dirty="0" smtClean="0">
                          <a:latin typeface="Calibri Light" panose="020F0302020204030204" pitchFamily="34" charset="0"/>
                        </a:rPr>
                        <a:t> </a:t>
                      </a:r>
                      <a:r>
                        <a:rPr lang="en-US" sz="1300" b="0" dirty="0" smtClean="0">
                          <a:latin typeface="Calibri Light" panose="020F0302020204030204" pitchFamily="34" charset="0"/>
                        </a:rPr>
                        <a:t>&amp; </a:t>
                      </a:r>
                      <a:r>
                        <a:rPr lang="en-US" sz="1300" dirty="0" err="1" smtClean="0">
                          <a:latin typeface="Calibri Light" panose="020F0302020204030204" pitchFamily="34" charset="0"/>
                        </a:rPr>
                        <a:t>Aspinall</a:t>
                      </a:r>
                      <a:r>
                        <a:rPr lang="en-US" sz="1300" dirty="0" smtClean="0">
                          <a:latin typeface="Calibri Light" panose="020F0302020204030204" pitchFamily="34" charset="0"/>
                        </a:rPr>
                        <a:t> 2013</a:t>
                      </a:r>
                      <a:endParaRPr lang="en-US" sz="1300" b="0" dirty="0">
                        <a:latin typeface="Calibri Light" panose="020F0302020204030204" pitchFamily="34" charset="0"/>
                      </a:endParaRPr>
                    </a:p>
                  </a:txBody>
                  <a:tcPr/>
                </a:tc>
              </a:tr>
              <a:tr h="0">
                <a:tc>
                  <a:txBody>
                    <a:bodyPr/>
                    <a:lstStyle/>
                    <a:p>
                      <a:pPr>
                        <a:lnSpc>
                          <a:spcPct val="85000"/>
                        </a:lnSpc>
                      </a:pPr>
                      <a:r>
                        <a:rPr lang="en-US" sz="1300" b="0" dirty="0" smtClean="0">
                          <a:latin typeface="Calibri Light" panose="020F0302020204030204" pitchFamily="34" charset="0"/>
                        </a:rPr>
                        <a:t>Operations</a:t>
                      </a:r>
                    </a:p>
                    <a:p>
                      <a:pPr>
                        <a:lnSpc>
                          <a:spcPct val="85000"/>
                        </a:lnSpc>
                      </a:pPr>
                      <a:r>
                        <a:rPr lang="en-US" sz="1300" b="0" dirty="0" smtClean="0">
                          <a:latin typeface="Calibri Light" panose="020F0302020204030204" pitchFamily="34" charset="0"/>
                        </a:rPr>
                        <a:t>Research</a:t>
                      </a:r>
                      <a:endParaRPr lang="en-US" sz="1300" b="0" dirty="0">
                        <a:latin typeface="Calibri Light" panose="020F0302020204030204" pitchFamily="34" charset="0"/>
                      </a:endParaRPr>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State space and dimensionality for </a:t>
                      </a:r>
                      <a:r>
                        <a:rPr lang="en-US" sz="1300" b="0" baseline="0" dirty="0" smtClean="0">
                          <a:latin typeface="Calibri Light" panose="020F0302020204030204" pitchFamily="34" charset="0"/>
                        </a:rPr>
                        <a:t>m</a:t>
                      </a:r>
                      <a:r>
                        <a:rPr lang="en-US" sz="1300" b="0" dirty="0" smtClean="0">
                          <a:latin typeface="Calibri Light" panose="020F0302020204030204" pitchFamily="34" charset="0"/>
                        </a:rPr>
                        <a:t>ultiple catastrophes</a:t>
                      </a:r>
                    </a:p>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Innovative solution</a:t>
                      </a:r>
                      <a:r>
                        <a:rPr lang="en-US" sz="1300" b="0" baseline="0" dirty="0" smtClean="0">
                          <a:latin typeface="Calibri Light" panose="020F0302020204030204" pitchFamily="34" charset="0"/>
                        </a:rPr>
                        <a:t> </a:t>
                      </a:r>
                      <a:r>
                        <a:rPr lang="en-US" sz="1300" b="0" dirty="0" smtClean="0">
                          <a:latin typeface="Calibri Light" panose="020F0302020204030204" pitchFamily="34" charset="0"/>
                        </a:rPr>
                        <a:t>approaches (e.g., stochastic control, approximate dynamic</a:t>
                      </a:r>
                      <a:r>
                        <a:rPr lang="en-US" sz="1300" b="0" baseline="0" dirty="0" smtClean="0">
                          <a:latin typeface="Calibri Light" panose="020F0302020204030204" pitchFamily="34" charset="0"/>
                        </a:rPr>
                        <a:t> programming)</a:t>
                      </a:r>
                    </a:p>
                    <a:p>
                      <a:pPr marL="0" marR="0" indent="0" algn="l" defTabSz="914400" rtl="0" eaLnBrk="1" fontAlgn="auto" latinLnBrk="0" hangingPunct="1">
                        <a:lnSpc>
                          <a:spcPct val="85000"/>
                        </a:lnSpc>
                        <a:spcBef>
                          <a:spcPts val="0"/>
                        </a:spcBef>
                        <a:spcAft>
                          <a:spcPts val="0"/>
                        </a:spcAft>
                        <a:buClrTx/>
                        <a:buSzTx/>
                        <a:buFontTx/>
                        <a:buNone/>
                        <a:tabLst/>
                        <a:defRPr/>
                      </a:pPr>
                      <a:endParaRPr lang="en-US" sz="1300" b="0" dirty="0" smtClean="0">
                        <a:latin typeface="Calibri Light" panose="020F0302020204030204" pitchFamily="34" charset="0"/>
                      </a:endParaRPr>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300" dirty="0" err="1" smtClean="0">
                          <a:latin typeface="Calibri Light" panose="020F0302020204030204" pitchFamily="34" charset="0"/>
                        </a:rPr>
                        <a:t>Cai</a:t>
                      </a:r>
                      <a:r>
                        <a:rPr lang="en-US" sz="1300" dirty="0" smtClean="0">
                          <a:latin typeface="Calibri Light" panose="020F0302020204030204" pitchFamily="34" charset="0"/>
                        </a:rPr>
                        <a:t>, Judd &amp; </a:t>
                      </a:r>
                      <a:r>
                        <a:rPr lang="en-US" sz="1300" dirty="0" err="1" smtClean="0">
                          <a:latin typeface="Calibri Light" panose="020F0302020204030204" pitchFamily="34" charset="0"/>
                        </a:rPr>
                        <a:t>Lontzek</a:t>
                      </a:r>
                      <a:r>
                        <a:rPr lang="en-US" sz="1300" dirty="0" smtClean="0">
                          <a:latin typeface="Calibri Light" panose="020F0302020204030204" pitchFamily="34" charset="0"/>
                        </a:rPr>
                        <a:t> 2013; </a:t>
                      </a:r>
                      <a:r>
                        <a:rPr lang="en-US" sz="1300" dirty="0" err="1" smtClean="0">
                          <a:latin typeface="Calibri Light" panose="020F0302020204030204" pitchFamily="34" charset="0"/>
                        </a:rPr>
                        <a:t>Lemoine</a:t>
                      </a:r>
                      <a:r>
                        <a:rPr lang="en-US" sz="1300" dirty="0" smtClean="0">
                          <a:latin typeface="Calibri Light" panose="020F0302020204030204" pitchFamily="34" charset="0"/>
                        </a:rPr>
                        <a:t> &amp; </a:t>
                      </a:r>
                      <a:r>
                        <a:rPr lang="en-US" sz="1300" dirty="0" err="1" smtClean="0">
                          <a:latin typeface="Calibri Light" panose="020F0302020204030204" pitchFamily="34" charset="0"/>
                        </a:rPr>
                        <a:t>Traeger</a:t>
                      </a:r>
                      <a:r>
                        <a:rPr lang="en-US" sz="1300" dirty="0" smtClean="0">
                          <a:latin typeface="Calibri Light" panose="020F0302020204030204" pitchFamily="34" charset="0"/>
                        </a:rPr>
                        <a:t> 2014;</a:t>
                      </a:r>
                      <a:r>
                        <a:rPr lang="en-US" sz="1300" baseline="0" dirty="0" smtClean="0">
                          <a:latin typeface="Calibri Light" panose="020F0302020204030204" pitchFamily="34" charset="0"/>
                        </a:rPr>
                        <a:t> </a:t>
                      </a:r>
                      <a:r>
                        <a:rPr lang="en-US" sz="1300" dirty="0" err="1" smtClean="0">
                          <a:latin typeface="Calibri Light" panose="020F0302020204030204" pitchFamily="34" charset="0"/>
                        </a:rPr>
                        <a:t>Shayegh</a:t>
                      </a:r>
                      <a:r>
                        <a:rPr lang="en-US" sz="1300" dirty="0" smtClean="0">
                          <a:latin typeface="Calibri Light" panose="020F0302020204030204" pitchFamily="34" charset="0"/>
                        </a:rPr>
                        <a:t> &amp; Thomas 2014;</a:t>
                      </a:r>
                      <a:r>
                        <a:rPr lang="en-US" sz="1300" baseline="0" dirty="0" smtClean="0">
                          <a:latin typeface="Calibri Light" panose="020F0302020204030204" pitchFamily="34" charset="0"/>
                        </a:rPr>
                        <a:t> Rutherford 2013</a:t>
                      </a:r>
                      <a:endParaRPr lang="en-US" sz="1300" b="0" dirty="0" smtClean="0">
                        <a:latin typeface="Calibri Light" panose="020F0302020204030204" pitchFamily="34" charset="0"/>
                      </a:endParaRPr>
                    </a:p>
                    <a:p>
                      <a:pPr>
                        <a:lnSpc>
                          <a:spcPct val="85000"/>
                        </a:lnSpc>
                      </a:pPr>
                      <a:endParaRPr lang="en-US" sz="1300" b="0" dirty="0">
                        <a:latin typeface="Calibri Light" panose="020F0302020204030204" pitchFamily="34" charset="0"/>
                      </a:endParaRPr>
                    </a:p>
                  </a:txBody>
                  <a:tcPr/>
                </a:tc>
              </a:tr>
              <a:tr h="0">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Computer</a:t>
                      </a:r>
                      <a:r>
                        <a:rPr lang="en-US" sz="1300" b="0" baseline="0" dirty="0" smtClean="0">
                          <a:latin typeface="Calibri Light" panose="020F0302020204030204" pitchFamily="34" charset="0"/>
                        </a:rPr>
                        <a:t/>
                      </a:r>
                      <a:br>
                        <a:rPr lang="en-US" sz="1300" b="0" baseline="0" dirty="0" smtClean="0">
                          <a:latin typeface="Calibri Light" panose="020F0302020204030204" pitchFamily="34" charset="0"/>
                        </a:rPr>
                      </a:br>
                      <a:r>
                        <a:rPr lang="en-US" sz="1300" b="0" baseline="0" dirty="0" smtClean="0">
                          <a:latin typeface="Calibri Light" panose="020F0302020204030204" pitchFamily="34" charset="0"/>
                        </a:rPr>
                        <a:t>Science</a:t>
                      </a:r>
                      <a:endParaRPr lang="en-US" sz="1300" b="0" dirty="0" smtClean="0">
                        <a:latin typeface="Calibri Light" panose="020F0302020204030204" pitchFamily="34" charset="0"/>
                      </a:endParaRPr>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Long time horizon for ice sheet dynamics</a:t>
                      </a:r>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Bakker &amp; Keller</a:t>
                      </a:r>
                      <a:r>
                        <a:rPr lang="en-US" sz="1300" b="0" baseline="0" dirty="0" smtClean="0">
                          <a:latin typeface="Calibri Light" panose="020F0302020204030204" pitchFamily="34" charset="0"/>
                        </a:rPr>
                        <a:t>, i</a:t>
                      </a:r>
                      <a:r>
                        <a:rPr lang="en-US" sz="1300" b="0" dirty="0" smtClean="0">
                          <a:latin typeface="Calibri Light" panose="020F0302020204030204" pitchFamily="34" charset="0"/>
                        </a:rPr>
                        <a:t>n</a:t>
                      </a:r>
                      <a:r>
                        <a:rPr lang="en-US" sz="1300" b="0" baseline="0" dirty="0" smtClean="0">
                          <a:latin typeface="Calibri Light" panose="020F0302020204030204" pitchFamily="34" charset="0"/>
                        </a:rPr>
                        <a:t> review</a:t>
                      </a:r>
                      <a:endParaRPr lang="en-US" sz="1300" b="0" dirty="0" smtClean="0">
                        <a:latin typeface="Calibri Light" panose="020F0302020204030204" pitchFamily="34" charset="0"/>
                      </a:endParaRPr>
                    </a:p>
                    <a:p>
                      <a:pPr>
                        <a:lnSpc>
                          <a:spcPct val="85000"/>
                        </a:lnSpc>
                      </a:pPr>
                      <a:endParaRPr lang="en-US" sz="1300" b="0" dirty="0">
                        <a:latin typeface="Calibri Light" panose="020F0302020204030204" pitchFamily="34" charset="0"/>
                      </a:endParaRPr>
                    </a:p>
                  </a:txBody>
                  <a:tcPr/>
                </a:tc>
              </a:tr>
              <a:tr h="0">
                <a:tc>
                  <a:txBody>
                    <a:bodyPr/>
                    <a:lstStyle/>
                    <a:p>
                      <a:pPr>
                        <a:lnSpc>
                          <a:spcPct val="85000"/>
                        </a:lnSpc>
                      </a:pPr>
                      <a:r>
                        <a:rPr lang="en-US" sz="1300" b="0" dirty="0" smtClean="0">
                          <a:latin typeface="Calibri Light" panose="020F0302020204030204" pitchFamily="34" charset="0"/>
                        </a:rPr>
                        <a:t>Economics</a:t>
                      </a:r>
                      <a:endParaRPr lang="en-US" sz="1300" b="0" dirty="0">
                        <a:latin typeface="Calibri Light" panose="020F0302020204030204" pitchFamily="34" charset="0"/>
                      </a:endParaRPr>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SLR damage functions imply modest coastal impacts and efficient adaptation, regional aggregation</a:t>
                      </a:r>
                    </a:p>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Risk preferences, time preferences, and consistency</a:t>
                      </a:r>
                    </a:p>
                    <a:p>
                      <a:pPr>
                        <a:lnSpc>
                          <a:spcPct val="85000"/>
                        </a:lnSpc>
                      </a:pPr>
                      <a:endParaRPr lang="en-US" sz="1300" b="0" dirty="0">
                        <a:latin typeface="Calibri Light" panose="020F0302020204030204" pitchFamily="34" charset="0"/>
                      </a:endParaRPr>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Nicholls, </a:t>
                      </a:r>
                      <a:r>
                        <a:rPr lang="en-US" sz="1300" b="0" dirty="0" err="1" smtClean="0">
                          <a:latin typeface="Calibri Light" panose="020F0302020204030204" pitchFamily="34" charset="0"/>
                        </a:rPr>
                        <a:t>Tol</a:t>
                      </a:r>
                      <a:r>
                        <a:rPr lang="en-US" sz="1300" b="0" dirty="0" smtClean="0">
                          <a:latin typeface="Calibri Light" panose="020F0302020204030204" pitchFamily="34" charset="0"/>
                        </a:rPr>
                        <a:t> &amp; </a:t>
                      </a:r>
                      <a:r>
                        <a:rPr lang="en-US" sz="1300" b="0" dirty="0" err="1" smtClean="0">
                          <a:latin typeface="Calibri Light" panose="020F0302020204030204" pitchFamily="34" charset="0"/>
                        </a:rPr>
                        <a:t>Vafeidis</a:t>
                      </a:r>
                      <a:r>
                        <a:rPr lang="en-US" sz="1300" b="0" dirty="0" smtClean="0">
                          <a:latin typeface="Calibri Light" panose="020F0302020204030204" pitchFamily="34" charset="0"/>
                        </a:rPr>
                        <a:t> 2008; </a:t>
                      </a:r>
                      <a:r>
                        <a:rPr lang="en-US" sz="1300" b="0" dirty="0" err="1" smtClean="0">
                          <a:latin typeface="Calibri Light" panose="020F0302020204030204" pitchFamily="34" charset="0"/>
                        </a:rPr>
                        <a:t>Anthoff</a:t>
                      </a:r>
                      <a:r>
                        <a:rPr lang="en-US" sz="1300" b="0" dirty="0" smtClean="0">
                          <a:latin typeface="Calibri Light" panose="020F0302020204030204" pitchFamily="34" charset="0"/>
                        </a:rPr>
                        <a:t>, Nicholls &amp; </a:t>
                      </a:r>
                      <a:r>
                        <a:rPr lang="en-US" sz="1300" b="0" dirty="0" err="1" smtClean="0">
                          <a:latin typeface="Calibri Light" panose="020F0302020204030204" pitchFamily="34" charset="0"/>
                        </a:rPr>
                        <a:t>Tol</a:t>
                      </a:r>
                      <a:r>
                        <a:rPr lang="en-US" sz="1300" b="0" dirty="0" smtClean="0">
                          <a:latin typeface="Calibri Light" panose="020F0302020204030204" pitchFamily="34" charset="0"/>
                        </a:rPr>
                        <a:t> 2010; Diaz, in review</a:t>
                      </a:r>
                    </a:p>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Hall et al</a:t>
                      </a:r>
                      <a:r>
                        <a:rPr lang="en-US" sz="1300" b="0" baseline="0" dirty="0" smtClean="0">
                          <a:latin typeface="Calibri Light" panose="020F0302020204030204" pitchFamily="34" charset="0"/>
                        </a:rPr>
                        <a:t> 2012</a:t>
                      </a:r>
                      <a:endParaRPr lang="en-US" sz="1300" b="0" dirty="0" smtClean="0">
                        <a:latin typeface="Calibri Light" panose="020F0302020204030204" pitchFamily="34" charset="0"/>
                      </a:endParaRPr>
                    </a:p>
                  </a:txBody>
                  <a:tcPr/>
                </a:tc>
              </a:tr>
              <a:tr h="0">
                <a:tc>
                  <a:txBody>
                    <a:bodyPr/>
                    <a:lstStyle/>
                    <a:p>
                      <a:pPr>
                        <a:lnSpc>
                          <a:spcPct val="85000"/>
                        </a:lnSpc>
                      </a:pPr>
                      <a:r>
                        <a:rPr lang="en-US" sz="1300" b="0" dirty="0" smtClean="0">
                          <a:latin typeface="Calibri Light" panose="020F0302020204030204" pitchFamily="34" charset="0"/>
                        </a:rPr>
                        <a:t>Philosophy </a:t>
                      </a:r>
                      <a:endParaRPr lang="en-US" sz="1300" b="0" dirty="0">
                        <a:latin typeface="Calibri Light" panose="020F0302020204030204" pitchFamily="34" charset="0"/>
                      </a:endParaRPr>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Multiple objectives (e.g., economic cost, reliability in the face of deep uncertainty, equity &amp; distributional concerns)</a:t>
                      </a:r>
                    </a:p>
                    <a:p>
                      <a:pPr marL="0" marR="0" indent="0" algn="l" defTabSz="914400" rtl="0" eaLnBrk="1" fontAlgn="auto" latinLnBrk="0" hangingPunct="1">
                        <a:lnSpc>
                          <a:spcPct val="85000"/>
                        </a:lnSpc>
                        <a:spcBef>
                          <a:spcPts val="0"/>
                        </a:spcBef>
                        <a:spcAft>
                          <a:spcPts val="0"/>
                        </a:spcAft>
                        <a:buClrTx/>
                        <a:buSzTx/>
                        <a:buFontTx/>
                        <a:buNone/>
                        <a:tabLst/>
                        <a:defRPr/>
                      </a:pPr>
                      <a:r>
                        <a:rPr lang="en-US" sz="1300" b="0" dirty="0" smtClean="0">
                          <a:latin typeface="Calibri Light" panose="020F0302020204030204" pitchFamily="34" charset="0"/>
                        </a:rPr>
                        <a:t>Descriptive discounting over long time horizons</a:t>
                      </a:r>
                      <a:endParaRPr lang="en-US" sz="1300" b="0" dirty="0">
                        <a:latin typeface="Calibri Light" panose="020F0302020204030204" pitchFamily="34" charset="0"/>
                      </a:endParaRPr>
                    </a:p>
                  </a:txBody>
                  <a:tcPr/>
                </a:tc>
                <a:tc>
                  <a:txBody>
                    <a:bodyPr/>
                    <a:lstStyle/>
                    <a:p>
                      <a:pPr>
                        <a:lnSpc>
                          <a:spcPct val="85000"/>
                        </a:lnSpc>
                      </a:pPr>
                      <a:r>
                        <a:rPr lang="da-DK" sz="1300" b="0" dirty="0" smtClean="0">
                          <a:latin typeface="Calibri Light" panose="020F0302020204030204" pitchFamily="34" charset="0"/>
                        </a:rPr>
                        <a:t>Hadka et al 2015</a:t>
                      </a:r>
                    </a:p>
                    <a:p>
                      <a:pPr>
                        <a:lnSpc>
                          <a:spcPct val="85000"/>
                        </a:lnSpc>
                      </a:pPr>
                      <a:r>
                        <a:rPr lang="da-DK" sz="1300" b="0" dirty="0" smtClean="0">
                          <a:latin typeface="Calibri Light" panose="020F0302020204030204" pitchFamily="34" charset="0"/>
                        </a:rPr>
                        <a:t>Keller et al 2008</a:t>
                      </a:r>
                    </a:p>
                    <a:p>
                      <a:pPr>
                        <a:lnSpc>
                          <a:spcPct val="85000"/>
                        </a:lnSpc>
                      </a:pPr>
                      <a:r>
                        <a:rPr lang="da-DK" sz="1300" b="0" dirty="0" smtClean="0">
                          <a:latin typeface="Calibri Light" panose="020F0302020204030204" pitchFamily="34" charset="0"/>
                        </a:rPr>
                        <a:t>Garner et al, in review</a:t>
                      </a:r>
                    </a:p>
                  </a:txBody>
                  <a:tcPr/>
                </a:tc>
              </a:tr>
            </a:tbl>
          </a:graphicData>
        </a:graphic>
      </p:graphicFrame>
      <p:sp>
        <p:nvSpPr>
          <p:cNvPr id="3" name="Slide Number Placeholder 2"/>
          <p:cNvSpPr>
            <a:spLocks noGrp="1"/>
          </p:cNvSpPr>
          <p:nvPr>
            <p:ph type="sldNum" sz="quarter" idx="12"/>
          </p:nvPr>
        </p:nvSpPr>
        <p:spPr/>
        <p:txBody>
          <a:bodyPr/>
          <a:lstStyle/>
          <a:p>
            <a:fld id="{C3001CAB-3C5D-4674-94CE-50C9BDDCB5FF}" type="slidenum">
              <a:rPr lang="en-US" smtClean="0"/>
              <a:t>4</a:t>
            </a:fld>
            <a:endParaRPr lang="en-US"/>
          </a:p>
        </p:txBody>
      </p:sp>
      <p:sp>
        <p:nvSpPr>
          <p:cNvPr id="7" name="Rectangle 6"/>
          <p:cNvSpPr/>
          <p:nvPr/>
        </p:nvSpPr>
        <p:spPr>
          <a:xfrm>
            <a:off x="1125691" y="2675048"/>
            <a:ext cx="2731085" cy="182880"/>
          </a:xfrm>
          <a:prstGeom prst="rect">
            <a:avLst/>
          </a:prstGeom>
          <a:noFill/>
          <a:ln w="38100">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5691" y="3101183"/>
            <a:ext cx="4121476" cy="322501"/>
          </a:xfrm>
          <a:prstGeom prst="rect">
            <a:avLst/>
          </a:prstGeom>
          <a:noFill/>
          <a:ln w="38100">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36323" y="4022796"/>
            <a:ext cx="2103120" cy="182880"/>
          </a:xfrm>
          <a:prstGeom prst="rect">
            <a:avLst/>
          </a:prstGeom>
          <a:noFill/>
          <a:ln w="38100">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08126" y="5824145"/>
            <a:ext cx="1673497" cy="167302"/>
          </a:xfrm>
          <a:prstGeom prst="rect">
            <a:avLst/>
          </a:prstGeom>
          <a:noFill/>
          <a:ln w="38100">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p:cNvPicPr>
            <a:picLocks noChangeAspect="1"/>
          </p:cNvPicPr>
          <p:nvPr/>
        </p:nvPicPr>
        <p:blipFill rotWithShape="1">
          <a:blip r:embed="rId3"/>
          <a:srcRect r="29081"/>
          <a:stretch/>
        </p:blipFill>
        <p:spPr>
          <a:xfrm>
            <a:off x="4045509" y="1165489"/>
            <a:ext cx="4804108" cy="2287991"/>
          </a:xfrm>
          <a:prstGeom prst="rect">
            <a:avLst/>
          </a:prstGeom>
        </p:spPr>
      </p:pic>
      <p:pic>
        <p:nvPicPr>
          <p:cNvPr id="75" name="Picture 74"/>
          <p:cNvPicPr>
            <a:picLocks noChangeAspect="1"/>
          </p:cNvPicPr>
          <p:nvPr/>
        </p:nvPicPr>
        <p:blipFill rotWithShape="1">
          <a:blip r:embed="rId4"/>
          <a:srcRect b="3210"/>
          <a:stretch/>
        </p:blipFill>
        <p:spPr>
          <a:xfrm>
            <a:off x="4600067" y="4543550"/>
            <a:ext cx="3612748" cy="2297518"/>
          </a:xfrm>
          <a:prstGeom prst="rect">
            <a:avLst/>
          </a:prstGeom>
        </p:spPr>
      </p:pic>
      <p:sp>
        <p:nvSpPr>
          <p:cNvPr id="2" name="Title 1"/>
          <p:cNvSpPr>
            <a:spLocks noGrp="1"/>
          </p:cNvSpPr>
          <p:nvPr>
            <p:ph type="title"/>
          </p:nvPr>
        </p:nvSpPr>
        <p:spPr>
          <a:xfrm>
            <a:off x="348192" y="365126"/>
            <a:ext cx="8658156" cy="1325563"/>
          </a:xfrm>
        </p:spPr>
        <p:txBody>
          <a:bodyPr>
            <a:noAutofit/>
          </a:bodyPr>
          <a:lstStyle/>
          <a:p>
            <a:r>
              <a:rPr lang="en-US" sz="3100" dirty="0" smtClean="0"/>
              <a:t>We approximate complex geophysics using emulation with a </a:t>
            </a:r>
            <a:r>
              <a:rPr lang="en-US" sz="3100" dirty="0"/>
              <a:t>simple hazard </a:t>
            </a:r>
            <a:r>
              <a:rPr lang="en-US" sz="3100" dirty="0" smtClean="0"/>
              <a:t>rate, </a:t>
            </a:r>
            <a:r>
              <a:rPr lang="en-US" sz="3100" dirty="0"/>
              <a:t>aggregate expert opinion, and </a:t>
            </a:r>
            <a:r>
              <a:rPr lang="en-US" sz="3100" dirty="0" smtClean="0"/>
              <a:t>solve using stochastic optimization</a:t>
            </a:r>
            <a:endParaRPr lang="en-US" sz="3100" dirty="0"/>
          </a:p>
        </p:txBody>
      </p:sp>
      <p:sp>
        <p:nvSpPr>
          <p:cNvPr id="12" name="Content Placeholder 2"/>
          <p:cNvSpPr txBox="1">
            <a:spLocks/>
          </p:cNvSpPr>
          <p:nvPr/>
        </p:nvSpPr>
        <p:spPr>
          <a:xfrm flipH="1">
            <a:off x="4486733" y="3363691"/>
            <a:ext cx="3921659" cy="566716"/>
          </a:xfrm>
          <a:prstGeom prst="rect">
            <a:avLst/>
          </a:prstGeom>
        </p:spPr>
        <p:txBody>
          <a:bodyPr vert="horz" lIns="91440" tIns="45720" rIns="91440" bIns="45720" rtlCol="0">
            <a:noAutofit/>
          </a:bodyPr>
          <a:lstStyle/>
          <a:p>
            <a:pPr marL="1588" lvl="0" indent="-1588">
              <a:spcBef>
                <a:spcPts val="900"/>
              </a:spcBef>
              <a:defRPr/>
            </a:pPr>
            <a:r>
              <a:rPr lang="en-US" sz="1400" dirty="0" smtClean="0">
                <a:sym typeface="Wingdings" pitchFamily="2" charset="2"/>
              </a:rPr>
              <a:t>Hazard rate </a:t>
            </a:r>
            <a:r>
              <a:rPr lang="en-US" sz="1400" b="1" dirty="0" err="1" smtClean="0">
                <a:sym typeface="Wingdings" pitchFamily="2" charset="2"/>
              </a:rPr>
              <a:t>hr</a:t>
            </a:r>
            <a:r>
              <a:rPr lang="en-US" sz="1400" b="1" baseline="-25000" dirty="0" err="1" smtClean="0">
                <a:sym typeface="Wingdings" pitchFamily="2" charset="2"/>
              </a:rPr>
              <a:t>t</a:t>
            </a:r>
            <a:r>
              <a:rPr lang="en-US" sz="1400" dirty="0" smtClean="0">
                <a:sym typeface="Wingdings" pitchFamily="2" charset="2"/>
              </a:rPr>
              <a:t> gives P(collapse) </a:t>
            </a:r>
            <a:r>
              <a:rPr lang="en-US" sz="1400" dirty="0">
                <a:sym typeface="Wingdings" pitchFamily="2" charset="2"/>
              </a:rPr>
              <a:t>in </a:t>
            </a:r>
            <a:r>
              <a:rPr lang="en-US" sz="1400" dirty="0" smtClean="0">
                <a:sym typeface="Wingdings" pitchFamily="2" charset="2"/>
              </a:rPr>
              <a:t>year t, conditional on ice sheet not having disintegrated</a:t>
            </a:r>
          </a:p>
        </p:txBody>
      </p:sp>
      <p:sp>
        <p:nvSpPr>
          <p:cNvPr id="13" name="TextBox 12"/>
          <p:cNvSpPr txBox="1"/>
          <p:nvPr/>
        </p:nvSpPr>
        <p:spPr>
          <a:xfrm>
            <a:off x="6694570" y="5603409"/>
            <a:ext cx="1840571" cy="738664"/>
          </a:xfrm>
          <a:prstGeom prst="rect">
            <a:avLst/>
          </a:prstGeom>
          <a:solidFill>
            <a:schemeClr val="bg1"/>
          </a:solidFill>
        </p:spPr>
        <p:txBody>
          <a:bodyPr wrap="square" rtlCol="0">
            <a:spAutoFit/>
          </a:bodyPr>
          <a:lstStyle/>
          <a:p>
            <a:r>
              <a:rPr lang="en-US" sz="1400" dirty="0" smtClean="0">
                <a:solidFill>
                  <a:srgbClr val="C00000"/>
                </a:solidFill>
              </a:rPr>
              <a:t>vs. 2°C target</a:t>
            </a:r>
            <a:br>
              <a:rPr lang="en-US" sz="1400" dirty="0" smtClean="0">
                <a:solidFill>
                  <a:srgbClr val="C00000"/>
                </a:solidFill>
              </a:rPr>
            </a:br>
            <a:r>
              <a:rPr lang="en-US" sz="1400" dirty="0" smtClean="0">
                <a:solidFill>
                  <a:srgbClr val="C00000"/>
                </a:solidFill>
              </a:rPr>
              <a:t>implies no risk to left, </a:t>
            </a:r>
            <a:br>
              <a:rPr lang="en-US" sz="1400" dirty="0" smtClean="0">
                <a:solidFill>
                  <a:srgbClr val="C00000"/>
                </a:solidFill>
              </a:rPr>
            </a:br>
            <a:r>
              <a:rPr lang="en-US" sz="1400" dirty="0" smtClean="0">
                <a:solidFill>
                  <a:srgbClr val="C00000"/>
                </a:solidFill>
              </a:rPr>
              <a:t>infinite risk to right</a:t>
            </a:r>
            <a:endParaRPr lang="en-US" sz="1400" dirty="0">
              <a:solidFill>
                <a:srgbClr val="C00000"/>
              </a:solidFill>
            </a:endParaRPr>
          </a:p>
        </p:txBody>
      </p:sp>
      <p:sp>
        <p:nvSpPr>
          <p:cNvPr id="77" name="Slide Number Placeholder 76"/>
          <p:cNvSpPr>
            <a:spLocks noGrp="1"/>
          </p:cNvSpPr>
          <p:nvPr>
            <p:ph type="sldNum" sz="quarter" idx="12"/>
          </p:nvPr>
        </p:nvSpPr>
        <p:spPr/>
        <p:txBody>
          <a:bodyPr/>
          <a:lstStyle/>
          <a:p>
            <a:fld id="{C3001CAB-3C5D-4674-94CE-50C9BDDCB5FF}" type="slidenum">
              <a:rPr lang="en-US" smtClean="0"/>
              <a:t>5</a:t>
            </a:fld>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932" y="2030400"/>
            <a:ext cx="3733616" cy="2986893"/>
          </a:xfrm>
          <a:prstGeom prst="rect">
            <a:avLst/>
          </a:prstGeom>
        </p:spPr>
      </p:pic>
      <p:sp>
        <p:nvSpPr>
          <p:cNvPr id="11" name="Rectangle 10"/>
          <p:cNvSpPr/>
          <p:nvPr/>
        </p:nvSpPr>
        <p:spPr>
          <a:xfrm>
            <a:off x="455444" y="5093314"/>
            <a:ext cx="3590065" cy="738664"/>
          </a:xfrm>
          <a:prstGeom prst="rect">
            <a:avLst/>
          </a:prstGeom>
        </p:spPr>
        <p:txBody>
          <a:bodyPr wrap="square">
            <a:spAutoFit/>
          </a:bodyPr>
          <a:lstStyle/>
          <a:p>
            <a:r>
              <a:rPr lang="en-US" sz="1400" dirty="0" smtClean="0"/>
              <a:t>Distribution based on </a:t>
            </a:r>
            <a:r>
              <a:rPr lang="en-US" sz="1400" dirty="0" err="1" smtClean="0"/>
              <a:t>Kriegler</a:t>
            </a:r>
            <a:r>
              <a:rPr lang="en-US" sz="1400" dirty="0" smtClean="0"/>
              <a:t> et al 2009 expert opinion about temperature pathway triggering WAIS collapse by 2200</a:t>
            </a:r>
            <a:endParaRPr lang="en-US" sz="1400" dirty="0"/>
          </a:p>
        </p:txBody>
      </p:sp>
      <p:sp>
        <p:nvSpPr>
          <p:cNvPr id="5" name="Rectangle 4"/>
          <p:cNvSpPr/>
          <p:nvPr/>
        </p:nvSpPr>
        <p:spPr>
          <a:xfrm>
            <a:off x="6694570" y="5169089"/>
            <a:ext cx="2155047" cy="523220"/>
          </a:xfrm>
          <a:prstGeom prst="rect">
            <a:avLst/>
          </a:prstGeom>
        </p:spPr>
        <p:txBody>
          <a:bodyPr wrap="square">
            <a:spAutoFit/>
          </a:bodyPr>
          <a:lstStyle/>
          <a:p>
            <a:r>
              <a:rPr lang="en-US" sz="1400" dirty="0" smtClean="0"/>
              <a:t>e.g., Trigger Temp = 4°C implies cumulative hazard</a:t>
            </a:r>
            <a:endParaRPr lang="en-US" sz="1400" dirty="0"/>
          </a:p>
        </p:txBody>
      </p:sp>
      <p:sp>
        <p:nvSpPr>
          <p:cNvPr id="6" name="TextBox 5"/>
          <p:cNvSpPr txBox="1"/>
          <p:nvPr/>
        </p:nvSpPr>
        <p:spPr>
          <a:xfrm>
            <a:off x="6221401" y="6360179"/>
            <a:ext cx="276038" cy="307777"/>
          </a:xfrm>
          <a:prstGeom prst="rect">
            <a:avLst/>
          </a:prstGeom>
          <a:solidFill>
            <a:schemeClr val="bg1"/>
          </a:solidFill>
        </p:spPr>
        <p:txBody>
          <a:bodyPr wrap="none" rtlCol="0">
            <a:spAutoFit/>
          </a:bodyPr>
          <a:lstStyle/>
          <a:p>
            <a:r>
              <a:rPr lang="en-US" sz="1400" dirty="0" smtClean="0"/>
              <a:t>2</a:t>
            </a:r>
            <a:endParaRPr lang="en-US" sz="1400" dirty="0"/>
          </a:p>
        </p:txBody>
      </p:sp>
    </p:spTree>
    <p:extLst>
      <p:ext uri="{BB962C8B-B14F-4D97-AF65-F5344CB8AC3E}">
        <p14:creationId xmlns:p14="http://schemas.microsoft.com/office/powerpoint/2010/main" val="948764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1" y="1861052"/>
            <a:ext cx="6572054" cy="4357512"/>
          </a:xfrm>
          <a:prstGeom prst="rect">
            <a:avLst/>
          </a:prstGeom>
        </p:spPr>
      </p:pic>
      <p:sp>
        <p:nvSpPr>
          <p:cNvPr id="2" name="Title 1"/>
          <p:cNvSpPr>
            <a:spLocks noGrp="1"/>
          </p:cNvSpPr>
          <p:nvPr>
            <p:ph type="title"/>
          </p:nvPr>
        </p:nvSpPr>
        <p:spPr/>
        <p:txBody>
          <a:bodyPr/>
          <a:lstStyle/>
          <a:p>
            <a:r>
              <a:rPr lang="en-US" dirty="0" smtClean="0"/>
              <a:t>DICE−WAIS stochastic programming IAM with endogenous trigger uncertainty</a:t>
            </a:r>
            <a:endParaRPr lang="en-US" dirty="0"/>
          </a:p>
        </p:txBody>
      </p:sp>
      <p:sp>
        <p:nvSpPr>
          <p:cNvPr id="3" name="Slide Number Placeholder 2"/>
          <p:cNvSpPr>
            <a:spLocks noGrp="1"/>
          </p:cNvSpPr>
          <p:nvPr>
            <p:ph type="sldNum" sz="quarter" idx="12"/>
          </p:nvPr>
        </p:nvSpPr>
        <p:spPr/>
        <p:txBody>
          <a:bodyPr/>
          <a:lstStyle/>
          <a:p>
            <a:fld id="{C3001CAB-3C5D-4674-94CE-50C9BDDCB5FF}" type="slidenum">
              <a:rPr lang="en-US" smtClean="0"/>
              <a:pPr/>
              <a:t>6</a:t>
            </a:fld>
            <a:endParaRPr lang="en-US" dirty="0"/>
          </a:p>
        </p:txBody>
      </p:sp>
      <p:sp>
        <p:nvSpPr>
          <p:cNvPr id="7" name="TextBox 8"/>
          <p:cNvSpPr txBox="1">
            <a:spLocks noChangeArrowheads="1"/>
          </p:cNvSpPr>
          <p:nvPr/>
        </p:nvSpPr>
        <p:spPr bwMode="auto">
          <a:xfrm>
            <a:off x="0" y="6583104"/>
            <a:ext cx="44534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0" rIns="0" bIns="0"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latin typeface="Calibri" charset="0"/>
              </a:rPr>
              <a:t>Diaz (2015)</a:t>
            </a:r>
            <a:endParaRPr lang="en-US" sz="1200" dirty="0">
              <a:latin typeface="Calibri" charset="0"/>
            </a:endParaRPr>
          </a:p>
        </p:txBody>
      </p:sp>
      <p:sp>
        <p:nvSpPr>
          <p:cNvPr id="10" name="Rectangle 9"/>
          <p:cNvSpPr/>
          <p:nvPr/>
        </p:nvSpPr>
        <p:spPr>
          <a:xfrm>
            <a:off x="206478" y="4075611"/>
            <a:ext cx="2907914" cy="2169825"/>
          </a:xfrm>
          <a:prstGeom prst="rect">
            <a:avLst/>
          </a:prstGeom>
        </p:spPr>
        <p:txBody>
          <a:bodyPr wrap="square" lIns="0" tIns="0" rIns="0" bIns="0">
            <a:spAutoFit/>
          </a:bodyPr>
          <a:lstStyle/>
          <a:p>
            <a:r>
              <a:rPr lang="en-US" sz="1500" dirty="0" smtClean="0"/>
              <a:t>DICE in a nutshell: </a:t>
            </a:r>
          </a:p>
          <a:p>
            <a:pPr marL="285750" indent="-285750">
              <a:buFont typeface="Arial" panose="020B0604020202020204" pitchFamily="34" charset="0"/>
              <a:buChar char="•"/>
            </a:pPr>
            <a:r>
              <a:rPr lang="en-US" sz="1500" dirty="0" smtClean="0"/>
              <a:t>globally aggregated</a:t>
            </a:r>
          </a:p>
          <a:p>
            <a:pPr marL="285750" indent="-285750">
              <a:buFont typeface="Arial" panose="020B0604020202020204" pitchFamily="34" charset="0"/>
              <a:buChar char="•"/>
            </a:pPr>
            <a:r>
              <a:rPr lang="en-US" sz="1500" dirty="0" smtClean="0"/>
              <a:t>Ramsey growth</a:t>
            </a:r>
          </a:p>
          <a:p>
            <a:pPr marL="285750" indent="-285750">
              <a:buFont typeface="Arial" panose="020B0604020202020204" pitchFamily="34" charset="0"/>
              <a:buChar char="•"/>
            </a:pPr>
            <a:r>
              <a:rPr lang="en-US" sz="1500" dirty="0" smtClean="0"/>
              <a:t>inter-temporal optimization</a:t>
            </a:r>
          </a:p>
          <a:p>
            <a:pPr marL="285750" indent="-285750">
              <a:buFont typeface="Arial" panose="020B0604020202020204" pitchFamily="34" charset="0"/>
              <a:buChar char="•"/>
            </a:pPr>
            <a:r>
              <a:rPr lang="en-US" sz="1500" dirty="0" smtClean="0"/>
              <a:t>mitigation cost function </a:t>
            </a:r>
            <a:r>
              <a:rPr lang="el-GR" sz="1500" dirty="0" smtClean="0"/>
              <a:t>μ</a:t>
            </a:r>
            <a:endParaRPr lang="en-US" sz="1500" dirty="0" smtClean="0"/>
          </a:p>
          <a:p>
            <a:pPr marL="285750" indent="-285750">
              <a:buFont typeface="Arial" panose="020B0604020202020204" pitchFamily="34" charset="0"/>
              <a:buChar char="•"/>
            </a:pPr>
            <a:r>
              <a:rPr lang="en-US" sz="1500" dirty="0" smtClean="0"/>
              <a:t>simple </a:t>
            </a:r>
            <a:r>
              <a:rPr lang="en-US" sz="1500" dirty="0"/>
              <a:t>climate module</a:t>
            </a:r>
          </a:p>
          <a:p>
            <a:pPr marL="285750" indent="-285750">
              <a:buFont typeface="Arial" panose="020B0604020202020204" pitchFamily="34" charset="0"/>
              <a:buChar char="•"/>
            </a:pPr>
            <a:r>
              <a:rPr lang="en-US" sz="1500" dirty="0"/>
              <a:t>climate damage </a:t>
            </a:r>
            <a:r>
              <a:rPr lang="en-US" sz="1500" dirty="0" smtClean="0"/>
              <a:t>functions for</a:t>
            </a:r>
            <a:br>
              <a:rPr lang="en-US" sz="1500" dirty="0" smtClean="0"/>
            </a:br>
            <a:r>
              <a:rPr lang="en-US" sz="1500" dirty="0" smtClean="0"/>
              <a:t>SLR (</a:t>
            </a:r>
            <a:r>
              <a:rPr lang="el-GR" sz="1500" dirty="0" smtClean="0"/>
              <a:t>Ω</a:t>
            </a:r>
            <a:r>
              <a:rPr lang="en-US" sz="1500" baseline="-25000" dirty="0" smtClean="0"/>
              <a:t>S</a:t>
            </a:r>
            <a:r>
              <a:rPr lang="en-US" sz="1500" dirty="0" smtClean="0"/>
              <a:t>)</a:t>
            </a:r>
            <a:r>
              <a:rPr lang="el-GR" sz="1500" dirty="0" smtClean="0"/>
              <a:t> </a:t>
            </a:r>
            <a:r>
              <a:rPr lang="en-US" sz="1500" dirty="0" smtClean="0"/>
              <a:t>and aggregate </a:t>
            </a:r>
            <a:r>
              <a:rPr lang="en-US" sz="1500" dirty="0"/>
              <a:t>(</a:t>
            </a:r>
            <a:r>
              <a:rPr lang="el-GR" sz="1500" dirty="0" smtClean="0"/>
              <a:t>Ω</a:t>
            </a:r>
            <a:r>
              <a:rPr lang="en-US" sz="1500" baseline="-25000" dirty="0" smtClean="0"/>
              <a:t>T</a:t>
            </a:r>
            <a:r>
              <a:rPr lang="en-US" sz="1500" dirty="0" smtClean="0"/>
              <a:t>)</a:t>
            </a:r>
            <a:endParaRPr lang="en-US" sz="1500" dirty="0"/>
          </a:p>
          <a:p>
            <a:pPr>
              <a:lnSpc>
                <a:spcPct val="150000"/>
              </a:lnSpc>
            </a:pPr>
            <a:r>
              <a:rPr lang="en-US" sz="1400" dirty="0" smtClean="0"/>
              <a:t>(see Nordhaus 1994</a:t>
            </a:r>
            <a:r>
              <a:rPr lang="en-US" sz="1400" dirty="0"/>
              <a:t>, 2008, 2010, 2013</a:t>
            </a:r>
            <a:r>
              <a:rPr lang="en-US" sz="1400" dirty="0" smtClean="0"/>
              <a:t>) </a:t>
            </a:r>
            <a:endParaRPr lang="en-US" sz="1400" dirty="0"/>
          </a:p>
        </p:txBody>
      </p:sp>
    </p:spTree>
    <p:extLst>
      <p:ext uri="{BB962C8B-B14F-4D97-AF65-F5344CB8AC3E}">
        <p14:creationId xmlns:p14="http://schemas.microsoft.com/office/powerpoint/2010/main" val="2203538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884" y="1371600"/>
            <a:ext cx="7637069" cy="4773168"/>
          </a:xfrm>
          <a:prstGeom prst="rect">
            <a:avLst/>
          </a:prstGeom>
        </p:spPr>
      </p:pic>
      <p:sp>
        <p:nvSpPr>
          <p:cNvPr id="2" name="Title 1"/>
          <p:cNvSpPr>
            <a:spLocks noGrp="1"/>
          </p:cNvSpPr>
          <p:nvPr>
            <p:ph type="title"/>
          </p:nvPr>
        </p:nvSpPr>
        <p:spPr>
          <a:xfrm>
            <a:off x="628649" y="240086"/>
            <a:ext cx="8049683" cy="1325563"/>
          </a:xfrm>
        </p:spPr>
        <p:txBody>
          <a:bodyPr>
            <a:normAutofit/>
          </a:bodyPr>
          <a:lstStyle/>
          <a:p>
            <a:r>
              <a:rPr lang="en-US" dirty="0" smtClean="0"/>
              <a:t>Low </a:t>
            </a:r>
            <a:r>
              <a:rPr lang="en-US" dirty="0"/>
              <a:t>WAIS </a:t>
            </a:r>
            <a:r>
              <a:rPr lang="en-US" dirty="0" smtClean="0"/>
              <a:t>reliability under optimal strategy; parametric uncertainty shows intuitive pattern</a:t>
            </a:r>
            <a:endParaRPr lang="en-US" dirty="0"/>
          </a:p>
        </p:txBody>
      </p:sp>
      <p:sp>
        <p:nvSpPr>
          <p:cNvPr id="11" name="Slide Number Placeholder 10"/>
          <p:cNvSpPr>
            <a:spLocks noGrp="1"/>
          </p:cNvSpPr>
          <p:nvPr>
            <p:ph type="sldNum" sz="quarter" idx="12"/>
          </p:nvPr>
        </p:nvSpPr>
        <p:spPr/>
        <p:txBody>
          <a:bodyPr/>
          <a:lstStyle/>
          <a:p>
            <a:fld id="{C3001CAB-3C5D-4674-94CE-50C9BDDCB5FF}" type="slidenum">
              <a:rPr lang="en-US" smtClean="0"/>
              <a:t>7</a:t>
            </a:fld>
            <a:endParaRPr lang="en-US"/>
          </a:p>
        </p:txBody>
      </p:sp>
      <p:sp>
        <p:nvSpPr>
          <p:cNvPr id="13" name="TextBox 12"/>
          <p:cNvSpPr txBox="1"/>
          <p:nvPr/>
        </p:nvSpPr>
        <p:spPr>
          <a:xfrm rot="20769690">
            <a:off x="4648602" y="4794898"/>
            <a:ext cx="3018004" cy="830961"/>
          </a:xfrm>
          <a:prstGeom prst="ellipse">
            <a:avLst/>
          </a:prstGeom>
          <a:solidFill>
            <a:schemeClr val="accent1">
              <a:lumMod val="60000"/>
              <a:lumOff val="40000"/>
              <a:alpha val="50196"/>
            </a:schemeClr>
          </a:solidFill>
        </p:spPr>
        <p:txBody>
          <a:bodyPr wrap="none" lIns="45720" rIns="45720" rtlCol="0" anchor="ctr">
            <a:spAutoFit/>
          </a:bodyPr>
          <a:lstStyle/>
          <a:p>
            <a:pPr algn="ctr">
              <a:lnSpc>
                <a:spcPct val="80000"/>
              </a:lnSpc>
            </a:pPr>
            <a:r>
              <a:rPr lang="en-US" sz="2000" b="1" dirty="0" smtClean="0"/>
              <a:t>LOW THREAT</a:t>
            </a:r>
          </a:p>
          <a:p>
            <a:pPr algn="ctr">
              <a:lnSpc>
                <a:spcPct val="80000"/>
              </a:lnSpc>
            </a:pPr>
            <a:r>
              <a:rPr lang="en-US" sz="2000" b="1" dirty="0" smtClean="0"/>
              <a:t>low CS, high trigger</a:t>
            </a:r>
            <a:endParaRPr lang="en-US" sz="2000" b="1" dirty="0"/>
          </a:p>
        </p:txBody>
      </p:sp>
      <p:sp>
        <p:nvSpPr>
          <p:cNvPr id="14" name="TextBox 13"/>
          <p:cNvSpPr txBox="1"/>
          <p:nvPr/>
        </p:nvSpPr>
        <p:spPr>
          <a:xfrm rot="18770222">
            <a:off x="1314575" y="2902326"/>
            <a:ext cx="3018004" cy="822305"/>
          </a:xfrm>
          <a:prstGeom prst="ellipse">
            <a:avLst/>
          </a:prstGeom>
          <a:solidFill>
            <a:srgbClr val="FF5050">
              <a:alpha val="30196"/>
            </a:srgbClr>
          </a:solidFill>
        </p:spPr>
        <p:txBody>
          <a:bodyPr wrap="none" lIns="45720" rIns="45720" rtlCol="0" anchor="ctr">
            <a:spAutoFit/>
          </a:bodyPr>
          <a:lstStyle/>
          <a:p>
            <a:pPr algn="ctr">
              <a:lnSpc>
                <a:spcPct val="80000"/>
              </a:lnSpc>
            </a:pPr>
            <a:r>
              <a:rPr lang="en-US" sz="2000" b="1" dirty="0" smtClean="0"/>
              <a:t>HIGH THREAT</a:t>
            </a:r>
          </a:p>
          <a:p>
            <a:pPr algn="ctr">
              <a:lnSpc>
                <a:spcPct val="80000"/>
              </a:lnSpc>
            </a:pPr>
            <a:r>
              <a:rPr lang="en-US" sz="2000" b="1" dirty="0" smtClean="0"/>
              <a:t>high CS, low trigger</a:t>
            </a:r>
            <a:endParaRPr lang="en-US" sz="2000" b="1" dirty="0"/>
          </a:p>
        </p:txBody>
      </p:sp>
      <p:sp>
        <p:nvSpPr>
          <p:cNvPr id="4" name="Rectangle 3"/>
          <p:cNvSpPr/>
          <p:nvPr/>
        </p:nvSpPr>
        <p:spPr>
          <a:xfrm>
            <a:off x="37489" y="3313479"/>
            <a:ext cx="369332" cy="2278080"/>
          </a:xfrm>
          <a:prstGeom prst="rect">
            <a:avLst/>
          </a:prstGeom>
        </p:spPr>
        <p:txBody>
          <a:bodyPr vert="vert270" wrap="square">
            <a:spAutoFit/>
          </a:bodyPr>
          <a:lstStyle/>
          <a:p>
            <a:r>
              <a:rPr lang="en-US" sz="1200" dirty="0" smtClean="0"/>
              <a:t>(distribution from </a:t>
            </a:r>
            <a:r>
              <a:rPr lang="en-US" sz="1200" dirty="0"/>
              <a:t>Olsen et al 2012)</a:t>
            </a:r>
          </a:p>
        </p:txBody>
      </p:sp>
      <p:sp>
        <p:nvSpPr>
          <p:cNvPr id="5" name="Rectangle 4"/>
          <p:cNvSpPr/>
          <p:nvPr/>
        </p:nvSpPr>
        <p:spPr>
          <a:xfrm>
            <a:off x="1272080" y="6593382"/>
            <a:ext cx="7342679" cy="276999"/>
          </a:xfrm>
          <a:prstGeom prst="rect">
            <a:avLst/>
          </a:prstGeom>
        </p:spPr>
        <p:txBody>
          <a:bodyPr wrap="square">
            <a:spAutoFit/>
          </a:bodyPr>
          <a:lstStyle/>
          <a:p>
            <a:r>
              <a:rPr lang="en-US" sz="1200" dirty="0" smtClean="0"/>
              <a:t>(distribution based on </a:t>
            </a:r>
            <a:r>
              <a:rPr lang="en-US" sz="1200" dirty="0" err="1" smtClean="0"/>
              <a:t>Kriegler</a:t>
            </a:r>
            <a:r>
              <a:rPr lang="en-US" sz="1200" dirty="0" smtClean="0"/>
              <a:t> et al 2009 expert opinion on temperature pathway triggering WAIS collapse by 2200)</a:t>
            </a:r>
            <a:endParaRPr lang="en-US" sz="1200" dirty="0"/>
          </a:p>
        </p:txBody>
      </p:sp>
      <p:pic>
        <p:nvPicPr>
          <p:cNvPr id="15" name="Picture 14"/>
          <p:cNvPicPr>
            <a:picLocks/>
          </p:cNvPicPr>
          <p:nvPr/>
        </p:nvPicPr>
        <p:blipFill rotWithShape="1">
          <a:blip r:embed="rId4" cstate="print">
            <a:extLst>
              <a:ext uri="{28A0092B-C50C-407E-A947-70E740481C1C}">
                <a14:useLocalDpi xmlns:a14="http://schemas.microsoft.com/office/drawing/2010/main" val="0"/>
              </a:ext>
            </a:extLst>
          </a:blip>
          <a:srcRect t="4876" b="12800"/>
          <a:stretch/>
        </p:blipFill>
        <p:spPr>
          <a:xfrm flipH="1">
            <a:off x="359512" y="1725145"/>
            <a:ext cx="640080" cy="3824393"/>
          </a:xfrm>
          <a:prstGeom prst="rect">
            <a:avLst/>
          </a:prstGeom>
        </p:spPr>
      </p:pic>
      <p:pic>
        <p:nvPicPr>
          <p:cNvPr id="16" name="Picture 15"/>
          <p:cNvPicPr>
            <a:picLocks/>
          </p:cNvPicPr>
          <p:nvPr/>
        </p:nvPicPr>
        <p:blipFill rotWithShape="1">
          <a:blip r:embed="rId5" cstate="print">
            <a:extLst>
              <a:ext uri="{28A0092B-C50C-407E-A947-70E740481C1C}">
                <a14:useLocalDpi xmlns:a14="http://schemas.microsoft.com/office/drawing/2010/main" val="0"/>
              </a:ext>
            </a:extLst>
          </a:blip>
          <a:srcRect l="9561" r="4139"/>
          <a:stretch/>
        </p:blipFill>
        <p:spPr>
          <a:xfrm>
            <a:off x="1848270" y="6071526"/>
            <a:ext cx="5489508" cy="548640"/>
          </a:xfrm>
          <a:prstGeom prst="rect">
            <a:avLst/>
          </a:prstGeom>
        </p:spPr>
      </p:pic>
    </p:spTree>
    <p:extLst>
      <p:ext uri="{BB962C8B-B14F-4D97-AF65-F5344CB8AC3E}">
        <p14:creationId xmlns:p14="http://schemas.microsoft.com/office/powerpoint/2010/main" val="337403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15" y="1683338"/>
            <a:ext cx="8885986" cy="4936659"/>
          </a:xfrm>
          <a:prstGeom prst="rect">
            <a:avLst/>
          </a:prstGeom>
        </p:spPr>
      </p:pic>
      <p:sp>
        <p:nvSpPr>
          <p:cNvPr id="2" name="Title 1"/>
          <p:cNvSpPr>
            <a:spLocks noGrp="1"/>
          </p:cNvSpPr>
          <p:nvPr>
            <p:ph type="title"/>
          </p:nvPr>
        </p:nvSpPr>
        <p:spPr/>
        <p:txBody>
          <a:bodyPr>
            <a:normAutofit fontScale="90000"/>
          </a:bodyPr>
          <a:lstStyle/>
          <a:p>
            <a:r>
              <a:rPr lang="en-US" dirty="0" smtClean="0"/>
              <a:t>Optimal results are relatively insensitive to different assumptions about sea level rise damages and the social rate of time preference</a:t>
            </a:r>
            <a:endParaRPr lang="en-US" dirty="0"/>
          </a:p>
        </p:txBody>
      </p:sp>
      <p:sp>
        <p:nvSpPr>
          <p:cNvPr id="4" name="Slide Number Placeholder 3"/>
          <p:cNvSpPr>
            <a:spLocks noGrp="1"/>
          </p:cNvSpPr>
          <p:nvPr>
            <p:ph type="sldNum" sz="quarter" idx="12"/>
          </p:nvPr>
        </p:nvSpPr>
        <p:spPr/>
        <p:txBody>
          <a:bodyPr/>
          <a:lstStyle/>
          <a:p>
            <a:fld id="{C3001CAB-3C5D-4674-94CE-50C9BDDCB5FF}" type="slidenum">
              <a:rPr lang="en-US" smtClean="0"/>
              <a:pPr/>
              <a:t>8</a:t>
            </a:fld>
            <a:endParaRPr lang="en-US"/>
          </a:p>
        </p:txBody>
      </p:sp>
      <p:sp>
        <p:nvSpPr>
          <p:cNvPr id="5" name="TextBox 4"/>
          <p:cNvSpPr txBox="1"/>
          <p:nvPr/>
        </p:nvSpPr>
        <p:spPr>
          <a:xfrm>
            <a:off x="3294233" y="5663299"/>
            <a:ext cx="1273105" cy="276999"/>
          </a:xfrm>
          <a:prstGeom prst="rect">
            <a:avLst/>
          </a:prstGeom>
          <a:noFill/>
        </p:spPr>
        <p:txBody>
          <a:bodyPr wrap="none" rtlCol="0">
            <a:spAutoFit/>
          </a:bodyPr>
          <a:lstStyle/>
          <a:p>
            <a:r>
              <a:rPr lang="en-US" sz="1200" dirty="0">
                <a:sym typeface="Wingdings" panose="05000000000000000000" pitchFamily="2" charset="2"/>
              </a:rPr>
              <a:t> </a:t>
            </a:r>
            <a:r>
              <a:rPr lang="en-US" sz="1200" dirty="0" smtClean="0"/>
              <a:t>Mean SCC $19</a:t>
            </a:r>
            <a:endParaRPr lang="en-US" sz="1200" dirty="0"/>
          </a:p>
        </p:txBody>
      </p:sp>
      <p:sp>
        <p:nvSpPr>
          <p:cNvPr id="8" name="TextBox 7"/>
          <p:cNvSpPr txBox="1"/>
          <p:nvPr/>
        </p:nvSpPr>
        <p:spPr>
          <a:xfrm>
            <a:off x="3294233" y="4867591"/>
            <a:ext cx="1273105" cy="276999"/>
          </a:xfrm>
          <a:prstGeom prst="rect">
            <a:avLst/>
          </a:prstGeom>
          <a:noFill/>
        </p:spPr>
        <p:txBody>
          <a:bodyPr wrap="none" rtlCol="0">
            <a:spAutoFit/>
          </a:bodyPr>
          <a:lstStyle/>
          <a:p>
            <a:r>
              <a:rPr lang="en-US" sz="1200" dirty="0" smtClean="0">
                <a:sym typeface="Wingdings" panose="05000000000000000000" pitchFamily="2" charset="2"/>
              </a:rPr>
              <a:t> </a:t>
            </a:r>
            <a:r>
              <a:rPr lang="en-US" sz="1200" dirty="0" smtClean="0"/>
              <a:t>Mean SCC $21</a:t>
            </a:r>
            <a:endParaRPr lang="en-US" sz="1200" dirty="0"/>
          </a:p>
        </p:txBody>
      </p:sp>
      <p:sp>
        <p:nvSpPr>
          <p:cNvPr id="9" name="TextBox 8"/>
          <p:cNvSpPr txBox="1"/>
          <p:nvPr/>
        </p:nvSpPr>
        <p:spPr>
          <a:xfrm>
            <a:off x="6090064" y="5224571"/>
            <a:ext cx="1641986"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figure </a:t>
            </a:r>
            <a:r>
              <a:rPr lang="en-US" sz="1200" dirty="0" smtClean="0">
                <a:latin typeface="Arial" panose="020B0604020202020204" pitchFamily="34" charset="0"/>
                <a:cs typeface="Arial" panose="020B0604020202020204" pitchFamily="34" charset="0"/>
              </a:rPr>
              <a:t>clarity outliers not shown</a:t>
            </a:r>
          </a:p>
        </p:txBody>
      </p:sp>
      <p:sp>
        <p:nvSpPr>
          <p:cNvPr id="7" name="TextBox 6"/>
          <p:cNvSpPr txBox="1"/>
          <p:nvPr/>
        </p:nvSpPr>
        <p:spPr>
          <a:xfrm>
            <a:off x="6911057" y="4528864"/>
            <a:ext cx="2007909"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(with recalibrated consumption elasticity)</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481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20865"/>
            <a:ext cx="8229616" cy="4572009"/>
          </a:xfrm>
          <a:prstGeom prst="rect">
            <a:avLst/>
          </a:prstGeom>
        </p:spPr>
      </p:pic>
      <p:sp>
        <p:nvSpPr>
          <p:cNvPr id="2" name="Title 1"/>
          <p:cNvSpPr>
            <a:spLocks noGrp="1"/>
          </p:cNvSpPr>
          <p:nvPr>
            <p:ph type="title"/>
          </p:nvPr>
        </p:nvSpPr>
        <p:spPr/>
        <p:txBody>
          <a:bodyPr>
            <a:normAutofit/>
          </a:bodyPr>
          <a:lstStyle/>
          <a:p>
            <a:r>
              <a:rPr lang="en-US" smtClean="0"/>
              <a:t>Aggressive mitigation increases the probability of avoiding a WAIS disintegration (“reliability”)</a:t>
            </a:r>
            <a:endParaRPr lang="en-US" dirty="0"/>
          </a:p>
        </p:txBody>
      </p:sp>
      <p:sp>
        <p:nvSpPr>
          <p:cNvPr id="9" name="Slide Number Placeholder 8"/>
          <p:cNvSpPr>
            <a:spLocks noGrp="1"/>
          </p:cNvSpPr>
          <p:nvPr>
            <p:ph type="sldNum" sz="quarter" idx="12"/>
          </p:nvPr>
        </p:nvSpPr>
        <p:spPr/>
        <p:txBody>
          <a:bodyPr/>
          <a:lstStyle/>
          <a:p>
            <a:fld id="{C3001CAB-3C5D-4674-94CE-50C9BDDCB5FF}" type="slidenum">
              <a:rPr lang="en-US" smtClean="0"/>
              <a:pPr/>
              <a:t>9</a:t>
            </a:fld>
            <a:endParaRPr lang="en-US"/>
          </a:p>
        </p:txBody>
      </p:sp>
      <p:sp>
        <p:nvSpPr>
          <p:cNvPr id="3" name="TextBox 2"/>
          <p:cNvSpPr txBox="1"/>
          <p:nvPr/>
        </p:nvSpPr>
        <p:spPr>
          <a:xfrm>
            <a:off x="7086600" y="5200657"/>
            <a:ext cx="20574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shading: points weighted by likelihood of climate sensitivity parameter</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979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11907</TotalTime>
  <Words>800</Words>
  <Application>Microsoft Office PowerPoint</Application>
  <PresentationFormat>On-screen Show (4:3)</PresentationFormat>
  <Paragraphs>119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Calibri Light</vt:lpstr>
      <vt:lpstr>Wingdings</vt:lpstr>
      <vt:lpstr>Office Theme</vt:lpstr>
      <vt:lpstr>PowerPoint Presentation</vt:lpstr>
      <vt:lpstr>Uncertain climate thresholds are often cited as motivation for stringent mitigation; IAMs face severe challenges in representing them</vt:lpstr>
      <vt:lpstr>WAIS may disintegrate in a threshold response to anthropogenic climate forcing; alas, the sensitivities and timescales are deeply uncertain</vt:lpstr>
      <vt:lpstr>Analyzing climate thresholds in IAMs requires fundamental advances in the disciplines plus new approaches for transdisciplinary integration</vt:lpstr>
      <vt:lpstr>We approximate complex geophysics using emulation with a simple hazard rate, aggregate expert opinion, and solve using stochastic optimization</vt:lpstr>
      <vt:lpstr>DICE−WAIS stochastic programming IAM with endogenous trigger uncertainty</vt:lpstr>
      <vt:lpstr>Low WAIS reliability under optimal strategy; parametric uncertainty shows intuitive pattern</vt:lpstr>
      <vt:lpstr>Optimal results are relatively insensitive to different assumptions about sea level rise damages and the social rate of time preference</vt:lpstr>
      <vt:lpstr>Aggressive mitigation increases the probability of avoiding a WAIS disintegration (“reliability”)</vt:lpstr>
      <vt:lpstr>Setting a reliability target for WAIS increases the shadow price of CO2</vt:lpstr>
      <vt:lpstr>The conclusions are adorned by many caveats that point to urgent research needs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WAIS science</dc:title>
  <dc:creator>Diaz, Delavane</dc:creator>
  <cp:lastModifiedBy>Diaz, Delavane</cp:lastModifiedBy>
  <cp:revision>192</cp:revision>
  <cp:lastPrinted>2015-12-29T15:51:43Z</cp:lastPrinted>
  <dcterms:created xsi:type="dcterms:W3CDTF">2015-11-25T18:26:32Z</dcterms:created>
  <dcterms:modified xsi:type="dcterms:W3CDTF">2016-01-11T23:39:01Z</dcterms:modified>
</cp:coreProperties>
</file>