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28"/>
  </p:notesMasterIdLst>
  <p:handoutMasterIdLst>
    <p:handoutMasterId r:id="rId29"/>
  </p:handoutMasterIdLst>
  <p:sldIdLst>
    <p:sldId id="256" r:id="rId2"/>
    <p:sldId id="431" r:id="rId3"/>
    <p:sldId id="498" r:id="rId4"/>
    <p:sldId id="524" r:id="rId5"/>
    <p:sldId id="514" r:id="rId6"/>
    <p:sldId id="500" r:id="rId7"/>
    <p:sldId id="501" r:id="rId8"/>
    <p:sldId id="468" r:id="rId9"/>
    <p:sldId id="427" r:id="rId10"/>
    <p:sldId id="535" r:id="rId11"/>
    <p:sldId id="550" r:id="rId12"/>
    <p:sldId id="519" r:id="rId13"/>
    <p:sldId id="518" r:id="rId14"/>
    <p:sldId id="546" r:id="rId15"/>
    <p:sldId id="461" r:id="rId16"/>
    <p:sldId id="555" r:id="rId17"/>
    <p:sldId id="554" r:id="rId18"/>
    <p:sldId id="556" r:id="rId19"/>
    <p:sldId id="557" r:id="rId20"/>
    <p:sldId id="528" r:id="rId21"/>
    <p:sldId id="558" r:id="rId22"/>
    <p:sldId id="552" r:id="rId23"/>
    <p:sldId id="536" r:id="rId24"/>
    <p:sldId id="545" r:id="rId25"/>
    <p:sldId id="553" r:id="rId26"/>
    <p:sldId id="464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Schmalz" initials="" lastIdx="73" clrIdx="0"/>
  <p:cmAuthor id="1" name="Joshua Montes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9137" autoAdjust="0"/>
  </p:normalViewPr>
  <p:slideViewPr>
    <p:cSldViewPr snapToObjects="1">
      <p:cViewPr>
        <p:scale>
          <a:sx n="80" d="100"/>
          <a:sy n="80" d="100"/>
        </p:scale>
        <p:origin x="-7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6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joshuamontes:Dropbox:Research:Macro%20Regional%20Bank%20Shocks:Presentations:Presentation%20Tables%20and%20Figures%2014060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Not Affected</c:v>
          </c:tx>
          <c:spPr>
            <a:ln>
              <a:solidFill>
                <a:srgbClr val="0000FF"/>
              </a:solidFill>
            </a:ln>
          </c:spPr>
          <c:marker>
            <c:symbol val="circle"/>
            <c:size val="8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cat>
            <c:numRef>
              <c:f>Figure1!$A$23:$A$31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Figure1!$G$8:$G$16</c:f>
              <c:numCache>
                <c:formatCode>General</c:formatCode>
                <c:ptCount val="9"/>
                <c:pt idx="0">
                  <c:v>97.504058472836547</c:v>
                </c:pt>
                <c:pt idx="1">
                  <c:v>100</c:v>
                </c:pt>
                <c:pt idx="2">
                  <c:v>105.1075945852707</c:v>
                </c:pt>
                <c:pt idx="3">
                  <c:v>137.06896288581609</c:v>
                </c:pt>
                <c:pt idx="4">
                  <c:v>177.79194954459359</c:v>
                </c:pt>
                <c:pt idx="5">
                  <c:v>183.01314026365199</c:v>
                </c:pt>
                <c:pt idx="6">
                  <c:v>192.85521641892771</c:v>
                </c:pt>
                <c:pt idx="7">
                  <c:v>180.561683828497</c:v>
                </c:pt>
                <c:pt idx="8">
                  <c:v>182.44735128889681</c:v>
                </c:pt>
              </c:numCache>
            </c:numRef>
          </c:val>
          <c:smooth val="0"/>
        </c:ser>
        <c:ser>
          <c:idx val="1"/>
          <c:order val="1"/>
          <c:tx>
            <c:v>Affected</c:v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Figure1!$A$23:$A$31</c:f>
              <c:numCache>
                <c:formatCode>General</c:formatCode>
                <c:ptCount val="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numCache>
            </c:numRef>
          </c:cat>
          <c:val>
            <c:numRef>
              <c:f>Figure1!$G$23:$G$31</c:f>
              <c:numCache>
                <c:formatCode>General</c:formatCode>
                <c:ptCount val="9"/>
                <c:pt idx="0">
                  <c:v>102.34502689708749</c:v>
                </c:pt>
                <c:pt idx="1">
                  <c:v>100</c:v>
                </c:pt>
                <c:pt idx="2">
                  <c:v>107.8419496130722</c:v>
                </c:pt>
                <c:pt idx="3">
                  <c:v>133.64673180252731</c:v>
                </c:pt>
                <c:pt idx="4">
                  <c:v>111.7356332683251</c:v>
                </c:pt>
                <c:pt idx="5">
                  <c:v>110.00533194005369</c:v>
                </c:pt>
                <c:pt idx="6">
                  <c:v>103.6519910485661</c:v>
                </c:pt>
                <c:pt idx="7">
                  <c:v>97.30836457532935</c:v>
                </c:pt>
                <c:pt idx="8">
                  <c:v>91.268624994665402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273408"/>
        <c:axId val="63328768"/>
      </c:lineChart>
      <c:catAx>
        <c:axId val="7227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/>
              </a:defRPr>
            </a:pPr>
            <a:endParaRPr lang="en-US"/>
          </a:p>
        </c:txPr>
        <c:crossAx val="63328768"/>
        <c:crosses val="autoZero"/>
        <c:auto val="1"/>
        <c:lblAlgn val="ctr"/>
        <c:lblOffset val="100"/>
        <c:noMultiLvlLbl val="0"/>
      </c:catAx>
      <c:valAx>
        <c:axId val="63328768"/>
        <c:scaling>
          <c:orientation val="minMax"/>
          <c:max val="225"/>
          <c:min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 i="0"/>
                </a:pPr>
                <a:r>
                  <a:rPr lang="en-US" sz="1400" b="0" i="0">
                    <a:latin typeface="Times New Roman"/>
                  </a:rPr>
                  <a:t>Index,</a:t>
                </a:r>
                <a:r>
                  <a:rPr lang="en-US" sz="1400" b="0" i="0" baseline="0">
                    <a:latin typeface="Times New Roman"/>
                  </a:rPr>
                  <a:t> 2004=100</a:t>
                </a:r>
                <a:endParaRPr lang="en-US" sz="1400" b="0" i="0">
                  <a:latin typeface="Times New Roman"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/>
              </a:defRPr>
            </a:pPr>
            <a:endParaRPr lang="en-US"/>
          </a:p>
        </c:txPr>
        <c:crossAx val="72273408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2000">
              <a:latin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0.21667</cdr:x>
      <cdr:y>0.02857</cdr:y>
    </cdr:from>
    <cdr:to>
      <cdr:x>0.825</cdr:x>
      <cdr:y>0.11429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1230" y="119737"/>
          <a:ext cx="5562570" cy="359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 smtClean="0">
              <a:latin typeface="Times New Roman"/>
              <a:cs typeface="Times New Roman"/>
            </a:rPr>
            <a:t>Bank Loan Growth: Affected vs. Unaffected States</a:t>
          </a:r>
          <a:endParaRPr lang="en-US" sz="2000" dirty="0">
            <a:latin typeface="Times New Roman"/>
            <a:cs typeface="Times New Roman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42EAC50B-A84E-429C-AA31-EF916CDF3D11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5BA90564-E95F-4434-A735-7B46D1742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88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B882C387-5ACB-49E9-B3E4-2B86A064F28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1DE8BF46-8747-4A3A-BAD5-A8BF789B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1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54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</a:t>
            </a:r>
            <a:r>
              <a:rPr lang="en-US" dirty="0" err="1" smtClean="0"/>
              <a:t>Landesbanks</a:t>
            </a:r>
            <a:r>
              <a:rPr lang="en-US" dirty="0" smtClean="0"/>
              <a:t> that covered</a:t>
            </a:r>
            <a:r>
              <a:rPr lang="en-US" baseline="0" dirty="0" smtClean="0"/>
              <a:t> the 16 German federal states in 2007. </a:t>
            </a:r>
            <a:r>
              <a:rPr lang="en-US" dirty="0" smtClean="0"/>
              <a:t>Each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Landesbank</a:t>
            </a:r>
            <a:r>
              <a:rPr lang="en-US" baseline="0" dirty="0" smtClean="0"/>
              <a:t> typically serves 1 to 2 federal states. If a </a:t>
            </a:r>
            <a:r>
              <a:rPr lang="en-US" baseline="0" dirty="0" err="1" smtClean="0"/>
              <a:t>Landesbank</a:t>
            </a:r>
            <a:r>
              <a:rPr lang="en-US" baseline="0" dirty="0" smtClean="0"/>
              <a:t> serves part of 1 federal state, then it serves the entire state. No state is split between 2 </a:t>
            </a:r>
            <a:r>
              <a:rPr lang="en-US" baseline="0" dirty="0" err="1" smtClean="0"/>
              <a:t>Landesbanks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05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8BF46-8747-4A3A-BAD5-A8BF789B51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C8769A-D53D-4A09-A50D-83AB6B0938E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04129B-0940-468A-BC6C-D7B6C76BC3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763000" cy="2099110"/>
          </a:xfrm>
        </p:spPr>
        <p:txBody>
          <a:bodyPr>
            <a:noAutofit/>
          </a:bodyPr>
          <a:lstStyle/>
          <a:p>
            <a:r>
              <a:rPr lang="en-US" sz="4000" cap="none" dirty="0" smtClean="0">
                <a:solidFill>
                  <a:schemeClr val="bg1"/>
                </a:solidFill>
              </a:rPr>
              <a:t>Winners and Losers of Financial Crises: Evidence from Individuals and Firms</a:t>
            </a:r>
            <a:endParaRPr lang="en-US" sz="4000" cap="non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382000" cy="1524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Daniela </a:t>
            </a:r>
            <a:r>
              <a:rPr lang="en-US" sz="2400" dirty="0" err="1" smtClean="0">
                <a:solidFill>
                  <a:schemeClr val="bg2"/>
                </a:solidFill>
              </a:rPr>
              <a:t>Hochfellner</a:t>
            </a:r>
            <a:r>
              <a:rPr lang="en-US" sz="2400" dirty="0" smtClean="0">
                <a:solidFill>
                  <a:schemeClr val="bg2"/>
                </a:solidFill>
              </a:rPr>
              <a:t>, IAB and University of Michigan - ISR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Joshua Montes, Congressional Budget Office*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Martin Schmalz, University of Michigan (Ross)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Denis </a:t>
            </a:r>
            <a:r>
              <a:rPr lang="en-US" sz="2400" dirty="0" err="1" smtClean="0">
                <a:solidFill>
                  <a:schemeClr val="bg2"/>
                </a:solidFill>
              </a:rPr>
              <a:t>Sosyura</a:t>
            </a:r>
            <a:r>
              <a:rPr lang="en-US" sz="2400" dirty="0" smtClean="0">
                <a:solidFill>
                  <a:schemeClr val="bg2"/>
                </a:solidFill>
              </a:rPr>
              <a:t>, University of Michigan (Ross)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6106924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*</a:t>
            </a:r>
            <a:r>
              <a:rPr lang="en-US" sz="1400" dirty="0">
                <a:solidFill>
                  <a:schemeClr val="bg2"/>
                </a:solidFill>
              </a:rPr>
              <a:t>The views expressed in this presentation are the authors’ and should not be interpreted as the views of the Congressional Budget Office</a:t>
            </a:r>
            <a:r>
              <a:rPr lang="en-US" sz="1400" dirty="0" smtClean="0">
                <a:solidFill>
                  <a:schemeClr val="bg2"/>
                </a:solidFill>
              </a:rPr>
              <a:t>.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838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January</a:t>
            </a:r>
            <a:r>
              <a:rPr lang="en-US" dirty="0" smtClean="0"/>
              <a:t> 3, 2016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83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Macro effects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334000"/>
            <a:ext cx="7543800" cy="1015663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000" dirty="0" smtClean="0"/>
              <a:t>Affected states vs. unaffected states after bank shocks</a:t>
            </a:r>
            <a:endParaRPr lang="en-US" sz="2000" dirty="0"/>
          </a:p>
          <a:p>
            <a:pPr marL="800100" lvl="1" indent="-342900">
              <a:buFont typeface="Wingdings" charset="2"/>
              <a:buChar char="§"/>
            </a:pPr>
            <a:r>
              <a:rPr lang="en-US" sz="2000" dirty="0" smtClean="0"/>
              <a:t>0.6 percentage points (p.p.) lower annual output growth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000" dirty="0" smtClean="0"/>
              <a:t>1.4 p.p. higher unemployment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9" y="1514104"/>
            <a:ext cx="6840279" cy="38198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5000" y="4050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4038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2754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</a:t>
            </a:r>
            <a:r>
              <a:rPr lang="en-US" dirty="0"/>
              <a:t>*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33600" y="4050268"/>
            <a:ext cx="6096000" cy="674132"/>
          </a:xfrm>
          <a:prstGeom prst="rect">
            <a:avLst/>
          </a:prstGeom>
          <a:noFill/>
          <a:ln w="2222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391400" y="33644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0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90600"/>
          </a:xfrm>
          <a:prstGeom prst="rect">
            <a:avLst/>
          </a:prstGeom>
        </p:spPr>
        <p:txBody>
          <a:bodyPr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775F55"/>
                </a:solidFill>
              </a:rPr>
              <a:t>Empirical Specification (1)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xfrm>
            <a:off x="152400" y="1524000"/>
            <a:ext cx="8915400" cy="5181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09004" lvl="0" indent="-309004">
              <a:defRPr sz="1800"/>
            </a:pPr>
            <a:r>
              <a:rPr sz="2800" dirty="0"/>
              <a:t>Is there a causal effect? How bad was it for individuals</a:t>
            </a:r>
            <a:r>
              <a:rPr sz="2800" dirty="0" smtClean="0"/>
              <a:t>?</a:t>
            </a:r>
            <a:endParaRPr lang="en-US" sz="2800" b="1" dirty="0"/>
          </a:p>
          <a:p>
            <a:pPr marL="629044" lvl="1" indent="-309004">
              <a:defRPr sz="1800"/>
            </a:pPr>
            <a:r>
              <a:rPr lang="en-US" sz="2200" dirty="0" smtClean="0"/>
              <a:t>Triple diff-in-diff</a:t>
            </a:r>
          </a:p>
          <a:p>
            <a:pPr marL="629044" lvl="1" indent="-309004">
              <a:defRPr sz="1800"/>
            </a:pPr>
            <a:r>
              <a:rPr lang="en-US" sz="2200" dirty="0" smtClean="0"/>
              <a:t>Key coefficient of interest: </a:t>
            </a:r>
            <a:r>
              <a:rPr sz="2200" b="1" dirty="0" smtClean="0"/>
              <a:t>affected </a:t>
            </a:r>
            <a:r>
              <a:rPr sz="2200" b="1" dirty="0"/>
              <a:t>state x private x </a:t>
            </a:r>
            <a:r>
              <a:rPr sz="2200" b="1" dirty="0" smtClean="0"/>
              <a:t>post</a:t>
            </a:r>
            <a:endParaRPr lang="en-US" sz="2200" b="1" dirty="0" smtClean="0"/>
          </a:p>
          <a:p>
            <a:pPr marL="320040" lvl="1" indent="0">
              <a:buNone/>
              <a:defRPr sz="1800"/>
            </a:pPr>
            <a:endParaRPr lang="en-US" sz="2200" b="1" dirty="0"/>
          </a:p>
          <a:p>
            <a:pPr marL="309004" indent="-309004">
              <a:defRPr sz="1800"/>
            </a:pPr>
            <a:r>
              <a:rPr sz="3100" dirty="0" smtClean="0"/>
              <a:t>Why </a:t>
            </a:r>
            <a:r>
              <a:rPr sz="3100" dirty="0"/>
              <a:t>not the </a:t>
            </a:r>
            <a:r>
              <a:rPr sz="3100" u="sng" dirty="0"/>
              <a:t>local</a:t>
            </a:r>
            <a:r>
              <a:rPr sz="3100" dirty="0"/>
              <a:t> savings banks’ losses (or loan-level data)?</a:t>
            </a:r>
            <a:endParaRPr sz="3200" dirty="0"/>
          </a:p>
          <a:p>
            <a:pPr marL="894521" lvl="2" indent="-208721">
              <a:spcBef>
                <a:spcPts val="500"/>
              </a:spcBef>
              <a:defRPr sz="1800"/>
            </a:pPr>
            <a:r>
              <a:rPr lang="en-US" sz="2100" dirty="0" smtClean="0"/>
              <a:t>Potentially </a:t>
            </a:r>
            <a:r>
              <a:rPr sz="2100" dirty="0" smtClean="0"/>
              <a:t>endogenous </a:t>
            </a:r>
            <a:r>
              <a:rPr sz="2100" dirty="0"/>
              <a:t>(quality; demand)</a:t>
            </a:r>
            <a:endParaRPr sz="2300" dirty="0"/>
          </a:p>
          <a:p>
            <a:pPr marL="894521" lvl="2" indent="-208721">
              <a:spcBef>
                <a:spcPts val="500"/>
              </a:spcBef>
              <a:defRPr sz="1800"/>
            </a:pPr>
            <a:r>
              <a:rPr sz="2100" dirty="0"/>
              <a:t>The instrument is at the </a:t>
            </a:r>
            <a:r>
              <a:rPr sz="2100" dirty="0" err="1"/>
              <a:t>Landesbank</a:t>
            </a:r>
            <a:r>
              <a:rPr sz="2100" dirty="0"/>
              <a:t>-area </a:t>
            </a:r>
            <a:r>
              <a:rPr sz="2100" dirty="0" smtClean="0"/>
              <a:t>level</a:t>
            </a:r>
            <a:endParaRPr lang="en-US" sz="2100" dirty="0" smtClean="0"/>
          </a:p>
          <a:p>
            <a:pPr marL="685800" lvl="2" indent="0">
              <a:spcBef>
                <a:spcPts val="500"/>
              </a:spcBef>
              <a:buNone/>
              <a:defRPr sz="1800"/>
            </a:pPr>
            <a:endParaRPr lang="en-US" dirty="0"/>
          </a:p>
          <a:p>
            <a:pPr marL="300161" indent="-208721">
              <a:spcBef>
                <a:spcPts val="500"/>
              </a:spcBef>
              <a:defRPr sz="1800"/>
            </a:pPr>
            <a:r>
              <a:rPr sz="3400" dirty="0" smtClean="0"/>
              <a:t>Why </a:t>
            </a:r>
            <a:r>
              <a:rPr sz="3400" dirty="0"/>
              <a:t>not just affected state x crisis?</a:t>
            </a:r>
            <a:endParaRPr sz="3500" dirty="0"/>
          </a:p>
          <a:p>
            <a:pPr marL="894521" lvl="2" indent="-208721">
              <a:spcBef>
                <a:spcPts val="500"/>
              </a:spcBef>
              <a:defRPr sz="1800"/>
            </a:pPr>
            <a:r>
              <a:rPr sz="2100" dirty="0"/>
              <a:t>Public firms can access public capital markets (attenuation)</a:t>
            </a:r>
            <a:endParaRPr sz="2300" dirty="0"/>
          </a:p>
          <a:p>
            <a:pPr marL="894521" lvl="2" indent="-208721">
              <a:spcBef>
                <a:spcPts val="500"/>
              </a:spcBef>
              <a:defRPr sz="1800"/>
            </a:pPr>
            <a:r>
              <a:rPr sz="2100" dirty="0"/>
              <a:t>Maybe affected states are different (</a:t>
            </a:r>
            <a:r>
              <a:rPr sz="2100" dirty="0" smtClean="0"/>
              <a:t>bias)</a:t>
            </a:r>
            <a:endParaRPr lang="en-US" sz="2100" dirty="0" smtClean="0"/>
          </a:p>
          <a:p>
            <a:pPr marL="685800" lvl="2" indent="0">
              <a:spcBef>
                <a:spcPts val="500"/>
              </a:spcBef>
              <a:buNone/>
              <a:defRPr sz="1800"/>
            </a:pPr>
            <a:endParaRPr lang="en-US" dirty="0"/>
          </a:p>
          <a:p>
            <a:pPr marL="300161" indent="-208721">
              <a:spcBef>
                <a:spcPts val="500"/>
              </a:spcBef>
              <a:defRPr sz="1800"/>
            </a:pPr>
            <a:r>
              <a:rPr sz="3100" dirty="0" smtClean="0"/>
              <a:t>Also </a:t>
            </a:r>
            <a:r>
              <a:rPr sz="3100" dirty="0"/>
              <a:t>difference out industry-shocks; establishment FE</a:t>
            </a:r>
          </a:p>
        </p:txBody>
      </p:sp>
    </p:spTree>
    <p:extLst>
      <p:ext uri="{BB962C8B-B14F-4D97-AF65-F5344CB8AC3E}">
        <p14:creationId xmlns:p14="http://schemas.microsoft.com/office/powerpoint/2010/main" val="208198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 firms are more affected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829651"/>
            <a:ext cx="8382000" cy="800219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lIns="365760" rtlCol="0">
            <a:spAutoFit/>
          </a:bodyPr>
          <a:lstStyle/>
          <a:p>
            <a:r>
              <a:rPr lang="en-US" sz="2300" dirty="0" smtClean="0"/>
              <a:t>Privately-held establishments in affected states: </a:t>
            </a:r>
            <a:br>
              <a:rPr lang="en-US" sz="2300" dirty="0" smtClean="0"/>
            </a:br>
            <a:r>
              <a:rPr lang="en-US" sz="2300" dirty="0" smtClean="0"/>
              <a:t>a 24 percentage point lower net hiring rate after bank shocks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90" y="1652377"/>
            <a:ext cx="6396110" cy="30720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72200" y="2450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***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2450068"/>
            <a:ext cx="6400800" cy="586264"/>
          </a:xfrm>
          <a:prstGeom prst="rect">
            <a:avLst/>
          </a:prstGeom>
          <a:noFill/>
          <a:ln w="2222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5715000"/>
            <a:ext cx="8382000" cy="800219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lIns="365760" rtlCol="0">
            <a:spAutoFit/>
          </a:bodyPr>
          <a:lstStyle/>
          <a:p>
            <a:r>
              <a:rPr lang="en-US" sz="2300" dirty="0" smtClean="0"/>
              <a:t>Allows to add a private-public comparison within state, thus avoiding concern that states differ in industrial structure</a:t>
            </a:r>
          </a:p>
        </p:txBody>
      </p:sp>
    </p:spTree>
    <p:extLst>
      <p:ext uri="{BB962C8B-B14F-4D97-AF65-F5344CB8AC3E}">
        <p14:creationId xmlns:p14="http://schemas.microsoft.com/office/powerpoint/2010/main" val="411383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dirty="0">
              <a:sym typeface="Wingdings"/>
            </a:endParaRPr>
          </a:p>
          <a:p>
            <a:pPr marL="0" indent="0" algn="ctr">
              <a:buNone/>
            </a:pPr>
            <a:r>
              <a:rPr lang="en-US" sz="4500" dirty="0" smtClean="0">
                <a:sym typeface="Wingdings"/>
              </a:rPr>
              <a:t>Individual-level data and results</a:t>
            </a: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36089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775F55"/>
                </a:solidFill>
              </a:rPr>
              <a:t>Data from German Social Security</a:t>
            </a:r>
          </a:p>
        </p:txBody>
      </p:sp>
      <p:pic>
        <p:nvPicPr>
          <p:cNvPr id="207" name="image14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555" y="1673224"/>
            <a:ext cx="8935245" cy="4575177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Shape 208"/>
          <p:cNvSpPr/>
          <p:nvPr/>
        </p:nvSpPr>
        <p:spPr>
          <a:xfrm>
            <a:off x="164494" y="6368534"/>
            <a:ext cx="8903305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/>
            </a:lvl1pPr>
          </a:lstStyle>
          <a:p>
            <a:pPr lvl="0">
              <a:defRPr b="0"/>
            </a:pPr>
            <a:r>
              <a:rPr lang="en-US" b="1" dirty="0" smtClean="0"/>
              <a:t>7.5 Million </a:t>
            </a:r>
            <a:r>
              <a:rPr b="1" dirty="0" smtClean="0"/>
              <a:t>individuals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248757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Annual income of the average worker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562600"/>
            <a:ext cx="8839200" cy="830997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/>
              <a:t>The average affected worker loses up to €2,400 (13%) per year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Those who move are affected more negatively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4" y="1989303"/>
            <a:ext cx="9028216" cy="3192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3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Annual income of the average worker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000015"/>
            <a:ext cx="8839200" cy="430887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/>
              <a:t>Losses not uniform across years; largest occur in 2009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430902"/>
            <a:ext cx="8839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u="sng" dirty="0" smtClean="0"/>
              <a:t>Next</a:t>
            </a:r>
            <a:r>
              <a:rPr lang="en-US" sz="2100" dirty="0" smtClean="0"/>
              <a:t>: what’s the mechanism: wage cuts or </a:t>
            </a:r>
            <a:r>
              <a:rPr lang="en-US" sz="2100" dirty="0"/>
              <a:t>firings </a:t>
            </a:r>
            <a:r>
              <a:rPr lang="en-US" sz="2100" dirty="0" smtClean="0"/>
              <a:t>&amp; separations?</a:t>
            </a:r>
            <a:endParaRPr lang="en-US" sz="2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1"/>
            <a:ext cx="6705600" cy="4403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61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Annual income of subsamples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181600"/>
            <a:ext cx="8940800" cy="769441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 significant wage cuts for retained workers </a:t>
            </a:r>
            <a:r>
              <a:rPr lang="en-US" sz="2200" dirty="0" smtClean="0">
                <a:sym typeface="Wingdings" panose="05000000000000000000" pitchFamily="2" charset="2"/>
              </a:rPr>
              <a:t> </a:t>
            </a:r>
            <a:r>
              <a:rPr lang="en-US" sz="2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downward rigidity</a:t>
            </a:r>
            <a:endParaRPr lang="en-US" sz="2200" dirty="0"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 panose="05000000000000000000" pitchFamily="2" charset="2"/>
              </a:rPr>
              <a:t>Consistent with Ehrlich and Montes (2015)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098976"/>
            <a:ext cx="8940800" cy="430887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Driven by </a:t>
            </a:r>
            <a:r>
              <a:rPr lang="en-US" sz="2200" dirty="0" smtClean="0">
                <a:solidFill>
                  <a:srgbClr val="FF0000"/>
                </a:solidFill>
              </a:rPr>
              <a:t>separated workers</a:t>
            </a:r>
            <a:r>
              <a:rPr lang="en-US" sz="2200" dirty="0" smtClean="0"/>
              <a:t>; voluntary separators </a:t>
            </a:r>
            <a:r>
              <a:rPr lang="en-US" sz="2200" b="1" dirty="0" smtClean="0"/>
              <a:t>exit </a:t>
            </a:r>
            <a:r>
              <a:rPr lang="en-US" sz="2200" dirty="0" smtClean="0"/>
              <a:t>the labor force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78000"/>
            <a:ext cx="9067800" cy="302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75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What Role Do Hires Play?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84860" y="5532831"/>
            <a:ext cx="80010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100" dirty="0" smtClean="0"/>
              <a:t>1. Hires decrease by 4.5%, on average, per year</a:t>
            </a:r>
          </a:p>
          <a:p>
            <a:pPr>
              <a:lnSpc>
                <a:spcPct val="120000"/>
              </a:lnSpc>
            </a:pPr>
            <a:r>
              <a:rPr lang="en-US" sz="2100" dirty="0" smtClean="0"/>
              <a:t>2. Results driven largely decrease in poaching</a:t>
            </a: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5486400"/>
            <a:ext cx="8071263" cy="968708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205411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393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What Role Do Hires Play?</a:t>
            </a:r>
            <a:endParaRPr lang="en-US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10652"/>
            <a:ext cx="7260131" cy="501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914400" y="2819400"/>
            <a:ext cx="67056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2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and 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24000"/>
            <a:ext cx="8991600" cy="50292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Firms and economies face large fluctuations in supply of credit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Most recently, the financial crisis induced changes supply of bank credit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Policy responses aimed at individual workers – but little is known about how individual employees’ careers are affected by financial shocks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E.g. </a:t>
            </a:r>
            <a:r>
              <a:rPr lang="en-US" sz="2000" dirty="0" err="1" smtClean="0"/>
              <a:t>Chodorow</a:t>
            </a:r>
            <a:r>
              <a:rPr lang="en-US" sz="2000" dirty="0" smtClean="0"/>
              <a:t>-Reich (QJE 2014)</a:t>
            </a:r>
          </a:p>
          <a:p>
            <a:pPr marL="685800" lvl="2" indent="0">
              <a:buNone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How do credit supply shocks affect individual employees?</a:t>
            </a:r>
            <a:r>
              <a:rPr lang="en-US" sz="2800" dirty="0" smtClean="0"/>
              <a:t> </a:t>
            </a:r>
          </a:p>
          <a:p>
            <a:pPr marL="834390" lvl="1" indent="-514350">
              <a:buFont typeface="Arial" panose="020B0604020202020204" pitchFamily="34" charset="0"/>
              <a:buChar char="•"/>
            </a:pPr>
            <a:r>
              <a:rPr lang="en-US" sz="2000" dirty="0" smtClean="0"/>
              <a:t>Dead-weight loss (destruction of firm-specific human capital) or catalyst for change?</a:t>
            </a:r>
          </a:p>
          <a:p>
            <a:pPr marL="834390" lvl="1" indent="-514350">
              <a:buFont typeface="Arial" panose="020B0604020202020204" pitchFamily="34" charset="0"/>
              <a:buChar char="•"/>
            </a:pPr>
            <a:r>
              <a:rPr lang="en-US" sz="2000" dirty="0" smtClean="0"/>
              <a:t>How large are the losses, if any?</a:t>
            </a:r>
          </a:p>
          <a:p>
            <a:pPr marL="834390" lvl="1" indent="-514350">
              <a:buFont typeface="Arial" panose="020B0604020202020204" pitchFamily="34" charset="0"/>
              <a:buChar char="•"/>
            </a:pPr>
            <a:r>
              <a:rPr lang="en-US" sz="2000" dirty="0" smtClean="0"/>
              <a:t>Which workers are affected? What are their characteristics?</a:t>
            </a:r>
          </a:p>
        </p:txBody>
      </p:sp>
    </p:spTree>
    <p:extLst>
      <p:ext uri="{BB962C8B-B14F-4D97-AF65-F5344CB8AC3E}">
        <p14:creationId xmlns:p14="http://schemas.microsoft.com/office/powerpoint/2010/main" val="402724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Unemployment and Exit from the Labor Force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851940"/>
            <a:ext cx="8001000" cy="1625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100" dirty="0" smtClean="0"/>
              <a:t>1. The average affected worker spends 3-4 weeks longer without employment due to credit shocks</a:t>
            </a:r>
          </a:p>
          <a:p>
            <a:pPr>
              <a:lnSpc>
                <a:spcPct val="120000"/>
              </a:lnSpc>
            </a:pPr>
            <a:r>
              <a:rPr lang="en-US" sz="2100" dirty="0" smtClean="0"/>
              <a:t>2. Results driven largely by </a:t>
            </a:r>
            <a:r>
              <a:rPr lang="en-US" sz="2000" b="1" dirty="0" smtClean="0"/>
              <a:t>involuntary</a:t>
            </a:r>
            <a:r>
              <a:rPr lang="en-US" sz="2000" dirty="0" smtClean="0"/>
              <a:t> separations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3. No voluntary separations into unemployment, on average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337" y="4827080"/>
            <a:ext cx="8071263" cy="1649920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07414"/>
            <a:ext cx="9048750" cy="2664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70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Unemployment and Exit from the Labor Force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74468" y="5956319"/>
            <a:ext cx="8001000" cy="444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100" dirty="0" smtClean="0"/>
              <a:t>Non-Employment duration increasing over the </a:t>
            </a:r>
            <a:r>
              <a:rPr lang="en-US" sz="2100" dirty="0"/>
              <a:t>p</a:t>
            </a:r>
            <a:r>
              <a:rPr lang="en-US" sz="2100" dirty="0" smtClean="0"/>
              <a:t>ost-shock period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337" y="5956319"/>
            <a:ext cx="8071263" cy="444481"/>
          </a:xfrm>
          <a:prstGeom prst="rect">
            <a:avLst/>
          </a:prstGeom>
          <a:noFill/>
          <a:ln w="254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18438"/>
            <a:ext cx="8868862" cy="389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8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/>
          </p:cNvSpPr>
          <p:nvPr>
            <p:ph type="title"/>
          </p:nvPr>
        </p:nvSpPr>
        <p:spPr>
          <a:xfrm>
            <a:off x="76200" y="228600"/>
            <a:ext cx="9144000" cy="990600"/>
          </a:xfrm>
          <a:prstGeom prst="rect">
            <a:avLst/>
          </a:prstGeom>
        </p:spPr>
        <p:txBody>
          <a:bodyPr/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775F55"/>
                </a:solidFill>
              </a:rPr>
              <a:t>Empirical Specification (2)</a:t>
            </a:r>
          </a:p>
        </p:txBody>
      </p:sp>
      <p:sp>
        <p:nvSpPr>
          <p:cNvPr id="240" name="Shape 240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763000" cy="5181600"/>
          </a:xfrm>
          <a:prstGeom prst="rect">
            <a:avLst/>
          </a:prstGeom>
        </p:spPr>
        <p:txBody>
          <a:bodyPr/>
          <a:lstStyle/>
          <a:p>
            <a:pPr marL="309004" lvl="0" indent="-309004">
              <a:defRPr sz="1800"/>
            </a:pPr>
            <a:r>
              <a:rPr sz="2800"/>
              <a:t>Follow-up questions</a:t>
            </a:r>
          </a:p>
          <a:p>
            <a:pPr marL="629529" lvl="1" indent="-263769">
              <a:spcBef>
                <a:spcPts val="500"/>
              </a:spcBef>
              <a:buClr>
                <a:srgbClr val="94B6D2"/>
              </a:buClr>
              <a:buFont typeface="Wingdings 2"/>
              <a:defRPr sz="1800"/>
            </a:pPr>
            <a:r>
              <a:rPr sz="2500" b="1" i="1"/>
              <a:t>Who</a:t>
            </a:r>
            <a:r>
              <a:rPr sz="2500"/>
              <a:t> wins, who loses?</a:t>
            </a:r>
            <a:endParaRPr sz="2600"/>
          </a:p>
          <a:p>
            <a:pPr marL="629529" lvl="1" indent="-263769">
              <a:spcBef>
                <a:spcPts val="500"/>
              </a:spcBef>
              <a:buClr>
                <a:srgbClr val="94B6D2"/>
              </a:buClr>
              <a:buFont typeface="Wingdings 2"/>
              <a:defRPr sz="1800"/>
            </a:pPr>
            <a:r>
              <a:rPr sz="2500" b="1" i="1"/>
              <a:t>Who</a:t>
            </a:r>
            <a:r>
              <a:rPr sz="2500"/>
              <a:t> gets fired, who gets retained, who chooses to leave?</a:t>
            </a:r>
            <a:endParaRPr sz="2600"/>
          </a:p>
          <a:p>
            <a:pPr marL="0" lvl="0" indent="0" algn="ctr">
              <a:buSzTx/>
              <a:buNone/>
              <a:defRPr sz="1800"/>
            </a:pPr>
            <a:r>
              <a:rPr sz="2800" b="1"/>
              <a:t> </a:t>
            </a:r>
            <a:endParaRPr sz="2400"/>
          </a:p>
          <a:p>
            <a:pPr marL="297968" lvl="0" indent="-297968">
              <a:defRPr sz="1800"/>
            </a:pPr>
            <a:r>
              <a:rPr sz="2700"/>
              <a:t>We’d like to avoid a </a:t>
            </a:r>
            <a:r>
              <a:rPr sz="2700" i="1" u="sng"/>
              <a:t>quadruple</a:t>
            </a:r>
            <a:r>
              <a:rPr sz="2700"/>
              <a:t>-diff…</a:t>
            </a:r>
          </a:p>
          <a:p>
            <a:pPr lvl="0">
              <a:defRPr sz="1800"/>
            </a:pPr>
            <a:endParaRPr sz="2700"/>
          </a:p>
          <a:p>
            <a:pPr marL="309004" lvl="0" indent="-309004">
              <a:defRPr sz="1800"/>
            </a:pPr>
            <a:r>
              <a:rPr sz="2800"/>
              <a:t>2</a:t>
            </a:r>
            <a:r>
              <a:rPr sz="2800" baseline="30000"/>
              <a:t>nd</a:t>
            </a:r>
            <a:r>
              <a:rPr sz="2800"/>
              <a:t> set of results analyze subsample: affected x private</a:t>
            </a:r>
          </a:p>
          <a:p>
            <a:pPr marL="629529" lvl="1" indent="-263769">
              <a:spcBef>
                <a:spcPts val="500"/>
              </a:spcBef>
              <a:buClr>
                <a:srgbClr val="94B6D2"/>
              </a:buClr>
              <a:buFont typeface="Wingdings 2"/>
              <a:defRPr sz="1800"/>
            </a:pPr>
            <a:r>
              <a:rPr sz="2500"/>
              <a:t>Then interpret post x individual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13724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build="p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990600"/>
          </a:xfrm>
        </p:spPr>
        <p:txBody>
          <a:bodyPr>
            <a:noAutofit/>
          </a:bodyPr>
          <a:lstStyle/>
          <a:p>
            <a:pPr algn="ctr"/>
            <a:r>
              <a:rPr lang="en-US" sz="3000" b="1" i="1" dirty="0" smtClean="0"/>
              <a:t>Who</a:t>
            </a:r>
            <a:r>
              <a:rPr lang="en-US" sz="3000" dirty="0" smtClean="0"/>
              <a:t> is most affected </a:t>
            </a:r>
            <a:r>
              <a:rPr lang="en-US" sz="3000" b="1" u="sng" dirty="0" smtClean="0"/>
              <a:t>within private x affected</a:t>
            </a:r>
            <a:r>
              <a:rPr lang="en-US" sz="3000" dirty="0" smtClean="0"/>
              <a:t>?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167244" y="5562600"/>
            <a:ext cx="8839200" cy="1107996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/>
              <a:t>Trainees and those without fixed contracts suffer most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/>
              <a:t>Women affected more strongly, driven by voluntary separations</a:t>
            </a:r>
          </a:p>
          <a:p>
            <a:pPr marL="342900" indent="-342900">
              <a:buFont typeface="Arial"/>
              <a:buChar char="•"/>
            </a:pPr>
            <a:endParaRPr lang="en-US" sz="2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653" y="1752600"/>
            <a:ext cx="7612247" cy="53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86000"/>
            <a:ext cx="7315200" cy="2895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41" y="2273300"/>
            <a:ext cx="1657659" cy="2603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819400"/>
            <a:ext cx="9144000" cy="1143000"/>
          </a:xfrm>
          <a:prstGeom prst="rect">
            <a:avLst/>
          </a:prstGeom>
          <a:noFill/>
          <a:ln w="317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3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 smtClean="0"/>
              <a:t>Who</a:t>
            </a:r>
            <a:r>
              <a:rPr lang="en-US" sz="3200" dirty="0" smtClean="0"/>
              <a:t> loses (and who wins, if anybody)?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8741" y="5276671"/>
            <a:ext cx="9125259" cy="1200329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Trainees and those without fixed contracts suffer most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Women affected more strongly, driven by voluntary separations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Education protects from wage losses, even if a worker is fired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653" y="1752600"/>
            <a:ext cx="7612247" cy="53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86000"/>
            <a:ext cx="7315200" cy="2895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41" y="2273300"/>
            <a:ext cx="1657659" cy="2603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4533900"/>
            <a:ext cx="9144000" cy="647700"/>
          </a:xfrm>
          <a:prstGeom prst="rect">
            <a:avLst/>
          </a:prstGeom>
          <a:noFill/>
          <a:ln w="317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3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775F55"/>
                </a:solidFill>
              </a:rPr>
              <a:t>Which workers experience job separations?</a:t>
            </a:r>
            <a:endParaRPr sz="2800" dirty="0">
              <a:solidFill>
                <a:srgbClr val="775F55"/>
              </a:solidFill>
            </a:endParaRPr>
          </a:p>
        </p:txBody>
      </p:sp>
      <p:sp>
        <p:nvSpPr>
          <p:cNvPr id="254" name="Shape 254"/>
          <p:cNvSpPr/>
          <p:nvPr/>
        </p:nvSpPr>
        <p:spPr>
          <a:xfrm>
            <a:off x="159229" y="5617262"/>
            <a:ext cx="8839201" cy="1015663"/>
          </a:xfrm>
          <a:prstGeom prst="rect">
            <a:avLst/>
          </a:prstGeom>
          <a:ln>
            <a:solidFil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457200" lvl="0" indent="-457200">
              <a:buSzPct val="100000"/>
              <a:buFont typeface="Arial"/>
              <a:buChar char="•"/>
            </a:pPr>
            <a:r>
              <a:rPr sz="2200" dirty="0"/>
              <a:t>Formerly safe vocational training jobs become risky</a:t>
            </a:r>
          </a:p>
          <a:p>
            <a:pPr marL="457200" lvl="0" indent="-457200">
              <a:buSzPct val="100000"/>
              <a:buFont typeface="Arial"/>
              <a:buChar char="•"/>
            </a:pPr>
            <a:r>
              <a:rPr sz="2200" dirty="0"/>
              <a:t>Marginal workers, educated less likely to separate into </a:t>
            </a:r>
            <a:r>
              <a:rPr sz="2200" dirty="0" err="1"/>
              <a:t>unemploym</a:t>
            </a:r>
            <a:r>
              <a:rPr sz="2200" dirty="0"/>
              <a:t>.</a:t>
            </a:r>
          </a:p>
          <a:p>
            <a:pPr marL="457200" lvl="0" indent="-457200">
              <a:buSzPct val="100000"/>
              <a:buFont typeface="Arial"/>
              <a:buChar char="•"/>
            </a:pPr>
            <a:r>
              <a:rPr sz="2200" dirty="0"/>
              <a:t>Women more likely to separate into unemployment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06276"/>
            <a:ext cx="5867400" cy="10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590800"/>
            <a:ext cx="5810251" cy="236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962526"/>
            <a:ext cx="5943600" cy="54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25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953000"/>
          </a:xfrm>
        </p:spPr>
        <p:txBody>
          <a:bodyPr>
            <a:noAutofit/>
          </a:bodyPr>
          <a:lstStyle/>
          <a:p>
            <a:r>
              <a:rPr lang="en-US" sz="2200" dirty="0" smtClean="0"/>
              <a:t>Credit shocks </a:t>
            </a:r>
            <a:r>
              <a:rPr lang="en-US" sz="2200" dirty="0" smtClean="0">
                <a:sym typeface="Wingdings" panose="05000000000000000000" pitchFamily="2" charset="2"/>
              </a:rPr>
              <a:t></a:t>
            </a:r>
            <a:r>
              <a:rPr lang="en-US" sz="2200" dirty="0" smtClean="0"/>
              <a:t> large effects on employees</a:t>
            </a:r>
          </a:p>
          <a:p>
            <a:pPr lvl="1"/>
            <a:r>
              <a:rPr lang="en-US" sz="2000" dirty="0" smtClean="0"/>
              <a:t>Drop in earnings, driven by separated workers</a:t>
            </a:r>
          </a:p>
          <a:p>
            <a:pPr lvl="1"/>
            <a:r>
              <a:rPr lang="en-US" sz="2000" dirty="0" smtClean="0"/>
              <a:t>Loss of employment and exit from (dependent) labor force</a:t>
            </a:r>
          </a:p>
          <a:p>
            <a:pPr lvl="1"/>
            <a:r>
              <a:rPr lang="en-US" sz="2000" dirty="0" smtClean="0"/>
              <a:t>Lower probability of being hired</a:t>
            </a:r>
          </a:p>
          <a:p>
            <a:endParaRPr lang="en-US" sz="1800" dirty="0" smtClean="0"/>
          </a:p>
          <a:p>
            <a:r>
              <a:rPr lang="en-US" sz="2200" dirty="0" smtClean="0"/>
              <a:t>Mechanisms </a:t>
            </a:r>
          </a:p>
          <a:p>
            <a:pPr lvl="1"/>
            <a:r>
              <a:rPr lang="en-US" sz="2000" dirty="0" smtClean="0"/>
              <a:t>Firms cut hiring, increase layoffs (to a lesser extent), but avoid wage cuts</a:t>
            </a:r>
          </a:p>
          <a:p>
            <a:pPr lvl="1"/>
            <a:r>
              <a:rPr lang="en-US" sz="2000" dirty="0"/>
              <a:t>More flexible jobs replace full-time jobs</a:t>
            </a:r>
            <a:endParaRPr lang="en-US" sz="2000" dirty="0" smtClean="0"/>
          </a:p>
          <a:p>
            <a:endParaRPr lang="en-US" sz="1800" dirty="0" smtClean="0">
              <a:sym typeface="Wingdings"/>
            </a:endParaRPr>
          </a:p>
          <a:p>
            <a:pPr marL="560070" indent="-514350"/>
            <a:r>
              <a:rPr lang="en-US" sz="2200" dirty="0" smtClean="0"/>
              <a:t>Which employees fare better?</a:t>
            </a:r>
          </a:p>
          <a:p>
            <a:pPr marL="880110" lvl="1" indent="-514350"/>
            <a:r>
              <a:rPr lang="en-US" sz="2000" dirty="0" smtClean="0"/>
              <a:t>Education, skill, managerial role, and firm tenure cushion the effect</a:t>
            </a:r>
          </a:p>
          <a:p>
            <a:pPr marL="880110" lvl="1" indent="-514350"/>
            <a:r>
              <a:rPr lang="en-US" sz="2000" dirty="0" smtClean="0"/>
              <a:t>Gender gap expands in crises, driven by “voluntary” separations</a:t>
            </a:r>
          </a:p>
        </p:txBody>
      </p:sp>
    </p:spTree>
    <p:extLst>
      <p:ext uri="{BB962C8B-B14F-4D97-AF65-F5344CB8AC3E}">
        <p14:creationId xmlns:p14="http://schemas.microsoft.com/office/powerpoint/2010/main" val="9789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5105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sym typeface="Wingdings"/>
              </a:rPr>
              <a:t>Analyze the effect </a:t>
            </a:r>
            <a:r>
              <a:rPr lang="en-US" sz="2100" dirty="0">
                <a:sym typeface="Wingdings"/>
              </a:rPr>
              <a:t>of </a:t>
            </a:r>
            <a:r>
              <a:rPr lang="en-US" sz="2100" dirty="0" smtClean="0">
                <a:sym typeface="Wingdings"/>
              </a:rPr>
              <a:t>credit supply shocks on </a:t>
            </a:r>
            <a:r>
              <a:rPr lang="en-US" sz="2100" u="sng" dirty="0" smtClean="0">
                <a:sym typeface="Wingdings"/>
              </a:rPr>
              <a:t>individual</a:t>
            </a:r>
            <a:r>
              <a:rPr lang="en-US" sz="2100" dirty="0" smtClean="0">
                <a:sym typeface="Wingdings"/>
              </a:rPr>
              <a:t> employees</a:t>
            </a:r>
          </a:p>
          <a:p>
            <a:pPr marL="0" indent="0">
              <a:buNone/>
            </a:pPr>
            <a:endParaRPr lang="en-US" sz="1000" dirty="0" smtClean="0">
              <a:sym typeface="Wingding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sym typeface="Wingdings"/>
              </a:rPr>
              <a:t>Publicly-traded (listed) </a:t>
            </a:r>
            <a:r>
              <a:rPr lang="en-US" sz="2100" u="sng" dirty="0" smtClean="0">
                <a:sym typeface="Wingdings"/>
              </a:rPr>
              <a:t>and privately-held</a:t>
            </a:r>
            <a:r>
              <a:rPr lang="en-US" sz="2100" dirty="0" smtClean="0">
                <a:sym typeface="Wingdings"/>
              </a:rPr>
              <a:t> firms</a:t>
            </a:r>
            <a:endParaRPr lang="en-US" sz="21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Clean shocks to credit supply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Exploit a unique feature of the German banking system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Clean data: employer-employee matched panel from German </a:t>
            </a:r>
            <a:r>
              <a:rPr lang="en-US" sz="2000" dirty="0"/>
              <a:t>s</a:t>
            </a:r>
            <a:r>
              <a:rPr lang="en-US" sz="2000" dirty="0" smtClean="0"/>
              <a:t>ocial security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Workers’ employment histories &amp; demographics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467A"/>
                </a:solidFill>
              </a:rPr>
              <a:t>7.5 </a:t>
            </a:r>
            <a:r>
              <a:rPr lang="en-US" sz="2000" b="1" dirty="0">
                <a:solidFill>
                  <a:srgbClr val="00467A"/>
                </a:solidFill>
              </a:rPr>
              <a:t>million </a:t>
            </a:r>
            <a:r>
              <a:rPr lang="en-US" sz="2000" b="1" dirty="0" smtClean="0">
                <a:solidFill>
                  <a:srgbClr val="00467A"/>
                </a:solidFill>
              </a:rPr>
              <a:t>individuals</a:t>
            </a:r>
            <a:r>
              <a:rPr lang="en-US" sz="2000" dirty="0" smtClean="0"/>
              <a:t> and </a:t>
            </a:r>
            <a:r>
              <a:rPr lang="en-US" sz="2000" b="1" dirty="0">
                <a:solidFill>
                  <a:srgbClr val="00467A"/>
                </a:solidFill>
              </a:rPr>
              <a:t>15,000 </a:t>
            </a:r>
            <a:r>
              <a:rPr lang="en-US" sz="2000" b="1" dirty="0" smtClean="0">
                <a:solidFill>
                  <a:srgbClr val="00467A"/>
                </a:solidFill>
              </a:rPr>
              <a:t>establishments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High quality (administrative data) &amp; high frequency (daily)</a:t>
            </a:r>
          </a:p>
        </p:txBody>
      </p:sp>
    </p:spTree>
    <p:extLst>
      <p:ext uri="{BB962C8B-B14F-4D97-AF65-F5344CB8AC3E}">
        <p14:creationId xmlns:p14="http://schemas.microsoft.com/office/powerpoint/2010/main" val="189587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 we find?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/>
              </a:rPr>
              <a:t>Employees of firms affected by credit supply shock</a:t>
            </a:r>
          </a:p>
          <a:p>
            <a:pPr marL="880110" lvl="1" indent="-514350">
              <a:buClrTx/>
              <a:buSzPct val="100000"/>
              <a:buFont typeface="+mj-lt"/>
              <a:buAutoNum type="arabicPeriod"/>
            </a:pPr>
            <a:r>
              <a:rPr lang="en-US" sz="2000" dirty="0" smtClean="0">
                <a:sym typeface="Wingdings"/>
              </a:rPr>
              <a:t>Earn €1,500-€2,400 less</a:t>
            </a:r>
            <a:r>
              <a:rPr lang="en-US" sz="2000" i="1" dirty="0" smtClean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per year for at least 4 years</a:t>
            </a:r>
          </a:p>
          <a:p>
            <a:pPr marL="880110" lvl="1" indent="-514350">
              <a:buClrTx/>
              <a:buSzPct val="100000"/>
              <a:buFont typeface="+mj-lt"/>
              <a:buAutoNum type="arabicPeriod"/>
            </a:pPr>
            <a:r>
              <a:rPr lang="en-US" sz="2000" dirty="0" smtClean="0">
                <a:sym typeface="Wingdings"/>
              </a:rPr>
              <a:t>Spend 3-5 weeks more without employment</a:t>
            </a:r>
            <a:endParaRPr lang="en-US" sz="1000" dirty="0">
              <a:sym typeface="Wingdings"/>
            </a:endParaRPr>
          </a:p>
          <a:p>
            <a:pPr lvl="2">
              <a:buFont typeface="Wingdings" charset="2"/>
              <a:buChar char="Ø"/>
            </a:pPr>
            <a:r>
              <a:rPr lang="en-US" sz="1900" dirty="0" smtClean="0">
                <a:sym typeface="Wingdings"/>
              </a:rPr>
              <a:t>The average worker loses, an outcome driven by workers who separate from the firm</a:t>
            </a:r>
          </a:p>
          <a:p>
            <a:pPr marL="365760" lvl="1" indent="0">
              <a:buNone/>
            </a:pPr>
            <a:r>
              <a:rPr lang="en-US" sz="2000" dirty="0" smtClean="0">
                <a:sym typeface="Wingdings"/>
              </a:rPr>
              <a:t>3. 	Sharp drop in hires, driven largely by decrease </a:t>
            </a:r>
            <a:r>
              <a:rPr lang="en-US" sz="2000" smtClean="0">
                <a:sym typeface="Wingdings"/>
              </a:rPr>
              <a:t>in poaching</a:t>
            </a:r>
            <a:endParaRPr lang="en-US" sz="2000" dirty="0">
              <a:sym typeface="Wingdings"/>
            </a:endParaRP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/>
              </a:rPr>
              <a:t>Who are the relative </a:t>
            </a:r>
            <a:r>
              <a:rPr lang="en-US" sz="2200" dirty="0" smtClean="0">
                <a:solidFill>
                  <a:srgbClr val="FF0000"/>
                </a:solidFill>
                <a:sym typeface="Wingdings"/>
              </a:rPr>
              <a:t>winners and losers</a:t>
            </a:r>
            <a:r>
              <a:rPr lang="en-US" sz="2200" dirty="0" smtClean="0">
                <a:sym typeface="Wingdings"/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/>
              </a:rPr>
              <a:t>More flexible jobs replace traditional fixed jobs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/>
              </a:rPr>
              <a:t>More educated</a:t>
            </a:r>
            <a:r>
              <a:rPr lang="en-US" sz="2000" dirty="0">
                <a:sym typeface="Wingdings"/>
              </a:rPr>
              <a:t>, </a:t>
            </a:r>
            <a:r>
              <a:rPr lang="en-US" sz="2000" dirty="0" smtClean="0">
                <a:sym typeface="Wingdings"/>
              </a:rPr>
              <a:t>skilled, and experienced </a:t>
            </a:r>
            <a:r>
              <a:rPr lang="en-US" sz="2000" dirty="0">
                <a:sym typeface="Wingdings"/>
              </a:rPr>
              <a:t>workers suffer </a:t>
            </a:r>
            <a:r>
              <a:rPr lang="en-US" sz="2000" dirty="0" smtClean="0">
                <a:sym typeface="Wingdings"/>
              </a:rPr>
              <a:t>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/>
              </a:rPr>
              <a:t>Young workers in vocational training hit particularly hard</a:t>
            </a:r>
            <a:endParaRPr lang="en-US" dirty="0" smtClean="0">
              <a:sym typeface="Wingdings"/>
            </a:endParaRPr>
          </a:p>
          <a:p>
            <a:pPr lvl="1"/>
            <a:endParaRPr lang="en-US" dirty="0">
              <a:sym typeface="Wingdings"/>
            </a:endParaRPr>
          </a:p>
          <a:p>
            <a:pPr marL="365760" lvl="1" indent="0">
              <a:buNone/>
            </a:pPr>
            <a:endParaRPr lang="en-US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08320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302752" cy="259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ym typeface="Wingdings"/>
            </a:endParaRPr>
          </a:p>
          <a:p>
            <a:pPr marL="0" indent="0" algn="ctr">
              <a:buNone/>
            </a:pPr>
            <a:r>
              <a:rPr lang="en-US" sz="4500" dirty="0" smtClean="0">
                <a:sym typeface="Wingdings"/>
              </a:rPr>
              <a:t>Identification: </a:t>
            </a:r>
          </a:p>
          <a:p>
            <a:pPr marL="0" indent="0" algn="ctr">
              <a:buNone/>
            </a:pPr>
            <a:r>
              <a:rPr lang="en-US" sz="4500" dirty="0" smtClean="0">
                <a:sym typeface="Wingdings"/>
              </a:rPr>
              <a:t>Credit Supply Shocks</a:t>
            </a:r>
            <a:endParaRPr 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27275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ctr"/>
            <a:r>
              <a:rPr lang="en-US" dirty="0" smtClean="0"/>
              <a:t>German Savings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2200" u="sng" dirty="0" smtClean="0">
                <a:sym typeface="Wingdings"/>
              </a:rPr>
              <a:t>Large</a:t>
            </a:r>
            <a:r>
              <a:rPr lang="en-US" sz="2200" dirty="0" smtClean="0">
                <a:sym typeface="Wingdings"/>
              </a:rPr>
              <a:t>: ~50% market share in business loans</a:t>
            </a:r>
          </a:p>
          <a:p>
            <a:pPr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2200" u="sng" dirty="0" smtClean="0">
                <a:sym typeface="Wingdings"/>
              </a:rPr>
              <a:t>Local</a:t>
            </a:r>
            <a:r>
              <a:rPr lang="en-US" sz="2200" dirty="0" smtClean="0">
                <a:sym typeface="Wingdings"/>
              </a:rPr>
              <a:t>: </a:t>
            </a:r>
            <a:r>
              <a:rPr lang="en-US" sz="2200" dirty="0" smtClean="0">
                <a:solidFill>
                  <a:srgbClr val="FF0000"/>
                </a:solidFill>
                <a:sym typeface="Wingdings"/>
              </a:rPr>
              <a:t>cannot compete across county boundaries</a:t>
            </a:r>
          </a:p>
          <a:p>
            <a:pPr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2200" u="sng" dirty="0" smtClean="0">
                <a:sym typeface="Wingdings"/>
              </a:rPr>
              <a:t>Barriers to entry</a:t>
            </a:r>
            <a:r>
              <a:rPr lang="en-US" sz="2200" dirty="0" smtClean="0">
                <a:sym typeface="Wingdings"/>
              </a:rPr>
              <a:t>: cannot be acquired by private banks </a:t>
            </a:r>
          </a:p>
          <a:p>
            <a:pPr marL="320040" lvl="1" indent="-320040">
              <a:spcBef>
                <a:spcPts val="12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US" sz="2200" u="sng" dirty="0" smtClean="0">
              <a:sym typeface="Wingdings"/>
            </a:endParaRPr>
          </a:p>
          <a:p>
            <a:pPr marL="342900" lvl="1" indent="-342900">
              <a:spcBef>
                <a:spcPts val="1200"/>
              </a:spcBef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200" u="sng" dirty="0" smtClean="0">
                <a:sym typeface="Wingdings"/>
              </a:rPr>
              <a:t>Privately-held</a:t>
            </a:r>
            <a:r>
              <a:rPr lang="en-US" sz="2200" dirty="0" smtClean="0">
                <a:sym typeface="Wingdings"/>
              </a:rPr>
              <a:t> </a:t>
            </a:r>
            <a:r>
              <a:rPr lang="en-US" sz="2200" dirty="0">
                <a:sym typeface="Wingdings"/>
              </a:rPr>
              <a:t>firms </a:t>
            </a:r>
            <a:r>
              <a:rPr lang="en-US" sz="2200" dirty="0" smtClean="0">
                <a:sym typeface="Wingdings"/>
              </a:rPr>
              <a:t>depend </a:t>
            </a:r>
            <a:r>
              <a:rPr lang="en-US" sz="2200" dirty="0">
                <a:sym typeface="Wingdings"/>
              </a:rPr>
              <a:t>on them</a:t>
            </a:r>
          </a:p>
          <a:p>
            <a:pPr marL="617220" lvl="2" indent="-342900">
              <a:spcBef>
                <a:spcPts val="1200"/>
              </a:spcBef>
              <a:buClr>
                <a:schemeClr val="accent1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/>
              </a:rPr>
              <a:t>Relationship lending</a:t>
            </a:r>
          </a:p>
          <a:p>
            <a:pPr marL="617220" lvl="2" indent="-342900">
              <a:spcBef>
                <a:spcPts val="1200"/>
              </a:spcBef>
              <a:buClr>
                <a:schemeClr val="accent1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/>
              </a:rPr>
              <a:t>Distance</a:t>
            </a:r>
          </a:p>
          <a:p>
            <a:pPr marL="0"/>
            <a:endParaRPr lang="en-US" sz="3000" dirty="0" smtClean="0">
              <a:sym typeface="Wingdings"/>
            </a:endParaRPr>
          </a:p>
          <a:p>
            <a:pPr marL="22860" indent="-342900">
              <a:buSzPct val="80000"/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/>
              </a:rPr>
              <a:t>In contrast, public firms continue to access capital markets</a:t>
            </a:r>
            <a:endParaRPr lang="en-US" sz="2200" dirty="0">
              <a:sym typeface="Wingdings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775495" y="4114800"/>
            <a:ext cx="304800" cy="7620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0" y="42672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High switching costs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538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610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Shocking Savings Banks’ Credit Supply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5105400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/>
              </a:rPr>
              <a:t>Savings banks own their state’s central bank – </a:t>
            </a:r>
            <a:r>
              <a:rPr lang="en-US" sz="2200" dirty="0" err="1" smtClean="0">
                <a:sym typeface="Wingdings"/>
              </a:rPr>
              <a:t>Landesbank</a:t>
            </a:r>
            <a:endParaRPr lang="en-US" sz="2200" dirty="0" smtClean="0">
              <a:sym typeface="Wingdings"/>
            </a:endParaRPr>
          </a:p>
          <a:p>
            <a:pPr marL="617220" lvl="2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900" dirty="0" smtClean="0">
                <a:sym typeface="Wingdings"/>
              </a:rPr>
              <a:t>No competition across state boundaries</a:t>
            </a:r>
          </a:p>
          <a:p>
            <a:pPr marL="320040" lvl="1" indent="-320040">
              <a:spcBef>
                <a:spcPts val="700"/>
              </a:spcBef>
              <a:buSzPct val="100000"/>
              <a:buFont typeface="Wingdings"/>
              <a:buChar char=""/>
            </a:pPr>
            <a:endParaRPr lang="en-US" sz="1100" dirty="0">
              <a:sym typeface="Wingdings"/>
            </a:endParaRPr>
          </a:p>
          <a:p>
            <a:pPr marL="342900" lvl="1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/>
              </a:rPr>
              <a:t>Several </a:t>
            </a:r>
            <a:r>
              <a:rPr lang="en-US" sz="2200" dirty="0" err="1">
                <a:sym typeface="Wingdings"/>
              </a:rPr>
              <a:t>Landesbanks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 smtClean="0">
                <a:sym typeface="Wingdings"/>
              </a:rPr>
              <a:t>speculated in </a:t>
            </a:r>
            <a:r>
              <a:rPr lang="en-US" sz="2200" dirty="0">
                <a:sym typeface="Wingdings"/>
              </a:rPr>
              <a:t>U.S. mortgage backed securities and lost billions </a:t>
            </a:r>
            <a:r>
              <a:rPr lang="en-US" sz="2200" dirty="0" smtClean="0">
                <a:sym typeface="Wingdings"/>
              </a:rPr>
              <a:t>in 2007-2008</a:t>
            </a:r>
            <a:r>
              <a:rPr lang="en-US" dirty="0" smtClean="0">
                <a:sym typeface="Wingdings"/>
              </a:rPr>
              <a:t> </a:t>
            </a:r>
            <a:endParaRPr lang="en-US" sz="2200" dirty="0" smtClean="0">
              <a:sym typeface="Wingdings"/>
            </a:endParaRPr>
          </a:p>
          <a:p>
            <a:pPr marL="320040" lvl="1" indent="-320040">
              <a:spcBef>
                <a:spcPts val="700"/>
              </a:spcBef>
              <a:buSzPct val="100000"/>
              <a:buFont typeface="Wingdings"/>
              <a:buChar char=""/>
            </a:pPr>
            <a:endParaRPr lang="en-US" sz="1100" dirty="0" smtClean="0"/>
          </a:p>
          <a:p>
            <a:pPr marL="342900" lvl="1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200" dirty="0" err="1" smtClean="0"/>
              <a:t>Landesbank’s</a:t>
            </a:r>
            <a:r>
              <a:rPr lang="en-US" sz="2200" dirty="0" smtClean="0"/>
              <a:t> capital eroded </a:t>
            </a:r>
            <a:r>
              <a:rPr lang="en-US" sz="2200" dirty="0" smtClean="0">
                <a:sym typeface="Wingdings" panose="05000000000000000000" pitchFamily="2" charset="2"/>
              </a:rPr>
              <a:t></a:t>
            </a:r>
            <a:r>
              <a:rPr lang="en-US" sz="2200" dirty="0" smtClean="0"/>
              <a:t> savings banks in its state must replenish it from their own capital reserves</a:t>
            </a:r>
            <a:endParaRPr lang="en-US" dirty="0">
              <a:sym typeface="Wingdings"/>
            </a:endParaRPr>
          </a:p>
          <a:p>
            <a:pPr marL="320040" lvl="1" indent="-320040">
              <a:spcBef>
                <a:spcPts val="700"/>
              </a:spcBef>
              <a:buSzPct val="100000"/>
              <a:buFont typeface="Wingdings"/>
              <a:buChar char=""/>
            </a:pPr>
            <a:endParaRPr lang="en-US" sz="1100" dirty="0" smtClean="0">
              <a:sym typeface="Wingdings"/>
            </a:endParaRPr>
          </a:p>
          <a:p>
            <a:pPr marL="342900" lvl="1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/>
              </a:rPr>
              <a:t>Result </a:t>
            </a:r>
            <a:r>
              <a:rPr lang="en-US" sz="2200" dirty="0" smtClean="0">
                <a:sym typeface="Wingdings" panose="05000000000000000000" pitchFamily="2" charset="2"/>
              </a:rPr>
              <a:t> a shock to savings banks’ capital supply</a:t>
            </a:r>
            <a:endParaRPr lang="en-US" sz="2200" dirty="0">
              <a:sym typeface="Wingdings"/>
            </a:endParaRPr>
          </a:p>
          <a:p>
            <a:pPr marL="617220" lvl="2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Imported from the U.S.</a:t>
            </a:r>
          </a:p>
          <a:p>
            <a:pPr marL="617220" lvl="2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Sharply defined and geographically contained by state boundaries</a:t>
            </a:r>
          </a:p>
          <a:p>
            <a:pPr marL="617220" lvl="2" indent="-342900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/>
              </a:rPr>
              <a:t>Driven by capital supply, not by demand (</a:t>
            </a:r>
            <a:r>
              <a:rPr lang="en-US" sz="2000" dirty="0" err="1" smtClean="0">
                <a:sym typeface="Wingdings"/>
              </a:rPr>
              <a:t>Puri</a:t>
            </a:r>
            <a:r>
              <a:rPr lang="en-US" sz="2000" dirty="0" smtClean="0">
                <a:sym typeface="Wingdings"/>
              </a:rPr>
              <a:t>, </a:t>
            </a:r>
            <a:r>
              <a:rPr lang="en-US" sz="2000" dirty="0" err="1" smtClean="0">
                <a:sym typeface="Wingdings"/>
              </a:rPr>
              <a:t>Rocholl</a:t>
            </a:r>
            <a:r>
              <a:rPr lang="en-US" sz="2000" dirty="0" smtClean="0">
                <a:sym typeface="Wingdings"/>
              </a:rPr>
              <a:t>, &amp; Steffen 2011)</a:t>
            </a:r>
          </a:p>
        </p:txBody>
      </p:sp>
    </p:spTree>
    <p:extLst>
      <p:ext uri="{BB962C8B-B14F-4D97-AF65-F5344CB8AC3E}">
        <p14:creationId xmlns:p14="http://schemas.microsoft.com/office/powerpoint/2010/main" val="37526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Timeline and Magnitude of Shocks</a:t>
            </a:r>
            <a:endParaRPr lang="en-US" dirty="0"/>
          </a:p>
        </p:txBody>
      </p:sp>
      <p:pic>
        <p:nvPicPr>
          <p:cNvPr id="3" name="Picture 2" descr="Landesbank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5" y="1676400"/>
            <a:ext cx="4934755" cy="4191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816" y="1610380"/>
            <a:ext cx="4257984" cy="34188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33800" y="3483114"/>
            <a:ext cx="510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882914"/>
            <a:ext cx="510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254514"/>
            <a:ext cx="510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8924" y="4549914"/>
            <a:ext cx="510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4924" y="4572000"/>
            <a:ext cx="510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0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Effect on Credit Supply</a:t>
            </a:r>
            <a:endParaRPr lang="en-US" sz="40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52930"/>
              </p:ext>
            </p:extLst>
          </p:nvPr>
        </p:nvGraphicFramePr>
        <p:xfrm>
          <a:off x="0" y="1524000"/>
          <a:ext cx="9144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5798403"/>
            <a:ext cx="8001000" cy="83099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Loan growth in affected states 20.2 percentage points lower post-2007 than in unaffected states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962400" y="2057400"/>
            <a:ext cx="0" cy="28956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05000" y="2133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Treatment period </a:t>
            </a:r>
            <a:br>
              <a:rPr lang="en-US" dirty="0" smtClean="0"/>
            </a:br>
            <a:r>
              <a:rPr lang="en-US" dirty="0" smtClean="0"/>
              <a:t>starts in 2007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81200" y="2819400"/>
            <a:ext cx="1981200" cy="0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14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31075</TotalTime>
  <Words>1108</Words>
  <Application>Microsoft Office PowerPoint</Application>
  <PresentationFormat>On-screen Show (4:3)</PresentationFormat>
  <Paragraphs>171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Median</vt:lpstr>
      <vt:lpstr>Winners and Losers of Financial Crises: Evidence from Individuals and Firms</vt:lpstr>
      <vt:lpstr>Motivation and Research Question</vt:lpstr>
      <vt:lpstr>What do we do?</vt:lpstr>
      <vt:lpstr>What do we find?</vt:lpstr>
      <vt:lpstr>PowerPoint Presentation</vt:lpstr>
      <vt:lpstr>German Savings Banks</vt:lpstr>
      <vt:lpstr>Shocking Savings Banks’ Credit Supply</vt:lpstr>
      <vt:lpstr>Timeline and Magnitude of Shocks</vt:lpstr>
      <vt:lpstr>Effect on Credit Supply</vt:lpstr>
      <vt:lpstr>Macro effects</vt:lpstr>
      <vt:lpstr>Empirical Specification (1)</vt:lpstr>
      <vt:lpstr>Private firms are more affected</vt:lpstr>
      <vt:lpstr>PowerPoint Presentation</vt:lpstr>
      <vt:lpstr>Data from German Social Security</vt:lpstr>
      <vt:lpstr>Annual income of the average worker</vt:lpstr>
      <vt:lpstr>Annual income of the average worker</vt:lpstr>
      <vt:lpstr>Annual income of subsamples</vt:lpstr>
      <vt:lpstr>What Role Do Hires Play?</vt:lpstr>
      <vt:lpstr>What Role Do Hires Play?</vt:lpstr>
      <vt:lpstr>Unemployment and Exit from the Labor Force</vt:lpstr>
      <vt:lpstr>Unemployment and Exit from the Labor Force</vt:lpstr>
      <vt:lpstr>Empirical Specification (2)</vt:lpstr>
      <vt:lpstr>Who is most affected within private x affected?</vt:lpstr>
      <vt:lpstr>Who loses (and who wins, if anybody)?</vt:lpstr>
      <vt:lpstr>Which workers experience job separations?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Downward Nominal wage rigidity and layoffs: evidence from</dc:title>
  <dc:creator>Gabe</dc:creator>
  <cp:lastModifiedBy>Daniela Hochfellner</cp:lastModifiedBy>
  <cp:revision>1316</cp:revision>
  <cp:lastPrinted>2015-12-14T14:47:00Z</cp:lastPrinted>
  <dcterms:created xsi:type="dcterms:W3CDTF">2012-12-09T18:51:46Z</dcterms:created>
  <dcterms:modified xsi:type="dcterms:W3CDTF">2015-12-31T20:30:27Z</dcterms:modified>
</cp:coreProperties>
</file>