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400" r:id="rId2"/>
  </p:sldIdLst>
  <p:sldSz cx="9144000" cy="6858000" type="screen4x3"/>
  <p:notesSz cx="6858000" cy="92964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0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0000"/>
    <a:srgbClr val="A5A5A5"/>
    <a:srgbClr val="FFBF00"/>
    <a:srgbClr val="FF9900"/>
    <a:srgbClr val="00FF00"/>
    <a:srgbClr val="3399FF"/>
    <a:srgbClr val="9933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365" autoAdjust="0"/>
    <p:restoredTop sz="95394" autoAdjust="0"/>
  </p:normalViewPr>
  <p:slideViewPr>
    <p:cSldViewPr>
      <p:cViewPr varScale="1">
        <p:scale>
          <a:sx n="89" d="100"/>
          <a:sy n="89" d="100"/>
        </p:scale>
        <p:origin x="-1614" y="-108"/>
      </p:cViewPr>
      <p:guideLst>
        <p:guide orient="horz" pos="200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880"/>
    </p:cViewPr>
  </p:sorterViewPr>
  <p:notesViewPr>
    <p:cSldViewPr>
      <p:cViewPr varScale="1">
        <p:scale>
          <a:sx n="68" d="100"/>
          <a:sy n="68" d="100"/>
        </p:scale>
        <p:origin x="-2796" y="-90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34FBB-9BB2-4413-9502-5C6CF9208F39}" type="datetimeFigureOut">
              <a:rPr lang="en-US" smtClean="0"/>
              <a:t>12/30/2015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05F49-8B7E-44E1-AB06-9EB541A1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65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C708D45-41EF-47EA-9768-CF517FDB924A}" type="datetimeFigureOut">
              <a:rPr lang="zh-CN" altLang="en-US"/>
              <a:pPr>
                <a:defRPr/>
              </a:pPr>
              <a:t>2015-12-30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B3900A-0572-4F98-A61A-ECF2387562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729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ko-KR" dirty="0" smtClean="0">
              <a:ea typeface="굴림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E24EC9-21D4-4364-8398-953945B3F95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7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hyperlink" Target="https://en.wikipedia.org/wiki/File:Singapore_Management_University_logo.png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price.ou.edu/index.aspx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hyperlink" Target="https://en.wikipedia.org/wiki/File:Singapore_Management_University_logo.png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price.ou.edu/index.aspx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247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275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2137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3357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C00000"/>
                </a:solidFill>
                <a:latin typeface="Calibri" panose="020F050202020403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556792"/>
            <a:ext cx="8229600" cy="45259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pic>
        <p:nvPicPr>
          <p:cNvPr id="4" name="Picture 3" descr="Singapore Management University logo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018094"/>
            <a:ext cx="1512168" cy="57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http://price.ou.edu/images/home_splash/primary_logo10.jpg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r="72211"/>
          <a:stretch>
            <a:fillRect/>
          </a:stretch>
        </p:blipFill>
        <p:spPr bwMode="auto">
          <a:xfrm>
            <a:off x="7365468" y="6074180"/>
            <a:ext cx="1382996" cy="52317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pic>
        <p:nvPicPr>
          <p:cNvPr id="7" name="Picture 2" descr="http://sme.uestc.edu.cn/en/images/logo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6063050"/>
            <a:ext cx="589775" cy="60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c.hiphotos.baidu.com/baike/w%3D268/sign=7b01a31bd343ad4ba62e41c6ba035a89/8718367adab44aed8c41e05ab11c8701a18bfb05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6093296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841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800" b="1">
                <a:solidFill>
                  <a:srgbClr val="C00000"/>
                </a:solidFill>
                <a:latin typeface="Calibri" panose="020F050202020403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47683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175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88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5410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ngapore Management University logo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946086"/>
            <a:ext cx="1512168" cy="57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" descr="http://price.ou.edu/images/home_splash/primary_logo10.jpg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r="72211"/>
          <a:stretch>
            <a:fillRect/>
          </a:stretch>
        </p:blipFill>
        <p:spPr bwMode="auto">
          <a:xfrm>
            <a:off x="7164288" y="6002172"/>
            <a:ext cx="1382996" cy="52317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pic>
        <p:nvPicPr>
          <p:cNvPr id="4" name="Picture 2" descr="http://sme.uestc.edu.cn/en/images/logo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699" y="5919034"/>
            <a:ext cx="589775" cy="60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c.hiphotos.baidu.com/baike/w%3D268/sign=7b01a31bd343ad4ba62e41c6ba035a89/8718367adab44aed8c41e05ab11c8701a18bfb05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715" y="5996575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399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9576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4422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400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price.ou.edu/index.aspx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8.jpg"/><Relationship Id="rId5" Type="http://schemas.openxmlformats.org/officeDocument/2006/relationships/image" Target="../media/image5.jpeg"/><Relationship Id="rId10" Type="http://schemas.openxmlformats.org/officeDocument/2006/relationships/image" Target="../media/image1.png"/><Relationship Id="rId4" Type="http://schemas.openxmlformats.org/officeDocument/2006/relationships/image" Target="../media/image2.jpeg"/><Relationship Id="rId9" Type="http://schemas.openxmlformats.org/officeDocument/2006/relationships/hyperlink" Target="https://en.wikipedia.org/wiki/File:Singapore_Management_University_logo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2"/>
          <p:cNvSpPr txBox="1">
            <a:spLocks noChangeArrowheads="1"/>
          </p:cNvSpPr>
          <p:nvPr/>
        </p:nvSpPr>
        <p:spPr bwMode="auto">
          <a:xfrm>
            <a:off x="2258013" y="4230972"/>
            <a:ext cx="46167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2400"/>
              </a:lnSpc>
            </a:pPr>
            <a:r>
              <a:rPr lang="en-US" altLang="ko-KR" sz="2400" b="1" dirty="0">
                <a:latin typeface="+mn-lt"/>
                <a:ea typeface="굴림" charset="-127"/>
                <a:cs typeface="Arial" pitchFamily="34" charset="0"/>
              </a:rPr>
              <a:t>  </a:t>
            </a:r>
            <a:r>
              <a:rPr lang="en-US" altLang="ko-KR" sz="2400" b="1" dirty="0">
                <a:latin typeface="Calibri" panose="020F0502020204030204" pitchFamily="34" charset="0"/>
                <a:ea typeface="굴림" charset="-127"/>
                <a:cs typeface="Arial" pitchFamily="34" charset="0"/>
              </a:rPr>
              <a:t>William Megginson</a:t>
            </a:r>
          </a:p>
          <a:p>
            <a:pPr algn="ctr" eaLnBrk="0" hangingPunct="0">
              <a:lnSpc>
                <a:spcPts val="2400"/>
              </a:lnSpc>
            </a:pPr>
            <a:r>
              <a:rPr lang="en-US" altLang="ko-KR" sz="2000" b="1" dirty="0">
                <a:solidFill>
                  <a:srgbClr val="3333FF"/>
                </a:solidFill>
                <a:latin typeface="Calibri" panose="020F0502020204030204" pitchFamily="34" charset="0"/>
                <a:ea typeface="굴림" charset="-127"/>
                <a:cs typeface="Arial" pitchFamily="34" charset="0"/>
              </a:rPr>
              <a:t>University of </a:t>
            </a:r>
            <a:r>
              <a:rPr lang="en-US" altLang="ko-KR" sz="2000" b="1" dirty="0" smtClean="0">
                <a:solidFill>
                  <a:srgbClr val="3333FF"/>
                </a:solidFill>
                <a:latin typeface="Calibri" panose="020F0502020204030204" pitchFamily="34" charset="0"/>
                <a:ea typeface="굴림" charset="-127"/>
                <a:cs typeface="Arial" pitchFamily="34" charset="0"/>
              </a:rPr>
              <a:t>Oklahoma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2175568" y="1524000"/>
            <a:ext cx="48447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400" b="1" dirty="0" smtClean="0">
                <a:latin typeface="Calibri" panose="020F0502020204030204" pitchFamily="34" charset="0"/>
              </a:rPr>
              <a:t>Jerry Cao</a:t>
            </a:r>
          </a:p>
          <a:p>
            <a:pPr algn="ctr">
              <a:lnSpc>
                <a:spcPts val="2400"/>
              </a:lnSpc>
            </a:pPr>
            <a:r>
              <a:rPr lang="en-US" altLang="zh-CN" sz="2000" b="1" dirty="0">
                <a:solidFill>
                  <a:srgbClr val="3333FF"/>
                </a:solidFill>
                <a:latin typeface="Calibri" panose="020F0502020204030204" pitchFamily="34" charset="0"/>
              </a:rPr>
              <a:t>Singapore Management University</a:t>
            </a:r>
            <a:endParaRPr lang="en-US" sz="2000" b="1" dirty="0">
              <a:solidFill>
                <a:srgbClr val="3333FF"/>
              </a:solidFill>
              <a:latin typeface="Calibri" panose="020F0502020204030204" pitchFamily="34" charset="0"/>
            </a:endParaRPr>
          </a:p>
        </p:txBody>
      </p: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2466374" y="2348880"/>
            <a:ext cx="43467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altLang="zh-CN" sz="2400" b="1" dirty="0" err="1">
                <a:latin typeface="Calibri" panose="020F0502020204030204" pitchFamily="34" charset="0"/>
              </a:rPr>
              <a:t>Tiecheng</a:t>
            </a:r>
            <a:r>
              <a:rPr lang="en-US" altLang="zh-CN" sz="2400" b="1" dirty="0">
                <a:latin typeface="Calibri" panose="020F0502020204030204" pitchFamily="34" charset="0"/>
              </a:rPr>
              <a:t> </a:t>
            </a:r>
            <a:r>
              <a:rPr lang="en-US" altLang="zh-CN" sz="2400" b="1" dirty="0" err="1" smtClean="0">
                <a:latin typeface="Calibri" panose="020F0502020204030204" pitchFamily="34" charset="0"/>
              </a:rPr>
              <a:t>Leng</a:t>
            </a:r>
            <a:endParaRPr lang="en-US" altLang="zh-CN" sz="2400" b="1" dirty="0" smtClean="0">
              <a:latin typeface="Calibri" panose="020F0502020204030204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altLang="zh-CN" sz="2000" b="1" dirty="0" err="1">
                <a:solidFill>
                  <a:srgbClr val="3333FF"/>
                </a:solidFill>
                <a:latin typeface="Calibri" panose="020F0502020204030204" pitchFamily="34" charset="0"/>
              </a:rPr>
              <a:t>Lingnan</a:t>
            </a:r>
            <a:r>
              <a:rPr lang="en-US" altLang="zh-CN" sz="2000" b="1" dirty="0">
                <a:solidFill>
                  <a:srgbClr val="3333FF"/>
                </a:solidFill>
                <a:latin typeface="Calibri" panose="020F0502020204030204" pitchFamily="34" charset="0"/>
              </a:rPr>
              <a:t> College, Sun </a:t>
            </a:r>
            <a:r>
              <a:rPr lang="en-US" altLang="zh-CN" sz="2000" b="1" dirty="0" err="1">
                <a:solidFill>
                  <a:srgbClr val="3333FF"/>
                </a:solidFill>
                <a:latin typeface="Calibri" panose="020F0502020204030204" pitchFamily="34" charset="0"/>
              </a:rPr>
              <a:t>Yat-sen</a:t>
            </a:r>
            <a:r>
              <a:rPr lang="en-US" altLang="zh-CN" sz="2000" b="1" dirty="0">
                <a:solidFill>
                  <a:srgbClr val="3333FF"/>
                </a:solidFill>
                <a:latin typeface="Calibri" panose="020F0502020204030204" pitchFamily="34" charset="0"/>
              </a:rPr>
              <a:t> University</a:t>
            </a:r>
            <a:endParaRPr lang="en-US" sz="2000" b="1" dirty="0">
              <a:solidFill>
                <a:srgbClr val="3333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773415" y="3068960"/>
            <a:ext cx="35583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altLang="ko-KR" sz="2400" b="1" dirty="0">
                <a:solidFill>
                  <a:srgbClr val="3333FF"/>
                </a:solidFill>
                <a:latin typeface="Calibri" panose="020F0502020204030204" pitchFamily="34" charset="0"/>
                <a:ea typeface="굴림" charset="-127"/>
                <a:cs typeface="Arial" pitchFamily="34" charset="0"/>
              </a:rPr>
              <a:t>  </a:t>
            </a:r>
            <a:r>
              <a:rPr lang="en-US" altLang="zh-CN" sz="2400" b="1" dirty="0" smtClean="0">
                <a:latin typeface="Calibri" panose="020F0502020204030204" pitchFamily="34" charset="0"/>
              </a:rPr>
              <a:t>Bo Liu</a:t>
            </a:r>
            <a:endParaRPr lang="en-US" sz="2400" b="1" dirty="0" smtClean="0">
              <a:latin typeface="Calibri" panose="020F0502020204030204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altLang="zh-CN" sz="2000" b="1" dirty="0">
                <a:solidFill>
                  <a:srgbClr val="3333FF"/>
                </a:solidFill>
                <a:latin typeface="Calibri" panose="020F0502020204030204" pitchFamily="34" charset="0"/>
              </a:rPr>
              <a:t>University of Electronic </a:t>
            </a:r>
            <a:r>
              <a:rPr lang="en-US" altLang="zh-CN" sz="2000" b="1" dirty="0" smtClean="0">
                <a:solidFill>
                  <a:srgbClr val="3333FF"/>
                </a:solidFill>
                <a:latin typeface="Calibri" panose="020F0502020204030204" pitchFamily="34" charset="0"/>
              </a:rPr>
              <a:t>Science</a:t>
            </a:r>
          </a:p>
          <a:p>
            <a:pPr algn="ctr">
              <a:lnSpc>
                <a:spcPts val="2400"/>
              </a:lnSpc>
            </a:pPr>
            <a:r>
              <a:rPr lang="en-US" altLang="zh-CN" sz="2000" b="1" dirty="0" smtClean="0">
                <a:solidFill>
                  <a:srgbClr val="3333FF"/>
                </a:solidFill>
                <a:latin typeface="Calibri" panose="020F0502020204030204" pitchFamily="34" charset="0"/>
              </a:rPr>
              <a:t>and </a:t>
            </a:r>
            <a:r>
              <a:rPr lang="en-US" altLang="zh-CN" sz="2000" b="1" dirty="0">
                <a:solidFill>
                  <a:srgbClr val="3333FF"/>
                </a:solidFill>
                <a:latin typeface="Calibri" panose="020F0502020204030204" pitchFamily="34" charset="0"/>
              </a:rPr>
              <a:t>Technology of China</a:t>
            </a:r>
            <a:endParaRPr lang="en-US" sz="2000" b="1" dirty="0">
              <a:solidFill>
                <a:srgbClr val="3333FF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Picture 5" descr="http://price.ou.edu/images/home_splash/primary_logo1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72211"/>
          <a:stretch>
            <a:fillRect/>
          </a:stretch>
        </p:blipFill>
        <p:spPr bwMode="auto">
          <a:xfrm>
            <a:off x="7032324" y="5945585"/>
            <a:ext cx="1514960" cy="57309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57200" y="188640"/>
            <a:ext cx="8218372" cy="128979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lnSpc>
                <a:spcPts val="4300"/>
              </a:lnSpc>
              <a:defRPr/>
            </a:pPr>
            <a:r>
              <a:rPr lang="en-US" altLang="zh-CN" sz="4000" b="1" dirty="0">
                <a:solidFill>
                  <a:srgbClr val="800000"/>
                </a:solidFill>
                <a:latin typeface="+mj-lt"/>
                <a:ea typeface="微软雅黑" pitchFamily="34" charset="-122"/>
              </a:rPr>
              <a:t>Institutional Bidding in IPO Allocation: Evidence from China</a:t>
            </a:r>
            <a:endParaRPr kumimoji="0" lang="en-US" altLang="ko-KR" sz="4000" b="1" i="0" u="none" strike="noStrike" kern="120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j-lt"/>
              <a:ea typeface="굴림" charset="-127"/>
              <a:cs typeface="Arial" pitchFamily="34" charset="0"/>
            </a:endParaRPr>
          </a:p>
        </p:txBody>
      </p:sp>
      <p:pic>
        <p:nvPicPr>
          <p:cNvPr id="15" name="Picture 14" descr="megginson portrait.apr2010.JPG"/>
          <p:cNvPicPr>
            <a:picLocks noChangeAspect="1"/>
          </p:cNvPicPr>
          <p:nvPr/>
        </p:nvPicPr>
        <p:blipFill>
          <a:blip r:embed="rId5" cstate="print"/>
          <a:srcRect l="11213" t="3511" r="10295" b="19953"/>
          <a:stretch>
            <a:fillRect/>
          </a:stretch>
        </p:blipFill>
        <p:spPr>
          <a:xfrm>
            <a:off x="7143111" y="3647826"/>
            <a:ext cx="1293385" cy="1940079"/>
          </a:xfrm>
          <a:prstGeom prst="rect">
            <a:avLst/>
          </a:prstGeom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979712" y="4869160"/>
            <a:ext cx="5271486" cy="362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2100"/>
              </a:lnSpc>
            </a:pPr>
            <a:r>
              <a:rPr lang="en-US" sz="2000" b="1" dirty="0" smtClean="0">
                <a:solidFill>
                  <a:srgbClr val="339933"/>
                </a:solidFill>
                <a:latin typeface="Calibri" pitchFamily="34" charset="0"/>
              </a:rPr>
              <a:t>King Fahd University of Petroleum &amp; Minerals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321298" y="5157192"/>
            <a:ext cx="6553200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2000"/>
              </a:lnSpc>
            </a:pPr>
            <a:r>
              <a:rPr lang="en-US" sz="2000" b="1" dirty="0" smtClean="0">
                <a:solidFill>
                  <a:srgbClr val="006666"/>
                </a:solidFill>
                <a:latin typeface="Calibri" pitchFamily="34" charset="0"/>
              </a:rPr>
              <a:t>Saudi Aramco Chair in Finance</a:t>
            </a:r>
          </a:p>
        </p:txBody>
      </p:sp>
      <p:pic>
        <p:nvPicPr>
          <p:cNvPr id="23" name="Picture 1" descr="C:\Users\megg4758\Pictures\jerrycao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884" r="26930" b="46558"/>
          <a:stretch/>
        </p:blipFill>
        <p:spPr bwMode="auto">
          <a:xfrm>
            <a:off x="755576" y="1508247"/>
            <a:ext cx="1357547" cy="182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7" t="4497" r="9814" b="10015"/>
          <a:stretch/>
        </p:blipFill>
        <p:spPr bwMode="auto">
          <a:xfrm>
            <a:off x="7032325" y="1503012"/>
            <a:ext cx="1284092" cy="175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sme.uestc.edu.cn/en/images/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805264"/>
            <a:ext cx="864096" cy="88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0" descr="Singapore Management University logo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51130"/>
            <a:ext cx="1770908" cy="67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05" r="25033" b="34101"/>
          <a:stretch/>
        </p:blipFill>
        <p:spPr>
          <a:xfrm>
            <a:off x="661335" y="3694711"/>
            <a:ext cx="1479171" cy="2057863"/>
          </a:xfrm>
          <a:prstGeom prst="rect">
            <a:avLst/>
          </a:prstGeom>
        </p:spPr>
      </p:pic>
      <p:pic>
        <p:nvPicPr>
          <p:cNvPr id="16" name="Picture 2" descr="http://c.hiphotos.baidu.com/baike/w%3D268/sign=7b01a31bd343ad4ba62e41c6ba035a89/8718367adab44aed8c41e05ab11c8701a18bfb05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191" y="5816612"/>
            <a:ext cx="747407" cy="747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E2E7FE"/>
      </a:dk2>
      <a:lt2>
        <a:srgbClr val="777777"/>
      </a:lt2>
      <a:accent1>
        <a:srgbClr val="A67AB2"/>
      </a:accent1>
      <a:accent2>
        <a:srgbClr val="699DCD"/>
      </a:accent2>
      <a:accent3>
        <a:srgbClr val="FFFFFF"/>
      </a:accent3>
      <a:accent4>
        <a:srgbClr val="000000"/>
      </a:accent4>
      <a:accent5>
        <a:srgbClr val="D0BED5"/>
      </a:accent5>
      <a:accent6>
        <a:srgbClr val="5E8EBA"/>
      </a:accent6>
      <a:hlink>
        <a:srgbClr val="7CDEB6"/>
      </a:hlink>
      <a:folHlink>
        <a:srgbClr val="B6E478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7878D2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6C6CB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14">
        <a:dk1>
          <a:srgbClr val="777777"/>
        </a:dk1>
        <a:lt1>
          <a:srgbClr val="FFFFFF"/>
        </a:lt1>
        <a:dk2>
          <a:srgbClr val="000000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AAAAAA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5">
        <a:dk1>
          <a:srgbClr val="777777"/>
        </a:dk1>
        <a:lt1>
          <a:srgbClr val="FFFFFF"/>
        </a:lt1>
        <a:dk2>
          <a:srgbClr val="000000"/>
        </a:dk2>
        <a:lt2>
          <a:srgbClr val="FFFFFF"/>
        </a:lt2>
        <a:accent1>
          <a:srgbClr val="909082"/>
        </a:accent1>
        <a:accent2>
          <a:srgbClr val="809EA8"/>
        </a:accent2>
        <a:accent3>
          <a:srgbClr val="AAAAAA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6">
        <a:dk1>
          <a:srgbClr val="000000"/>
        </a:dk1>
        <a:lt1>
          <a:srgbClr val="FFFFFF"/>
        </a:lt1>
        <a:dk2>
          <a:srgbClr val="FFFFFF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5288</TotalTime>
  <Pages>0</Pages>
  <Words>52</Words>
  <Characters>0</Characters>
  <Application>Microsoft Office PowerPoint</Application>
  <DocSecurity>0</DocSecurity>
  <PresentationFormat>全屏显示(4:3)</PresentationFormat>
  <Lines>0</Lines>
  <Paragraphs>13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1_默认设计模板</vt:lpstr>
      <vt:lpstr>PowerPoint 演示文稿</vt:lpstr>
    </vt:vector>
  </TitlesOfParts>
  <Company>kingsoft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Sophie</dc:creator>
  <cp:lastModifiedBy>微软用户</cp:lastModifiedBy>
  <cp:revision>289</cp:revision>
  <cp:lastPrinted>2015-10-02T19:07:00Z</cp:lastPrinted>
  <dcterms:created xsi:type="dcterms:W3CDTF">2011-03-30T14:55:45Z</dcterms:created>
  <dcterms:modified xsi:type="dcterms:W3CDTF">2015-12-29T21:47:41Z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2052-9.1.0.4632</vt:lpwstr>
  </property>
</Properties>
</file>