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xlsx" ContentType="application/vnd.openxmlformats-officedocument.spreadsheetml.shee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3" r:id="rId3"/>
    <p:sldId id="275" r:id="rId4"/>
    <p:sldId id="267" r:id="rId5"/>
    <p:sldId id="266" r:id="rId6"/>
    <p:sldId id="262" r:id="rId7"/>
    <p:sldId id="268" r:id="rId8"/>
    <p:sldId id="263" r:id="rId9"/>
    <p:sldId id="264" r:id="rId10"/>
    <p:sldId id="265" r:id="rId11"/>
    <p:sldId id="260" r:id="rId12"/>
    <p:sldId id="276" r:id="rId13"/>
    <p:sldId id="269" r:id="rId14"/>
    <p:sldId id="270" r:id="rId15"/>
    <p:sldId id="274" r:id="rId16"/>
    <p:sldId id="282" r:id="rId17"/>
    <p:sldId id="283" r:id="rId18"/>
    <p:sldId id="272" r:id="rId19"/>
    <p:sldId id="271" r:id="rId20"/>
    <p:sldId id="284" r:id="rId21"/>
    <p:sldId id="277" r:id="rId22"/>
    <p:sldId id="278" r:id="rId23"/>
    <p:sldId id="279" r:id="rId24"/>
    <p:sldId id="280" r:id="rId25"/>
    <p:sldId id="281"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90" autoAdjust="0"/>
    <p:restoredTop sz="94660"/>
  </p:normalViewPr>
  <p:slideViewPr>
    <p:cSldViewPr snapToGrid="0">
      <p:cViewPr varScale="1">
        <p:scale>
          <a:sx n="91" d="100"/>
          <a:sy n="91" d="100"/>
        </p:scale>
        <p:origin x="-648" y="-12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284" b="0" i="0" u="none" strike="noStrike" baseline="0">
                <a:solidFill>
                  <a:srgbClr val="000000"/>
                </a:solidFill>
                <a:latin typeface="Arial"/>
                <a:ea typeface="Arial"/>
                <a:cs typeface="Arial"/>
              </a:defRPr>
            </a:pPr>
            <a:r>
              <a:rPr lang="en-US" sz="1814" b="1" i="0" u="none" strike="noStrike" baseline="0" dirty="0">
                <a:solidFill>
                  <a:srgbClr val="000000"/>
                </a:solidFill>
                <a:latin typeface="Arial"/>
                <a:cs typeface="Arial"/>
              </a:rPr>
              <a:t>Optimal leverage across organizations </a:t>
            </a:r>
          </a:p>
          <a:p>
            <a:pPr>
              <a:defRPr sz="2284" b="0" i="0" u="none" strike="noStrike" baseline="0">
                <a:solidFill>
                  <a:srgbClr val="000000"/>
                </a:solidFill>
                <a:latin typeface="Arial"/>
                <a:ea typeface="Arial"/>
                <a:cs typeface="Arial"/>
              </a:defRPr>
            </a:pPr>
            <a:r>
              <a:rPr lang="en-US" sz="1814" b="1" i="0" u="none" strike="noStrike" baseline="0" dirty="0">
                <a:solidFill>
                  <a:srgbClr val="000000"/>
                </a:solidFill>
                <a:latin typeface="Arial"/>
                <a:cs typeface="Arial"/>
              </a:rPr>
              <a:t>(α=50%, π=5%, </a:t>
            </a:r>
            <a:r>
              <a:rPr lang="en-US" sz="1814" b="1" i="0" u="none" strike="noStrike" baseline="0" dirty="0" smtClean="0">
                <a:solidFill>
                  <a:srgbClr val="000000"/>
                </a:solidFill>
                <a:latin typeface="Arial"/>
                <a:cs typeface="Arial"/>
              </a:rPr>
              <a:t>k= </a:t>
            </a:r>
            <a:r>
              <a:rPr lang="en-US" sz="1814" b="1" i="0" u="none" strike="noStrike" baseline="0" dirty="0">
                <a:solidFill>
                  <a:srgbClr val="000000"/>
                </a:solidFill>
                <a:latin typeface="Arial"/>
                <a:cs typeface="Arial"/>
              </a:rPr>
              <a:t>15%)</a:t>
            </a:r>
          </a:p>
        </c:rich>
      </c:tx>
      <c:layout>
        <c:manualLayout>
          <c:xMode val="edge"/>
          <c:yMode val="edge"/>
          <c:x val="0.238596859603076"/>
          <c:y val="0.0356083086053412"/>
        </c:manualLayout>
      </c:layout>
      <c:overlay val="0"/>
      <c:spPr>
        <a:noFill/>
        <a:ln w="38390">
          <a:noFill/>
        </a:ln>
      </c:spPr>
    </c:title>
    <c:autoTitleDeleted val="0"/>
    <c:plotArea>
      <c:layout>
        <c:manualLayout>
          <c:layoutTarget val="inner"/>
          <c:xMode val="edge"/>
          <c:yMode val="edge"/>
          <c:x val="0.101102941176471"/>
          <c:y val="0.270096463022508"/>
          <c:w val="0.685661764705882"/>
          <c:h val="0.601286173633441"/>
        </c:manualLayout>
      </c:layout>
      <c:barChart>
        <c:barDir val="col"/>
        <c:grouping val="clustered"/>
        <c:varyColors val="0"/>
        <c:ser>
          <c:idx val="0"/>
          <c:order val="0"/>
          <c:tx>
            <c:strRef>
              <c:f>Foglio1!$B$1</c:f>
              <c:strCache>
                <c:ptCount val="1"/>
                <c:pt idx="0">
                  <c:v>home</c:v>
                </c:pt>
              </c:strCache>
            </c:strRef>
          </c:tx>
          <c:spPr>
            <a:solidFill>
              <a:srgbClr val="9999FF"/>
            </a:solidFill>
            <a:ln w="19195">
              <a:solidFill>
                <a:srgbClr val="000000"/>
              </a:solidFill>
              <a:prstDash val="solid"/>
            </a:ln>
          </c:spPr>
          <c:invertIfNegative val="0"/>
          <c:cat>
            <c:strRef>
              <c:f>Foglio1!$A$2:$A$5</c:f>
              <c:strCache>
                <c:ptCount val="4"/>
                <c:pt idx="0">
                  <c:v>Sowr</c:v>
                </c:pt>
                <c:pt idx="1">
                  <c:v>Smr</c:v>
                </c:pt>
                <c:pt idx="2">
                  <c:v>Sbr</c:v>
                </c:pt>
                <c:pt idx="3">
                  <c:v>2SA</c:v>
                </c:pt>
              </c:strCache>
            </c:strRef>
          </c:cat>
          <c:val>
            <c:numRef>
              <c:f>Foglio1!$B$2:$B$5</c:f>
              <c:numCache>
                <c:formatCode>0.00</c:formatCode>
                <c:ptCount val="4"/>
                <c:pt idx="0">
                  <c:v>21.01</c:v>
                </c:pt>
                <c:pt idx="1">
                  <c:v>1.01</c:v>
                </c:pt>
                <c:pt idx="2">
                  <c:v>1.56</c:v>
                </c:pt>
                <c:pt idx="3">
                  <c:v>1.48</c:v>
                </c:pt>
              </c:numCache>
            </c:numRef>
          </c:val>
        </c:ser>
        <c:ser>
          <c:idx val="1"/>
          <c:order val="1"/>
          <c:tx>
            <c:strRef>
              <c:f>Foglio1!$D$1</c:f>
              <c:strCache>
                <c:ptCount val="1"/>
                <c:pt idx="0">
                  <c:v>subs or branch</c:v>
                </c:pt>
              </c:strCache>
            </c:strRef>
          </c:tx>
          <c:spPr>
            <a:solidFill>
              <a:srgbClr val="993366"/>
            </a:solidFill>
            <a:ln w="19195">
              <a:solidFill>
                <a:srgbClr val="000000"/>
              </a:solidFill>
              <a:prstDash val="solid"/>
            </a:ln>
          </c:spPr>
          <c:invertIfNegative val="0"/>
          <c:cat>
            <c:strRef>
              <c:f>Foglio1!$A$2:$A$5</c:f>
              <c:strCache>
                <c:ptCount val="4"/>
                <c:pt idx="0">
                  <c:v>Sowr</c:v>
                </c:pt>
                <c:pt idx="1">
                  <c:v>Smr</c:v>
                </c:pt>
                <c:pt idx="2">
                  <c:v>Sbr</c:v>
                </c:pt>
                <c:pt idx="3">
                  <c:v>2SA</c:v>
                </c:pt>
              </c:strCache>
            </c:strRef>
          </c:cat>
          <c:val>
            <c:numRef>
              <c:f>Foglio1!$D$2:$D$5</c:f>
              <c:numCache>
                <c:formatCode>0.00</c:formatCode>
                <c:ptCount val="4"/>
                <c:pt idx="0">
                  <c:v>7.78</c:v>
                </c:pt>
                <c:pt idx="1">
                  <c:v>10.83</c:v>
                </c:pt>
                <c:pt idx="2">
                  <c:v>2.05</c:v>
                </c:pt>
                <c:pt idx="3">
                  <c:v>1.48</c:v>
                </c:pt>
              </c:numCache>
            </c:numRef>
          </c:val>
        </c:ser>
        <c:dLbls>
          <c:showLegendKey val="0"/>
          <c:showVal val="0"/>
          <c:showCatName val="0"/>
          <c:showSerName val="0"/>
          <c:showPercent val="0"/>
          <c:showBubbleSize val="0"/>
        </c:dLbls>
        <c:gapWidth val="150"/>
        <c:axId val="2121814728"/>
        <c:axId val="2121797752"/>
      </c:barChart>
      <c:catAx>
        <c:axId val="2121814728"/>
        <c:scaling>
          <c:orientation val="minMax"/>
        </c:scaling>
        <c:delete val="0"/>
        <c:axPos val="b"/>
        <c:numFmt formatCode="General" sourceLinked="1"/>
        <c:majorTickMark val="out"/>
        <c:minorTickMark val="none"/>
        <c:tickLblPos val="nextTo"/>
        <c:spPr>
          <a:ln w="4799">
            <a:solidFill>
              <a:srgbClr val="000000"/>
            </a:solidFill>
            <a:prstDash val="solid"/>
          </a:ln>
        </c:spPr>
        <c:txPr>
          <a:bodyPr rot="0" vert="horz"/>
          <a:lstStyle/>
          <a:p>
            <a:pPr>
              <a:defRPr sz="1511" b="0" i="0" u="none" strike="noStrike" baseline="0">
                <a:solidFill>
                  <a:srgbClr val="000000"/>
                </a:solidFill>
                <a:latin typeface="Arial"/>
                <a:ea typeface="Arial"/>
                <a:cs typeface="Arial"/>
              </a:defRPr>
            </a:pPr>
            <a:endParaRPr lang="en-US"/>
          </a:p>
        </c:txPr>
        <c:crossAx val="2121797752"/>
        <c:crosses val="autoZero"/>
        <c:auto val="1"/>
        <c:lblAlgn val="ctr"/>
        <c:lblOffset val="100"/>
        <c:tickLblSkip val="1"/>
        <c:tickMarkSkip val="1"/>
        <c:noMultiLvlLbl val="0"/>
      </c:catAx>
      <c:valAx>
        <c:axId val="2121797752"/>
        <c:scaling>
          <c:orientation val="minMax"/>
        </c:scaling>
        <c:delete val="0"/>
        <c:axPos val="l"/>
        <c:majorGridlines>
          <c:spPr>
            <a:ln w="4799">
              <a:solidFill>
                <a:srgbClr val="000000"/>
              </a:solidFill>
              <a:prstDash val="solid"/>
            </a:ln>
          </c:spPr>
        </c:majorGridlines>
        <c:numFmt formatCode="0.00" sourceLinked="1"/>
        <c:majorTickMark val="out"/>
        <c:minorTickMark val="none"/>
        <c:tickLblPos val="nextTo"/>
        <c:spPr>
          <a:ln w="4799">
            <a:solidFill>
              <a:srgbClr val="000000"/>
            </a:solidFill>
            <a:prstDash val="solid"/>
          </a:ln>
        </c:spPr>
        <c:txPr>
          <a:bodyPr rot="0" vert="horz"/>
          <a:lstStyle/>
          <a:p>
            <a:pPr>
              <a:defRPr sz="1511" b="0" i="0" u="none" strike="noStrike" baseline="0">
                <a:solidFill>
                  <a:srgbClr val="000000"/>
                </a:solidFill>
                <a:latin typeface="Arial"/>
                <a:ea typeface="Arial"/>
                <a:cs typeface="Arial"/>
              </a:defRPr>
            </a:pPr>
            <a:endParaRPr lang="en-US"/>
          </a:p>
        </c:txPr>
        <c:crossAx val="2121814728"/>
        <c:crosses val="autoZero"/>
        <c:crossBetween val="between"/>
      </c:valAx>
      <c:spPr>
        <a:solidFill>
          <a:srgbClr val="C0C0C0"/>
        </a:solidFill>
        <a:ln w="19195">
          <a:solidFill>
            <a:srgbClr val="808080"/>
          </a:solidFill>
          <a:prstDash val="solid"/>
        </a:ln>
      </c:spPr>
    </c:plotArea>
    <c:legend>
      <c:legendPos val="r"/>
      <c:layout>
        <c:manualLayout>
          <c:xMode val="edge"/>
          <c:yMode val="edge"/>
          <c:x val="0.801470588235294"/>
          <c:y val="0.47588424437299"/>
          <c:w val="0.196691176470588"/>
          <c:h val="0.141479099678457"/>
        </c:manualLayout>
      </c:layout>
      <c:overlay val="0"/>
      <c:spPr>
        <a:solidFill>
          <a:srgbClr val="FFFFFF"/>
        </a:solidFill>
        <a:ln w="4799">
          <a:solidFill>
            <a:srgbClr val="000000"/>
          </a:solidFill>
          <a:prstDash val="solid"/>
        </a:ln>
      </c:spPr>
      <c:txPr>
        <a:bodyPr/>
        <a:lstStyle/>
        <a:p>
          <a:pPr>
            <a:defRPr sz="1391" b="0" i="0" u="none" strike="noStrike" baseline="0">
              <a:solidFill>
                <a:srgbClr val="000000"/>
              </a:solidFill>
              <a:latin typeface="Arial"/>
              <a:ea typeface="Arial"/>
              <a:cs typeface="Arial"/>
            </a:defRPr>
          </a:pPr>
          <a:endParaRPr lang="en-US"/>
        </a:p>
      </c:txPr>
    </c:legend>
    <c:plotVisOnly val="1"/>
    <c:dispBlanksAs val="gap"/>
    <c:showDLblsOverMax val="0"/>
  </c:chart>
  <c:spPr>
    <a:solidFill>
      <a:srgbClr val="FFFFFF"/>
    </a:solidFill>
    <a:ln w="4799">
      <a:solidFill>
        <a:srgbClr val="000000"/>
      </a:solidFill>
      <a:prstDash val="solid"/>
    </a:ln>
  </c:spPr>
  <c:txPr>
    <a:bodyPr/>
    <a:lstStyle/>
    <a:p>
      <a:pPr>
        <a:defRPr sz="1511" b="0" i="0" u="none" strike="noStrike" baseline="0">
          <a:solidFill>
            <a:srgbClr val="000000"/>
          </a:solidFill>
          <a:latin typeface="Arial"/>
          <a:ea typeface="Arial"/>
          <a:cs typeface="Arial"/>
        </a:defRPr>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DA5E86-9CCE-4316-B6FC-3EBEF666FEE9}" type="datetimeFigureOut">
              <a:rPr lang="en-US" smtClean="0"/>
              <a:t>12/31/15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871019-DA02-40A3-AA1F-C8AB99472015}" type="slidenum">
              <a:rPr lang="en-US" smtClean="0"/>
              <a:t>‹#›</a:t>
            </a:fld>
            <a:endParaRPr lang="en-US"/>
          </a:p>
        </p:txBody>
      </p:sp>
    </p:spTree>
    <p:extLst>
      <p:ext uri="{BB962C8B-B14F-4D97-AF65-F5344CB8AC3E}">
        <p14:creationId xmlns:p14="http://schemas.microsoft.com/office/powerpoint/2010/main" val="1381764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DA5E86-9CCE-4316-B6FC-3EBEF666FEE9}" type="datetimeFigureOut">
              <a:rPr lang="en-US" smtClean="0"/>
              <a:t>12/31/15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871019-DA02-40A3-AA1F-C8AB99472015}" type="slidenum">
              <a:rPr lang="en-US" smtClean="0"/>
              <a:t>‹#›</a:t>
            </a:fld>
            <a:endParaRPr lang="en-US"/>
          </a:p>
        </p:txBody>
      </p:sp>
    </p:spTree>
    <p:extLst>
      <p:ext uri="{BB962C8B-B14F-4D97-AF65-F5344CB8AC3E}">
        <p14:creationId xmlns:p14="http://schemas.microsoft.com/office/powerpoint/2010/main" val="1345888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DA5E86-9CCE-4316-B6FC-3EBEF666FEE9}" type="datetimeFigureOut">
              <a:rPr lang="en-US" smtClean="0"/>
              <a:t>12/31/15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871019-DA02-40A3-AA1F-C8AB99472015}" type="slidenum">
              <a:rPr lang="en-US" smtClean="0"/>
              <a:t>‹#›</a:t>
            </a:fld>
            <a:endParaRPr lang="en-US"/>
          </a:p>
        </p:txBody>
      </p:sp>
    </p:spTree>
    <p:extLst>
      <p:ext uri="{BB962C8B-B14F-4D97-AF65-F5344CB8AC3E}">
        <p14:creationId xmlns:p14="http://schemas.microsoft.com/office/powerpoint/2010/main" val="938857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DA5E86-9CCE-4316-B6FC-3EBEF666FEE9}" type="datetimeFigureOut">
              <a:rPr lang="en-US" smtClean="0"/>
              <a:t>12/31/15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871019-DA02-40A3-AA1F-C8AB99472015}" type="slidenum">
              <a:rPr lang="en-US" smtClean="0"/>
              <a:t>‹#›</a:t>
            </a:fld>
            <a:endParaRPr lang="en-US"/>
          </a:p>
        </p:txBody>
      </p:sp>
    </p:spTree>
    <p:extLst>
      <p:ext uri="{BB962C8B-B14F-4D97-AF65-F5344CB8AC3E}">
        <p14:creationId xmlns:p14="http://schemas.microsoft.com/office/powerpoint/2010/main" val="273687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DA5E86-9CCE-4316-B6FC-3EBEF666FEE9}" type="datetimeFigureOut">
              <a:rPr lang="en-US" smtClean="0"/>
              <a:t>12/31/15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871019-DA02-40A3-AA1F-C8AB99472015}" type="slidenum">
              <a:rPr lang="en-US" smtClean="0"/>
              <a:t>‹#›</a:t>
            </a:fld>
            <a:endParaRPr lang="en-US"/>
          </a:p>
        </p:txBody>
      </p:sp>
    </p:spTree>
    <p:extLst>
      <p:ext uri="{BB962C8B-B14F-4D97-AF65-F5344CB8AC3E}">
        <p14:creationId xmlns:p14="http://schemas.microsoft.com/office/powerpoint/2010/main" val="819618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BDA5E86-9CCE-4316-B6FC-3EBEF666FEE9}" type="datetimeFigureOut">
              <a:rPr lang="en-US" smtClean="0"/>
              <a:t>12/31/15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871019-DA02-40A3-AA1F-C8AB99472015}" type="slidenum">
              <a:rPr lang="en-US" smtClean="0"/>
              <a:t>‹#›</a:t>
            </a:fld>
            <a:endParaRPr lang="en-US"/>
          </a:p>
        </p:txBody>
      </p:sp>
    </p:spTree>
    <p:extLst>
      <p:ext uri="{BB962C8B-B14F-4D97-AF65-F5344CB8AC3E}">
        <p14:creationId xmlns:p14="http://schemas.microsoft.com/office/powerpoint/2010/main" val="2002360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DA5E86-9CCE-4316-B6FC-3EBEF666FEE9}" type="datetimeFigureOut">
              <a:rPr lang="en-US" smtClean="0"/>
              <a:t>12/31/15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871019-DA02-40A3-AA1F-C8AB99472015}" type="slidenum">
              <a:rPr lang="en-US" smtClean="0"/>
              <a:t>‹#›</a:t>
            </a:fld>
            <a:endParaRPr lang="en-US"/>
          </a:p>
        </p:txBody>
      </p:sp>
    </p:spTree>
    <p:extLst>
      <p:ext uri="{BB962C8B-B14F-4D97-AF65-F5344CB8AC3E}">
        <p14:creationId xmlns:p14="http://schemas.microsoft.com/office/powerpoint/2010/main" val="689128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DA5E86-9CCE-4316-B6FC-3EBEF666FEE9}" type="datetimeFigureOut">
              <a:rPr lang="en-US" smtClean="0"/>
              <a:t>12/31/15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871019-DA02-40A3-AA1F-C8AB99472015}" type="slidenum">
              <a:rPr lang="en-US" smtClean="0"/>
              <a:t>‹#›</a:t>
            </a:fld>
            <a:endParaRPr lang="en-US"/>
          </a:p>
        </p:txBody>
      </p:sp>
    </p:spTree>
    <p:extLst>
      <p:ext uri="{BB962C8B-B14F-4D97-AF65-F5344CB8AC3E}">
        <p14:creationId xmlns:p14="http://schemas.microsoft.com/office/powerpoint/2010/main" val="444868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DA5E86-9CCE-4316-B6FC-3EBEF666FEE9}" type="datetimeFigureOut">
              <a:rPr lang="en-US" smtClean="0"/>
              <a:t>12/31/15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871019-DA02-40A3-AA1F-C8AB99472015}" type="slidenum">
              <a:rPr lang="en-US" smtClean="0"/>
              <a:t>‹#›</a:t>
            </a:fld>
            <a:endParaRPr lang="en-US"/>
          </a:p>
        </p:txBody>
      </p:sp>
    </p:spTree>
    <p:extLst>
      <p:ext uri="{BB962C8B-B14F-4D97-AF65-F5344CB8AC3E}">
        <p14:creationId xmlns:p14="http://schemas.microsoft.com/office/powerpoint/2010/main" val="4223174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DA5E86-9CCE-4316-B6FC-3EBEF666FEE9}" type="datetimeFigureOut">
              <a:rPr lang="en-US" smtClean="0"/>
              <a:t>12/31/15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871019-DA02-40A3-AA1F-C8AB99472015}" type="slidenum">
              <a:rPr lang="en-US" smtClean="0"/>
              <a:t>‹#›</a:t>
            </a:fld>
            <a:endParaRPr lang="en-US"/>
          </a:p>
        </p:txBody>
      </p:sp>
    </p:spTree>
    <p:extLst>
      <p:ext uri="{BB962C8B-B14F-4D97-AF65-F5344CB8AC3E}">
        <p14:creationId xmlns:p14="http://schemas.microsoft.com/office/powerpoint/2010/main" val="2352367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DA5E86-9CCE-4316-B6FC-3EBEF666FEE9}" type="datetimeFigureOut">
              <a:rPr lang="en-US" smtClean="0"/>
              <a:t>12/31/15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871019-DA02-40A3-AA1F-C8AB99472015}" type="slidenum">
              <a:rPr lang="en-US" smtClean="0"/>
              <a:t>‹#›</a:t>
            </a:fld>
            <a:endParaRPr lang="en-US"/>
          </a:p>
        </p:txBody>
      </p:sp>
    </p:spTree>
    <p:extLst>
      <p:ext uri="{BB962C8B-B14F-4D97-AF65-F5344CB8AC3E}">
        <p14:creationId xmlns:p14="http://schemas.microsoft.com/office/powerpoint/2010/main" val="270046435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DA5E86-9CCE-4316-B6FC-3EBEF666FEE9}" type="datetimeFigureOut">
              <a:rPr lang="en-US" smtClean="0"/>
              <a:t>12/31/15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871019-DA02-40A3-AA1F-C8AB99472015}" type="slidenum">
              <a:rPr lang="en-US" smtClean="0"/>
              <a:t>‹#›</a:t>
            </a:fld>
            <a:endParaRPr lang="en-US"/>
          </a:p>
        </p:txBody>
      </p:sp>
    </p:spTree>
    <p:extLst>
      <p:ext uri="{BB962C8B-B14F-4D97-AF65-F5344CB8AC3E}">
        <p14:creationId xmlns:p14="http://schemas.microsoft.com/office/powerpoint/2010/main" val="3795092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1122363"/>
            <a:ext cx="9398000" cy="2387600"/>
          </a:xfrm>
        </p:spPr>
        <p:txBody>
          <a:bodyPr>
            <a:normAutofit/>
          </a:bodyPr>
          <a:lstStyle/>
          <a:p>
            <a:r>
              <a:rPr lang="en-US" b="1" dirty="0" smtClean="0">
                <a:solidFill>
                  <a:srgbClr val="FF0000"/>
                </a:solidFill>
              </a:rPr>
              <a:t>Complex Financial Institutions and Systemic Risk</a:t>
            </a:r>
            <a:endParaRPr lang="en-US" b="1" dirty="0">
              <a:solidFill>
                <a:srgbClr val="FF0000"/>
              </a:solidFill>
            </a:endParaRPr>
          </a:p>
        </p:txBody>
      </p:sp>
      <p:sp>
        <p:nvSpPr>
          <p:cNvPr id="3" name="Subtitle 2"/>
          <p:cNvSpPr>
            <a:spLocks noGrp="1"/>
          </p:cNvSpPr>
          <p:nvPr>
            <p:ph type="subTitle" idx="1"/>
          </p:nvPr>
        </p:nvSpPr>
        <p:spPr/>
        <p:txBody>
          <a:bodyPr>
            <a:normAutofit fontScale="92500" lnSpcReduction="10000"/>
          </a:bodyPr>
          <a:lstStyle/>
          <a:p>
            <a:r>
              <a:rPr lang="en-US" sz="2800" b="1" dirty="0" smtClean="0"/>
              <a:t>Elisa Luciano</a:t>
            </a:r>
          </a:p>
          <a:p>
            <a:r>
              <a:rPr lang="en-US" dirty="0" smtClean="0"/>
              <a:t>University of Torino and </a:t>
            </a:r>
            <a:r>
              <a:rPr lang="en-US" dirty="0" err="1" smtClean="0"/>
              <a:t>Collegio</a:t>
            </a:r>
            <a:r>
              <a:rPr lang="en-US" dirty="0" smtClean="0"/>
              <a:t> Carlo Alberto, Italy</a:t>
            </a:r>
          </a:p>
          <a:p>
            <a:r>
              <a:rPr lang="en-US" b="1" dirty="0" smtClean="0"/>
              <a:t>Clas Wihlborg</a:t>
            </a:r>
          </a:p>
          <a:p>
            <a:r>
              <a:rPr lang="en-US" dirty="0" smtClean="0"/>
              <a:t>Chapman University, USA, and University West, Sweden </a:t>
            </a:r>
            <a:endParaRPr lang="en-US" dirty="0"/>
          </a:p>
        </p:txBody>
      </p:sp>
    </p:spTree>
    <p:extLst>
      <p:ext uri="{BB962C8B-B14F-4D97-AF65-F5344CB8AC3E}">
        <p14:creationId xmlns:p14="http://schemas.microsoft.com/office/powerpoint/2010/main" val="91419068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39346"/>
          </a:xfrm>
        </p:spPr>
        <p:txBody>
          <a:bodyPr/>
          <a:lstStyle/>
          <a:p>
            <a:r>
              <a:rPr lang="en-US" b="1" dirty="0" smtClean="0">
                <a:solidFill>
                  <a:srgbClr val="FF0000"/>
                </a:solidFill>
              </a:rPr>
              <a:t>Group values; j=OWR, MR or BR </a:t>
            </a:r>
            <a:endParaRPr lang="en-US" b="1" dirty="0">
              <a:solidFill>
                <a:srgbClr val="FF0000"/>
              </a:solidFill>
            </a:endParaRPr>
          </a:p>
        </p:txBody>
      </p:sp>
      <p:sp>
        <p:nvSpPr>
          <p:cNvPr id="3" name="Content Placeholder 2"/>
          <p:cNvSpPr>
            <a:spLocks noGrp="1"/>
          </p:cNvSpPr>
          <p:nvPr>
            <p:ph idx="1"/>
          </p:nvPr>
        </p:nvSpPr>
        <p:spPr>
          <a:xfrm>
            <a:off x="838200" y="1613648"/>
            <a:ext cx="10515600" cy="5244352"/>
          </a:xfrm>
        </p:spPr>
        <p:txBody>
          <a:bodyPr/>
          <a:lstStyle/>
          <a:p>
            <a:endParaRPr lang="en-US" dirty="0"/>
          </a:p>
        </p:txBody>
      </p:sp>
      <p:pic>
        <p:nvPicPr>
          <p:cNvPr id="4" name="Picture 3"/>
          <p:cNvPicPr>
            <a:picLocks noChangeAspect="1" noChangeArrowheads="1"/>
          </p:cNvPicPr>
          <p:nvPr/>
        </p:nvPicPr>
        <p:blipFill>
          <a:blip r:embed="rId2"/>
          <a:srcRect/>
          <a:stretch>
            <a:fillRect/>
          </a:stretch>
        </p:blipFill>
        <p:spPr bwMode="auto">
          <a:xfrm>
            <a:off x="791134" y="1533864"/>
            <a:ext cx="8458200" cy="4522390"/>
          </a:xfrm>
          <a:prstGeom prst="rect">
            <a:avLst/>
          </a:prstGeom>
          <a:noFill/>
          <a:ln w="9525">
            <a:noFill/>
            <a:miter lim="800000"/>
            <a:headEnd/>
            <a:tailEnd/>
          </a:ln>
        </p:spPr>
      </p:pic>
    </p:spTree>
    <p:extLst>
      <p:ext uri="{BB962C8B-B14F-4D97-AF65-F5344CB8AC3E}">
        <p14:creationId xmlns:p14="http://schemas.microsoft.com/office/powerpoint/2010/main" val="137468492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Events affecting expected value of bailouts and expected value of default costs  </a:t>
            </a:r>
            <a:endParaRPr lang="en-US" b="1" dirty="0">
              <a:solidFill>
                <a:srgbClr val="FF0000"/>
              </a:solidFill>
            </a:endParaRPr>
          </a:p>
        </p:txBody>
      </p:sp>
      <p:sp>
        <p:nvSpPr>
          <p:cNvPr id="3" name="Content Placeholder 2"/>
          <p:cNvSpPr>
            <a:spLocks noGrp="1"/>
          </p:cNvSpPr>
          <p:nvPr>
            <p:ph idx="1"/>
          </p:nvPr>
        </p:nvSpPr>
        <p:spPr/>
        <p:txBody>
          <a:bodyPr/>
          <a:lstStyle/>
          <a:p>
            <a:r>
              <a:rPr lang="en-US" b="1" dirty="0" smtClean="0"/>
              <a:t>1</a:t>
            </a:r>
            <a:r>
              <a:rPr lang="en-US" dirty="0" smtClean="0"/>
              <a:t>{A} denotes event and condition for it. </a:t>
            </a:r>
            <a:endParaRPr lang="en-US" dirty="0"/>
          </a:p>
          <a:p>
            <a:r>
              <a:rPr lang="en-US" dirty="0" smtClean="0"/>
              <a:t>If one affiliate is insolvent, there is rescue or not depending on structure. In subsidiary structures rescue is conditional on the other affiliate’s survival.  </a:t>
            </a:r>
          </a:p>
          <a:p>
            <a:r>
              <a:rPr lang="en-US" dirty="0" smtClean="0"/>
              <a:t>If rescue is insufficient there is a probability of bailout. If there is a bailout there are no creditor losses.</a:t>
            </a:r>
          </a:p>
          <a:p>
            <a:r>
              <a:rPr lang="en-US" dirty="0" smtClean="0"/>
              <a:t>There are no default costs if there is rescue or bailout.</a:t>
            </a:r>
          </a:p>
          <a:p>
            <a:r>
              <a:rPr lang="en-US" dirty="0" smtClean="0"/>
              <a:t>Thus, bailout prevents creditor losses and default costs. </a:t>
            </a:r>
            <a:endParaRPr lang="en-US" dirty="0"/>
          </a:p>
        </p:txBody>
      </p:sp>
    </p:spTree>
    <p:extLst>
      <p:ext uri="{BB962C8B-B14F-4D97-AF65-F5344CB8AC3E}">
        <p14:creationId xmlns:p14="http://schemas.microsoft.com/office/powerpoint/2010/main" val="100320638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Numerical approach to find optimal leverage and GV for each organizational structure</a:t>
            </a:r>
            <a:endParaRPr lang="en-US" b="1" dirty="0">
              <a:solidFill>
                <a:srgbClr val="FF0000"/>
              </a:solidFill>
            </a:endParaRPr>
          </a:p>
        </p:txBody>
      </p:sp>
      <p:sp>
        <p:nvSpPr>
          <p:cNvPr id="3" name="Content Placeholder 2"/>
          <p:cNvSpPr>
            <a:spLocks noGrp="1"/>
          </p:cNvSpPr>
          <p:nvPr>
            <p:ph idx="1"/>
          </p:nvPr>
        </p:nvSpPr>
        <p:spPr>
          <a:xfrm>
            <a:off x="838200" y="1825624"/>
            <a:ext cx="10515600" cy="4829175"/>
          </a:xfrm>
        </p:spPr>
        <p:txBody>
          <a:bodyPr/>
          <a:lstStyle/>
          <a:p>
            <a:r>
              <a:rPr lang="en-US" dirty="0" smtClean="0"/>
              <a:t>Log returns on loans are Gaussian. </a:t>
            </a:r>
            <a:r>
              <a:rPr lang="en-US" i="1" dirty="0" smtClean="0"/>
              <a:t>L</a:t>
            </a:r>
            <a:r>
              <a:rPr lang="en-US" i="1" baseline="-25000" dirty="0" smtClean="0"/>
              <a:t>0</a:t>
            </a:r>
            <a:r>
              <a:rPr lang="en-US" dirty="0" smtClean="0"/>
              <a:t> =100 for each affiliate.</a:t>
            </a:r>
          </a:p>
          <a:p>
            <a:r>
              <a:rPr lang="en-US" dirty="0" smtClean="0"/>
              <a:t>Time horizon, T=5, riskless interest rate is 5%.</a:t>
            </a:r>
          </a:p>
          <a:p>
            <a:r>
              <a:rPr lang="en-US" dirty="0" smtClean="0"/>
              <a:t>Volatility (standard deviation on returns)=5%; Correlation between affiliates=0.2.</a:t>
            </a:r>
          </a:p>
          <a:p>
            <a:r>
              <a:rPr lang="en-US" dirty="0" smtClean="0"/>
              <a:t>Tax rate </a:t>
            </a:r>
            <a:r>
              <a:rPr lang="en-US" i="1" dirty="0" smtClean="0"/>
              <a:t>k</a:t>
            </a:r>
            <a:r>
              <a:rPr lang="en-US" dirty="0" smtClean="0"/>
              <a:t>= </a:t>
            </a:r>
            <a:r>
              <a:rPr lang="en-US" dirty="0" smtClean="0">
                <a:solidFill>
                  <a:srgbClr val="FF0000"/>
                </a:solidFill>
              </a:rPr>
              <a:t>0.05</a:t>
            </a:r>
            <a:r>
              <a:rPr lang="en-US" dirty="0" smtClean="0"/>
              <a:t>, 0.15, 0.25</a:t>
            </a:r>
          </a:p>
          <a:p>
            <a:r>
              <a:rPr lang="en-US" dirty="0" smtClean="0"/>
              <a:t>Default cost parameter </a:t>
            </a:r>
            <a:r>
              <a:rPr lang="en-US" i="1" dirty="0" smtClean="0"/>
              <a:t>α</a:t>
            </a:r>
            <a:r>
              <a:rPr lang="en-US" dirty="0" smtClean="0"/>
              <a:t>=</a:t>
            </a:r>
            <a:r>
              <a:rPr lang="en-US" dirty="0" smtClean="0">
                <a:solidFill>
                  <a:srgbClr val="FF0000"/>
                </a:solidFill>
              </a:rPr>
              <a:t>0.15</a:t>
            </a:r>
            <a:r>
              <a:rPr lang="en-US" dirty="0" smtClean="0"/>
              <a:t>, 0.25, 0.50</a:t>
            </a:r>
          </a:p>
          <a:p>
            <a:r>
              <a:rPr lang="en-US" dirty="0" smtClean="0"/>
              <a:t>Probability of state bailout </a:t>
            </a:r>
            <a:r>
              <a:rPr lang="en-US" i="1" dirty="0" smtClean="0"/>
              <a:t>π</a:t>
            </a:r>
            <a:r>
              <a:rPr lang="en-US" dirty="0" smtClean="0"/>
              <a:t>=</a:t>
            </a:r>
            <a:r>
              <a:rPr lang="en-US" dirty="0" smtClean="0">
                <a:solidFill>
                  <a:srgbClr val="FF0000"/>
                </a:solidFill>
              </a:rPr>
              <a:t>0.05</a:t>
            </a:r>
            <a:r>
              <a:rPr lang="en-US" dirty="0" smtClean="0"/>
              <a:t>, 0.07</a:t>
            </a:r>
          </a:p>
          <a:p>
            <a:r>
              <a:rPr lang="en-US" dirty="0" smtClean="0">
                <a:solidFill>
                  <a:srgbClr val="FF0000"/>
                </a:solidFill>
              </a:rPr>
              <a:t>Base case for both affiliates</a:t>
            </a:r>
          </a:p>
          <a:p>
            <a:r>
              <a:rPr lang="en-US" dirty="0" smtClean="0"/>
              <a:t>Complexity: Differences between affiliates</a:t>
            </a:r>
          </a:p>
          <a:p>
            <a:endParaRPr lang="en-US" dirty="0" smtClean="0"/>
          </a:p>
          <a:p>
            <a:endParaRPr lang="en-US" dirty="0"/>
          </a:p>
        </p:txBody>
      </p:sp>
    </p:spTree>
    <p:extLst>
      <p:ext uri="{BB962C8B-B14F-4D97-AF65-F5344CB8AC3E}">
        <p14:creationId xmlns:p14="http://schemas.microsoft.com/office/powerpoint/2010/main" val="111653037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Results with equal </a:t>
            </a:r>
            <a:r>
              <a:rPr lang="en-US" dirty="0" err="1" smtClean="0">
                <a:solidFill>
                  <a:srgbClr val="FF0000"/>
                </a:solidFill>
              </a:rPr>
              <a:t>paramaters</a:t>
            </a:r>
            <a:r>
              <a:rPr lang="en-US" dirty="0" smtClean="0">
                <a:solidFill>
                  <a:srgbClr val="FF0000"/>
                </a:solidFill>
              </a:rPr>
              <a:t> across affiliates</a:t>
            </a:r>
            <a:br>
              <a:rPr lang="en-US" dirty="0" smtClean="0">
                <a:solidFill>
                  <a:srgbClr val="FF0000"/>
                </a:solidFill>
              </a:rPr>
            </a:br>
            <a:r>
              <a:rPr lang="en-US" dirty="0" smtClean="0">
                <a:solidFill>
                  <a:srgbClr val="FF0000"/>
                </a:solidFill>
              </a:rPr>
              <a:t>Corr.=0.2 (From L-W, 2015)</a:t>
            </a:r>
            <a:endParaRPr lang="en-US" dirty="0">
              <a:solidFill>
                <a:srgbClr val="FF0000"/>
              </a:solidFill>
            </a:endParaRPr>
          </a:p>
        </p:txBody>
      </p:sp>
      <p:sp>
        <p:nvSpPr>
          <p:cNvPr id="3" name="Content Placeholder 2"/>
          <p:cNvSpPr>
            <a:spLocks noGrp="1"/>
          </p:cNvSpPr>
          <p:nvPr>
            <p:ph idx="1"/>
          </p:nvPr>
        </p:nvSpPr>
        <p:spPr/>
        <p:txBody>
          <a:bodyPr/>
          <a:lstStyle/>
          <a:p>
            <a:pPr>
              <a:lnSpc>
                <a:spcPct val="80000"/>
              </a:lnSpc>
            </a:pPr>
            <a:r>
              <a:rPr lang="en-US" dirty="0">
                <a:solidFill>
                  <a:srgbClr val="FF3300"/>
                </a:solidFill>
              </a:rPr>
              <a:t>Private value</a:t>
            </a:r>
            <a:r>
              <a:rPr lang="en-US" dirty="0"/>
              <a:t>: with moderate bailout, </a:t>
            </a:r>
            <a:r>
              <a:rPr lang="en-US" dirty="0">
                <a:solidFill>
                  <a:srgbClr val="FF3300"/>
                </a:solidFill>
              </a:rPr>
              <a:t>Mutual&gt; One-way Subsidiary &gt;</a:t>
            </a:r>
            <a:r>
              <a:rPr lang="en-US" dirty="0"/>
              <a:t> </a:t>
            </a:r>
            <a:r>
              <a:rPr lang="en-US" b="1" dirty="0">
                <a:solidFill>
                  <a:srgbClr val="FF3300"/>
                </a:solidFill>
              </a:rPr>
              <a:t>Branch</a:t>
            </a:r>
            <a:r>
              <a:rPr lang="en-US" dirty="0"/>
              <a:t> </a:t>
            </a:r>
            <a:r>
              <a:rPr lang="en-US" dirty="0">
                <a:solidFill>
                  <a:srgbClr val="FF3300"/>
                </a:solidFill>
              </a:rPr>
              <a:t>&gt; 2 Stand-alones </a:t>
            </a:r>
            <a:r>
              <a:rPr lang="en-US" dirty="0"/>
              <a:t>(raising deposits optimally makes branches more valuable than ring-fenced banks)</a:t>
            </a:r>
          </a:p>
          <a:p>
            <a:pPr>
              <a:lnSpc>
                <a:spcPct val="80000"/>
              </a:lnSpc>
            </a:pPr>
            <a:r>
              <a:rPr lang="en-US" dirty="0">
                <a:solidFill>
                  <a:srgbClr val="FF3300"/>
                </a:solidFill>
              </a:rPr>
              <a:t>High bailout probability wipes out differences and induces very high leverage</a:t>
            </a:r>
            <a:r>
              <a:rPr lang="en-US" dirty="0"/>
              <a:t> (policy discussion irrelevant, but a lot of risk </a:t>
            </a:r>
            <a:r>
              <a:rPr lang="en-US" dirty="0" smtClean="0"/>
              <a:t>!!)</a:t>
            </a:r>
          </a:p>
          <a:p>
            <a:pPr>
              <a:lnSpc>
                <a:spcPct val="80000"/>
              </a:lnSpc>
            </a:pPr>
            <a:r>
              <a:rPr lang="en-US" dirty="0" smtClean="0"/>
              <a:t>Branch is the preferred structure only if leverage is constrained and bank can allocate capital between branches.</a:t>
            </a:r>
          </a:p>
          <a:p>
            <a:pPr>
              <a:lnSpc>
                <a:spcPct val="80000"/>
              </a:lnSpc>
            </a:pPr>
            <a:r>
              <a:rPr lang="en-US" dirty="0" smtClean="0"/>
              <a:t>2 Standalones are preferred only if there are negative operational synergies (diseconomies of scope) or if leverage is constrained and probability of bailout is very high.</a:t>
            </a:r>
          </a:p>
          <a:p>
            <a:pPr>
              <a:lnSpc>
                <a:spcPct val="80000"/>
              </a:lnSpc>
            </a:pPr>
            <a:endParaRPr lang="en-US" dirty="0"/>
          </a:p>
          <a:p>
            <a:pPr>
              <a:lnSpc>
                <a:spcPct val="80000"/>
              </a:lnSpc>
            </a:pPr>
            <a:endParaRPr lang="en-US" dirty="0"/>
          </a:p>
          <a:p>
            <a:pPr>
              <a:lnSpc>
                <a:spcPct val="80000"/>
              </a:lnSpc>
            </a:pPr>
            <a:endParaRPr lang="en-US" dirty="0" smtClean="0"/>
          </a:p>
          <a:p>
            <a:pPr marL="0" indent="0">
              <a:buNone/>
            </a:pPr>
            <a:endParaRPr lang="en-US" dirty="0"/>
          </a:p>
        </p:txBody>
      </p:sp>
    </p:spTree>
    <p:extLst>
      <p:ext uri="{BB962C8B-B14F-4D97-AF65-F5344CB8AC3E}">
        <p14:creationId xmlns:p14="http://schemas.microsoft.com/office/powerpoint/2010/main" val="249463066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Strong debt diversity in subsidiary structures</a:t>
            </a:r>
            <a:endParaRPr lang="en-US" dirty="0">
              <a:solidFill>
                <a:srgbClr val="FF0000"/>
              </a:solidFill>
            </a:endParaRPr>
          </a:p>
        </p:txBody>
      </p:sp>
      <p:graphicFrame>
        <p:nvGraphicFramePr>
          <p:cNvPr id="3" name="Object 4"/>
          <p:cNvGraphicFramePr>
            <a:graphicFrameLocks noGrp="1" noChangeAspect="1"/>
          </p:cNvGraphicFramePr>
          <p:nvPr>
            <p:ph idx="1"/>
            <p:extLst>
              <p:ext uri="{D42A27DB-BD31-4B8C-83A1-F6EECF244321}">
                <p14:modId xmlns:p14="http://schemas.microsoft.com/office/powerpoint/2010/main" val="2835470588"/>
              </p:ext>
            </p:extLst>
          </p:nvPr>
        </p:nvGraphicFramePr>
        <p:xfrm>
          <a:off x="1552662" y="1741488"/>
          <a:ext cx="8105074" cy="452005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8742695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Systemic Risk</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We express systemic risk as proportional to expected creditor </a:t>
            </a:r>
            <a:r>
              <a:rPr lang="en-US" dirty="0" smtClean="0"/>
              <a:t>losses </a:t>
            </a:r>
            <a:r>
              <a:rPr lang="en-US" i="1" dirty="0" smtClean="0"/>
              <a:t>(DEL)</a:t>
            </a:r>
            <a:r>
              <a:rPr lang="en-US" dirty="0" smtClean="0"/>
              <a:t>; </a:t>
            </a:r>
            <a:r>
              <a:rPr lang="en-US" i="1" dirty="0" smtClean="0"/>
              <a:t>K(DEL)=K(</a:t>
            </a:r>
            <a:r>
              <a:rPr lang="en-US" i="1" dirty="0" err="1" smtClean="0"/>
              <a:t>Fexp</a:t>
            </a:r>
            <a:r>
              <a:rPr lang="en-US" i="1" dirty="0" smtClean="0"/>
              <a:t>(-</a:t>
            </a:r>
            <a:r>
              <a:rPr lang="en-US" i="1" dirty="0" err="1" smtClean="0"/>
              <a:t>rT</a:t>
            </a:r>
            <a:r>
              <a:rPr lang="en-US" i="1" dirty="0" smtClean="0"/>
              <a:t>)-D</a:t>
            </a:r>
            <a:r>
              <a:rPr lang="en-US" i="1" baseline="-25000" dirty="0" smtClean="0"/>
              <a:t>0</a:t>
            </a:r>
            <a:r>
              <a:rPr lang="en-US" i="1" dirty="0" smtClean="0"/>
              <a:t>). </a:t>
            </a:r>
            <a:endParaRPr lang="en-US" i="1" dirty="0" smtClean="0"/>
          </a:p>
          <a:p>
            <a:r>
              <a:rPr lang="en-US" dirty="0" smtClean="0"/>
              <a:t>where K depends on bank specific complexity characteristics such as no of subsidiaries, cross-border activities, etc.</a:t>
            </a:r>
          </a:p>
          <a:p>
            <a:r>
              <a:rPr lang="en-US" dirty="0" smtClean="0"/>
              <a:t>In a comparison of organizational structures we can focus entirely on how the expected loss (DEL) depends on the organizational structure  </a:t>
            </a:r>
          </a:p>
          <a:p>
            <a:endParaRPr lang="en-US" dirty="0"/>
          </a:p>
        </p:txBody>
      </p:sp>
    </p:spTree>
    <p:extLst>
      <p:ext uri="{BB962C8B-B14F-4D97-AF65-F5344CB8AC3E}">
        <p14:creationId xmlns:p14="http://schemas.microsoft.com/office/powerpoint/2010/main" val="136935729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435100" y="97642"/>
            <a:ext cx="8470900" cy="6760358"/>
          </a:xfrm>
          <a:prstGeom prst="rect">
            <a:avLst/>
          </a:prstGeom>
        </p:spPr>
      </p:pic>
    </p:spTree>
    <p:extLst>
      <p:ext uri="{BB962C8B-B14F-4D97-AF65-F5344CB8AC3E}">
        <p14:creationId xmlns:p14="http://schemas.microsoft.com/office/powerpoint/2010/main" val="392202130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828800" y="0"/>
            <a:ext cx="8519337" cy="6858000"/>
          </a:xfrm>
          <a:prstGeom prst="rect">
            <a:avLst/>
          </a:prstGeom>
        </p:spPr>
      </p:pic>
    </p:spTree>
    <p:extLst>
      <p:ext uri="{BB962C8B-B14F-4D97-AF65-F5344CB8AC3E}">
        <p14:creationId xmlns:p14="http://schemas.microsoft.com/office/powerpoint/2010/main" val="358164247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Next: Expected losses and GV with differences in volatility and size</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Panel 1 is the base case with equal parameters across affiliates</a:t>
            </a:r>
          </a:p>
          <a:p>
            <a:r>
              <a:rPr lang="en-US" dirty="0" smtClean="0"/>
              <a:t>Panel 2. Size </a:t>
            </a:r>
            <a:r>
              <a:rPr lang="en-US" dirty="0" err="1" smtClean="0"/>
              <a:t>difference:</a:t>
            </a:r>
            <a:r>
              <a:rPr lang="en-US" dirty="0" err="1"/>
              <a:t>L</a:t>
            </a:r>
            <a:r>
              <a:rPr lang="en-US" baseline="-25000" dirty="0" err="1"/>
              <a:t>h</a:t>
            </a:r>
            <a:r>
              <a:rPr lang="en-US" dirty="0"/>
              <a:t>=100, </a:t>
            </a:r>
            <a:r>
              <a:rPr lang="en-US" dirty="0" smtClean="0"/>
              <a:t>L</a:t>
            </a:r>
            <a:r>
              <a:rPr lang="en-US" baseline="-25000" dirty="0" smtClean="0"/>
              <a:t>s</a:t>
            </a:r>
            <a:r>
              <a:rPr lang="en-US" dirty="0" smtClean="0"/>
              <a:t>=50</a:t>
            </a:r>
          </a:p>
          <a:p>
            <a:r>
              <a:rPr lang="en-US" dirty="0" smtClean="0"/>
              <a:t>Panel 3. </a:t>
            </a:r>
            <a:r>
              <a:rPr lang="en-US" dirty="0" err="1" smtClean="0"/>
              <a:t>Vol</a:t>
            </a:r>
            <a:r>
              <a:rPr lang="en-US" baseline="-25000" dirty="0" err="1" smtClean="0"/>
              <a:t>h</a:t>
            </a:r>
            <a:r>
              <a:rPr lang="en-US" dirty="0" smtClean="0"/>
              <a:t>&gt;</a:t>
            </a:r>
            <a:r>
              <a:rPr lang="en-US" dirty="0" err="1" smtClean="0"/>
              <a:t>Vol</a:t>
            </a:r>
            <a:r>
              <a:rPr lang="en-US" baseline="-25000" dirty="0" err="1" smtClean="0"/>
              <a:t>s</a:t>
            </a:r>
            <a:r>
              <a:rPr lang="en-US" dirty="0"/>
              <a:t>: </a:t>
            </a:r>
            <a:r>
              <a:rPr lang="en-US" dirty="0" err="1" smtClean="0"/>
              <a:t>Vol</a:t>
            </a:r>
            <a:r>
              <a:rPr lang="en-US" baseline="-25000" dirty="0" err="1" smtClean="0"/>
              <a:t>h</a:t>
            </a:r>
            <a:r>
              <a:rPr lang="en-US" dirty="0"/>
              <a:t>=0.20, </a:t>
            </a:r>
            <a:r>
              <a:rPr lang="en-US" dirty="0" err="1"/>
              <a:t>Vol</a:t>
            </a:r>
            <a:r>
              <a:rPr lang="en-US" baseline="-25000" dirty="0" err="1"/>
              <a:t>s</a:t>
            </a:r>
            <a:r>
              <a:rPr lang="en-US" dirty="0"/>
              <a:t>=0.05</a:t>
            </a:r>
            <a:endParaRPr lang="en-US" dirty="0" smtClean="0"/>
          </a:p>
          <a:p>
            <a:r>
              <a:rPr lang="en-US" dirty="0" smtClean="0"/>
              <a:t>Panel 4. </a:t>
            </a:r>
            <a:r>
              <a:rPr lang="en-US" dirty="0" err="1" smtClean="0"/>
              <a:t>Vol</a:t>
            </a:r>
            <a:r>
              <a:rPr lang="en-US" baseline="-25000" dirty="0" err="1" smtClean="0"/>
              <a:t>s</a:t>
            </a:r>
            <a:r>
              <a:rPr lang="en-US" dirty="0" smtClean="0"/>
              <a:t>&gt;</a:t>
            </a:r>
            <a:r>
              <a:rPr lang="en-US" dirty="0" err="1" smtClean="0"/>
              <a:t>Vol</a:t>
            </a:r>
            <a:r>
              <a:rPr lang="en-US" baseline="-25000" dirty="0" err="1" smtClean="0"/>
              <a:t>h</a:t>
            </a:r>
            <a:r>
              <a:rPr lang="en-US" dirty="0" smtClean="0"/>
              <a:t>: </a:t>
            </a:r>
            <a:r>
              <a:rPr lang="en-US" dirty="0" err="1" smtClean="0"/>
              <a:t>Vol</a:t>
            </a:r>
            <a:r>
              <a:rPr lang="en-US" baseline="-25000" dirty="0" err="1" smtClean="0"/>
              <a:t>s</a:t>
            </a:r>
            <a:r>
              <a:rPr lang="en-US" dirty="0" smtClean="0"/>
              <a:t>=0.20</a:t>
            </a:r>
            <a:r>
              <a:rPr lang="en-US" dirty="0"/>
              <a:t>, </a:t>
            </a:r>
            <a:r>
              <a:rPr lang="en-US" dirty="0" err="1" smtClean="0"/>
              <a:t>Vol</a:t>
            </a:r>
            <a:r>
              <a:rPr lang="en-US" baseline="-25000" dirty="0" err="1" smtClean="0"/>
              <a:t>h</a:t>
            </a:r>
            <a:r>
              <a:rPr lang="en-US" dirty="0" smtClean="0"/>
              <a:t>=0.05</a:t>
            </a:r>
            <a:endParaRPr lang="en-US" dirty="0"/>
          </a:p>
        </p:txBody>
      </p:sp>
    </p:spTree>
    <p:extLst>
      <p:ext uri="{BB962C8B-B14F-4D97-AF65-F5344CB8AC3E}">
        <p14:creationId xmlns:p14="http://schemas.microsoft.com/office/powerpoint/2010/main" val="59123338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extLst>
              <p:ext uri="{D42A27DB-BD31-4B8C-83A1-F6EECF244321}">
                <p14:modId xmlns:p14="http://schemas.microsoft.com/office/powerpoint/2010/main" val="1737032236"/>
              </p:ext>
            </p:extLst>
          </p:nvPr>
        </p:nvGraphicFramePr>
        <p:xfrm>
          <a:off x="0" y="0"/>
          <a:ext cx="12192001" cy="7140632"/>
        </p:xfrm>
        <a:graphic>
          <a:graphicData uri="http://schemas.openxmlformats.org/drawingml/2006/table">
            <a:tbl>
              <a:tblPr firstRow="1" firstCol="1" bandRow="1">
                <a:tableStyleId>{5C22544A-7EE6-4342-B048-85BDC9FD1C3A}</a:tableStyleId>
              </a:tblPr>
              <a:tblGrid>
                <a:gridCol w="1029767"/>
                <a:gridCol w="1280325"/>
                <a:gridCol w="1066938"/>
                <a:gridCol w="1066938"/>
                <a:gridCol w="1280325"/>
                <a:gridCol w="1098602"/>
                <a:gridCol w="1061431"/>
                <a:gridCol w="856304"/>
                <a:gridCol w="872823"/>
                <a:gridCol w="750298"/>
                <a:gridCol w="914125"/>
                <a:gridCol w="914125"/>
              </a:tblGrid>
              <a:tr h="623455">
                <a:tc gridSpan="11">
                  <a:txBody>
                    <a:bodyPr/>
                    <a:lstStyle/>
                    <a:p>
                      <a:pPr marL="0" marR="0" algn="ctr">
                        <a:spcBef>
                          <a:spcPts val="0"/>
                        </a:spcBef>
                        <a:spcAft>
                          <a:spcPts val="0"/>
                        </a:spcAft>
                      </a:pPr>
                      <a:r>
                        <a:rPr lang="en-US" sz="1200" dirty="0">
                          <a:effectLst/>
                        </a:rPr>
                        <a:t>Base Case: </a:t>
                      </a:r>
                      <a:r>
                        <a:rPr lang="en-US" sz="1200" dirty="0" err="1">
                          <a:effectLst/>
                        </a:rPr>
                        <a:t>L</a:t>
                      </a:r>
                      <a:r>
                        <a:rPr lang="en-US" sz="1200" baseline="-25000" dirty="0" err="1">
                          <a:effectLst/>
                        </a:rPr>
                        <a:t>h</a:t>
                      </a:r>
                      <a:r>
                        <a:rPr lang="en-US" sz="1200" dirty="0">
                          <a:effectLst/>
                        </a:rPr>
                        <a:t>=L</a:t>
                      </a:r>
                      <a:r>
                        <a:rPr lang="en-US" sz="1200" baseline="-25000" dirty="0">
                          <a:effectLst/>
                        </a:rPr>
                        <a:t>s</a:t>
                      </a:r>
                      <a:r>
                        <a:rPr lang="en-US" sz="1200" dirty="0">
                          <a:effectLst/>
                        </a:rPr>
                        <a:t>=100, Vol.=0.05, Corr.=0.2, k=0.05, π=0.05, α=0.15 </a:t>
                      </a:r>
                    </a:p>
                    <a:p>
                      <a:pPr marL="0" marR="0" algn="ctr">
                        <a:spcBef>
                          <a:spcPts val="0"/>
                        </a:spcBef>
                        <a:spcAft>
                          <a:spcPts val="0"/>
                        </a:spcAft>
                      </a:pPr>
                      <a:r>
                        <a:rPr lang="en-US" sz="1200" dirty="0">
                          <a:effectLst/>
                        </a:rPr>
                        <a:t> </a:t>
                      </a:r>
                      <a:endParaRPr lang="en-US" sz="12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spcBef>
                          <a:spcPts val="0"/>
                        </a:spcBef>
                        <a:spcAft>
                          <a:spcPts val="0"/>
                        </a:spcAft>
                      </a:pPr>
                      <a:r>
                        <a:rPr lang="en-US" sz="1200">
                          <a:effectLst/>
                        </a:rPr>
                        <a:t> </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311727">
                <a:tc>
                  <a:txBody>
                    <a:bodyPr/>
                    <a:lstStyle/>
                    <a:p>
                      <a:pPr marL="0" marR="0">
                        <a:spcBef>
                          <a:spcPts val="0"/>
                        </a:spcBef>
                        <a:spcAft>
                          <a:spcPts val="0"/>
                        </a:spcAft>
                      </a:pPr>
                      <a:r>
                        <a:rPr lang="en-US" sz="1200">
                          <a:effectLst/>
                        </a:rPr>
                        <a:t> </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err="1">
                          <a:effectLst/>
                        </a:rPr>
                        <a:t>MR</a:t>
                      </a:r>
                      <a:r>
                        <a:rPr lang="en-US" sz="1400" baseline="-25000" dirty="0" err="1">
                          <a:effectLst/>
                        </a:rPr>
                        <a:t>h</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MR</a:t>
                      </a:r>
                      <a:r>
                        <a:rPr lang="en-US" sz="1400" baseline="-25000">
                          <a:effectLst/>
                        </a:rPr>
                        <a:t>s</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MR</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OW</a:t>
                      </a:r>
                      <a:r>
                        <a:rPr lang="en-US" sz="1400" baseline="-25000">
                          <a:effectLst/>
                        </a:rPr>
                        <a:t>h</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OWs</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OW</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BR</a:t>
                      </a:r>
                      <a:r>
                        <a:rPr lang="en-US" sz="1400" baseline="-25000">
                          <a:effectLst/>
                        </a:rPr>
                        <a:t>h</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BR</a:t>
                      </a:r>
                      <a:r>
                        <a:rPr lang="en-US" sz="1400" baseline="-25000">
                          <a:effectLst/>
                        </a:rPr>
                        <a:t>s</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BR</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SA</a:t>
                      </a:r>
                      <a:r>
                        <a:rPr lang="en-US" sz="1400" baseline="-25000">
                          <a:effectLst/>
                        </a:rPr>
                        <a:t>h</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SA</a:t>
                      </a:r>
                      <a:r>
                        <a:rPr lang="en-US" sz="1400" baseline="-25000">
                          <a:effectLst/>
                        </a:rPr>
                        <a:t>s</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311727">
                <a:tc>
                  <a:txBody>
                    <a:bodyPr/>
                    <a:lstStyle/>
                    <a:p>
                      <a:pPr marL="0" marR="0">
                        <a:spcBef>
                          <a:spcPts val="0"/>
                        </a:spcBef>
                        <a:spcAft>
                          <a:spcPts val="0"/>
                        </a:spcAft>
                      </a:pPr>
                      <a:r>
                        <a:rPr lang="en-US" sz="1200">
                          <a:effectLst/>
                        </a:rPr>
                        <a:t>F</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1</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207</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 </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1</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201</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 </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84</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112</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 </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90</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90</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623455">
                <a:tc>
                  <a:txBody>
                    <a:bodyPr/>
                    <a:lstStyle/>
                    <a:p>
                      <a:pPr marL="0" marR="0">
                        <a:spcBef>
                          <a:spcPts val="0"/>
                        </a:spcBef>
                        <a:spcAft>
                          <a:spcPts val="0"/>
                        </a:spcAft>
                      </a:pPr>
                      <a:r>
                        <a:rPr lang="en-US" sz="1200">
                          <a:effectLst/>
                        </a:rPr>
                        <a:t>Exp Loss</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0</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2.38</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 </a:t>
                      </a:r>
                      <a:r>
                        <a:rPr lang="en-US" sz="1400" dirty="0" smtClean="0">
                          <a:effectLst/>
                        </a:rPr>
                        <a:t>2.38</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0</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1.18</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 </a:t>
                      </a:r>
                      <a:r>
                        <a:rPr lang="en-US" sz="1400" dirty="0" smtClean="0">
                          <a:effectLst/>
                        </a:rPr>
                        <a:t>1.18</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gridSpan="3">
                  <a:txBody>
                    <a:bodyPr/>
                    <a:lstStyle/>
                    <a:p>
                      <a:pPr marL="0" marR="0" algn="r">
                        <a:spcBef>
                          <a:spcPts val="0"/>
                        </a:spcBef>
                        <a:spcAft>
                          <a:spcPts val="0"/>
                        </a:spcAft>
                      </a:pPr>
                      <a:r>
                        <a:rPr lang="en-US" sz="1400">
                          <a:effectLst/>
                        </a:rPr>
                        <a:t>0.07</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r>
                        <a:rPr lang="en-US" sz="1400">
                          <a:effectLst/>
                        </a:rPr>
                        <a:t>0.03</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0.03</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311727">
                <a:tc>
                  <a:txBody>
                    <a:bodyPr/>
                    <a:lstStyle/>
                    <a:p>
                      <a:pPr marL="0" marR="0">
                        <a:spcBef>
                          <a:spcPts val="0"/>
                        </a:spcBef>
                        <a:spcAft>
                          <a:spcPts val="0"/>
                        </a:spcAft>
                      </a:pPr>
                      <a:r>
                        <a:rPr lang="en-US" sz="1200">
                          <a:effectLst/>
                        </a:rPr>
                        <a:t>GV</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gridSpan="3">
                  <a:txBody>
                    <a:bodyPr/>
                    <a:lstStyle/>
                    <a:p>
                      <a:pPr marL="0" marR="0" algn="r">
                        <a:spcBef>
                          <a:spcPts val="0"/>
                        </a:spcBef>
                        <a:spcAft>
                          <a:spcPts val="0"/>
                        </a:spcAft>
                      </a:pPr>
                      <a:r>
                        <a:rPr lang="en-US" sz="1400" dirty="0">
                          <a:effectLst/>
                        </a:rPr>
                        <a:t>191.81</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gridSpan="3">
                  <a:txBody>
                    <a:bodyPr/>
                    <a:lstStyle/>
                    <a:p>
                      <a:pPr marL="0" marR="0" algn="r">
                        <a:spcBef>
                          <a:spcPts val="0"/>
                        </a:spcBef>
                        <a:spcAft>
                          <a:spcPts val="0"/>
                        </a:spcAft>
                      </a:pPr>
                      <a:r>
                        <a:rPr lang="en-US" sz="1400" dirty="0">
                          <a:effectLst/>
                        </a:rPr>
                        <a:t>191.70</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gridSpan="3">
                  <a:txBody>
                    <a:bodyPr/>
                    <a:lstStyle/>
                    <a:p>
                      <a:pPr marL="0" marR="0" algn="r">
                        <a:spcBef>
                          <a:spcPts val="0"/>
                        </a:spcBef>
                        <a:spcAft>
                          <a:spcPts val="0"/>
                        </a:spcAft>
                      </a:pPr>
                      <a:r>
                        <a:rPr lang="en-US" sz="1400" dirty="0">
                          <a:effectLst/>
                        </a:rPr>
                        <a:t>191.64</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gridSpan="2">
                  <a:txBody>
                    <a:bodyPr/>
                    <a:lstStyle/>
                    <a:p>
                      <a:pPr marL="0" marR="0" algn="r">
                        <a:spcBef>
                          <a:spcPts val="0"/>
                        </a:spcBef>
                        <a:spcAft>
                          <a:spcPts val="0"/>
                        </a:spcAft>
                      </a:pPr>
                      <a:r>
                        <a:rPr lang="en-US" sz="1400">
                          <a:effectLst/>
                        </a:rPr>
                        <a:t>191.50</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hMerge="1">
                  <a:txBody>
                    <a:bodyPr/>
                    <a:lstStyle/>
                    <a:p>
                      <a:endParaRPr lang="en-US"/>
                    </a:p>
                  </a:txBody>
                  <a:tcPr/>
                </a:tc>
              </a:tr>
              <a:tr h="311727">
                <a:tc gridSpan="11">
                  <a:txBody>
                    <a:bodyPr/>
                    <a:lstStyle/>
                    <a:p>
                      <a:pPr marL="0" marR="0" algn="r">
                        <a:spcBef>
                          <a:spcPts val="0"/>
                        </a:spcBef>
                        <a:spcAft>
                          <a:spcPts val="0"/>
                        </a:spcAft>
                      </a:pPr>
                      <a:r>
                        <a:rPr lang="en-US" sz="1400" dirty="0" err="1">
                          <a:effectLst/>
                        </a:rPr>
                        <a:t>Size</a:t>
                      </a:r>
                      <a:r>
                        <a:rPr lang="en-US" sz="1400" baseline="-25000" dirty="0" err="1">
                          <a:effectLst/>
                        </a:rPr>
                        <a:t>h</a:t>
                      </a:r>
                      <a:r>
                        <a:rPr lang="en-US" sz="1400" dirty="0">
                          <a:effectLst/>
                        </a:rPr>
                        <a:t>&gt;Size</a:t>
                      </a:r>
                      <a:r>
                        <a:rPr lang="en-US" sz="1400" baseline="-25000" dirty="0">
                          <a:effectLst/>
                        </a:rPr>
                        <a:t>s</a:t>
                      </a:r>
                      <a:r>
                        <a:rPr lang="en-US" sz="1400" dirty="0">
                          <a:effectLst/>
                        </a:rPr>
                        <a:t>: </a:t>
                      </a:r>
                      <a:r>
                        <a:rPr lang="en-US" sz="1400" dirty="0" err="1">
                          <a:effectLst/>
                        </a:rPr>
                        <a:t>L</a:t>
                      </a:r>
                      <a:r>
                        <a:rPr lang="en-US" sz="1400" baseline="-25000" dirty="0" err="1">
                          <a:effectLst/>
                        </a:rPr>
                        <a:t>h</a:t>
                      </a:r>
                      <a:r>
                        <a:rPr lang="en-US" sz="1400" dirty="0">
                          <a:effectLst/>
                        </a:rPr>
                        <a:t>=100, L</a:t>
                      </a:r>
                      <a:r>
                        <a:rPr lang="en-US" sz="1400" baseline="-25000" dirty="0">
                          <a:effectLst/>
                        </a:rPr>
                        <a:t>s</a:t>
                      </a:r>
                      <a:r>
                        <a:rPr lang="en-US" sz="1400" dirty="0">
                          <a:effectLst/>
                        </a:rPr>
                        <a:t>=50, Vol.=0.05, Corr.=0.2, k=0.05, π=0.05, α=.15</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r>
                        <a:rPr lang="en-US" sz="1400">
                          <a:effectLst/>
                        </a:rPr>
                        <a:t> </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311727">
                <a:tc>
                  <a:txBody>
                    <a:bodyPr/>
                    <a:lstStyle/>
                    <a:p>
                      <a:pPr marL="0" marR="0">
                        <a:spcBef>
                          <a:spcPts val="0"/>
                        </a:spcBef>
                        <a:spcAft>
                          <a:spcPts val="0"/>
                        </a:spcAft>
                      </a:pPr>
                      <a:r>
                        <a:rPr lang="en-US" sz="1200">
                          <a:effectLst/>
                        </a:rPr>
                        <a:t>F</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91</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301</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 </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91</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301</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 </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71</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101</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 </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90</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45</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623455">
                <a:tc>
                  <a:txBody>
                    <a:bodyPr/>
                    <a:lstStyle/>
                    <a:p>
                      <a:pPr marL="0" marR="0">
                        <a:spcBef>
                          <a:spcPts val="0"/>
                        </a:spcBef>
                        <a:spcAft>
                          <a:spcPts val="0"/>
                        </a:spcAft>
                      </a:pPr>
                      <a:r>
                        <a:rPr lang="en-US" sz="1200">
                          <a:effectLst/>
                        </a:rPr>
                        <a:t>Exp Loss</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.048</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smtClean="0">
                          <a:effectLst/>
                        </a:rPr>
                        <a:t>176.67</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smtClean="0">
                          <a:effectLst/>
                        </a:rPr>
                        <a:t>176.72</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.048</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smtClean="0">
                          <a:effectLst/>
                        </a:rPr>
                        <a:t>176.70</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smtClean="0">
                          <a:effectLst/>
                        </a:rPr>
                        <a:t>176.74</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gridSpan="3">
                  <a:txBody>
                    <a:bodyPr/>
                    <a:lstStyle/>
                    <a:p>
                      <a:pPr marL="0" marR="0" algn="r">
                        <a:spcBef>
                          <a:spcPts val="0"/>
                        </a:spcBef>
                        <a:spcAft>
                          <a:spcPts val="0"/>
                        </a:spcAft>
                      </a:pPr>
                      <a:r>
                        <a:rPr lang="en-US" sz="1400" dirty="0" smtClean="0">
                          <a:effectLst/>
                        </a:rPr>
                        <a:t>2.92</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r>
                        <a:rPr lang="en-US" sz="1400">
                          <a:effectLst/>
                        </a:rPr>
                        <a:t>.03</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.015</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594360">
                <a:tc>
                  <a:txBody>
                    <a:bodyPr/>
                    <a:lstStyle/>
                    <a:p>
                      <a:pPr marL="0" marR="0">
                        <a:spcBef>
                          <a:spcPts val="0"/>
                        </a:spcBef>
                        <a:spcAft>
                          <a:spcPts val="0"/>
                        </a:spcAft>
                      </a:pPr>
                      <a:r>
                        <a:rPr lang="en-US" sz="1200">
                          <a:effectLst/>
                        </a:rPr>
                        <a:t>GV</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gridSpan="3">
                  <a:txBody>
                    <a:bodyPr/>
                    <a:lstStyle/>
                    <a:p>
                      <a:pPr marL="0" marR="0" algn="r">
                        <a:spcBef>
                          <a:spcPts val="0"/>
                        </a:spcBef>
                        <a:spcAft>
                          <a:spcPts val="0"/>
                        </a:spcAft>
                      </a:pPr>
                      <a:r>
                        <a:rPr lang="en-US" sz="1400" dirty="0">
                          <a:effectLst/>
                        </a:rPr>
                        <a:t>153.48</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gridSpan="3">
                  <a:txBody>
                    <a:bodyPr/>
                    <a:lstStyle/>
                    <a:p>
                      <a:pPr marL="0" marR="0" algn="r">
                        <a:spcBef>
                          <a:spcPts val="0"/>
                        </a:spcBef>
                        <a:spcAft>
                          <a:spcPts val="0"/>
                        </a:spcAft>
                      </a:pPr>
                      <a:r>
                        <a:rPr lang="en-US" sz="1400" dirty="0">
                          <a:effectLst/>
                        </a:rPr>
                        <a:t>153.48</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gridSpan="3">
                  <a:txBody>
                    <a:bodyPr/>
                    <a:lstStyle/>
                    <a:p>
                      <a:pPr marL="0" marR="0" algn="r">
                        <a:spcBef>
                          <a:spcPts val="0"/>
                        </a:spcBef>
                        <a:spcAft>
                          <a:spcPts val="0"/>
                        </a:spcAft>
                      </a:pPr>
                      <a:r>
                        <a:rPr lang="en-US" sz="1400" dirty="0">
                          <a:effectLst/>
                        </a:rPr>
                        <a:t>141.95</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gridSpan="2">
                  <a:txBody>
                    <a:bodyPr/>
                    <a:lstStyle/>
                    <a:p>
                      <a:pPr marL="0" marR="0" algn="r">
                        <a:spcBef>
                          <a:spcPts val="0"/>
                        </a:spcBef>
                        <a:spcAft>
                          <a:spcPts val="0"/>
                        </a:spcAft>
                      </a:pPr>
                      <a:r>
                        <a:rPr lang="en-US" sz="1400">
                          <a:effectLst/>
                        </a:rPr>
                        <a:t>143.625</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hMerge="1">
                  <a:txBody>
                    <a:bodyPr/>
                    <a:lstStyle/>
                    <a:p>
                      <a:endParaRPr lang="en-US"/>
                    </a:p>
                  </a:txBody>
                  <a:tcPr/>
                </a:tc>
              </a:tr>
              <a:tr h="311727">
                <a:tc gridSpan="11">
                  <a:txBody>
                    <a:bodyPr/>
                    <a:lstStyle/>
                    <a:p>
                      <a:pPr marL="0" marR="0" algn="r">
                        <a:spcBef>
                          <a:spcPts val="0"/>
                        </a:spcBef>
                        <a:spcAft>
                          <a:spcPts val="0"/>
                        </a:spcAft>
                      </a:pPr>
                      <a:r>
                        <a:rPr lang="en-US" sz="1400" dirty="0" err="1">
                          <a:effectLst/>
                        </a:rPr>
                        <a:t>Vol</a:t>
                      </a:r>
                      <a:r>
                        <a:rPr lang="en-US" sz="1400" baseline="-25000" dirty="0" err="1">
                          <a:effectLst/>
                        </a:rPr>
                        <a:t>h</a:t>
                      </a:r>
                      <a:r>
                        <a:rPr lang="en-US" sz="1400" dirty="0">
                          <a:effectLst/>
                        </a:rPr>
                        <a:t>&gt;</a:t>
                      </a:r>
                      <a:r>
                        <a:rPr lang="en-US" sz="1400" dirty="0" err="1">
                          <a:effectLst/>
                        </a:rPr>
                        <a:t>Vol</a:t>
                      </a:r>
                      <a:r>
                        <a:rPr lang="en-US" sz="1400" baseline="-25000" dirty="0" err="1">
                          <a:effectLst/>
                        </a:rPr>
                        <a:t>s</a:t>
                      </a:r>
                      <a:r>
                        <a:rPr lang="en-US" sz="1400" dirty="0">
                          <a:effectLst/>
                        </a:rPr>
                        <a:t>: </a:t>
                      </a:r>
                      <a:r>
                        <a:rPr lang="en-US" sz="1400" dirty="0" err="1">
                          <a:effectLst/>
                        </a:rPr>
                        <a:t>L</a:t>
                      </a:r>
                      <a:r>
                        <a:rPr lang="en-US" sz="1400" baseline="-25000" dirty="0" err="1">
                          <a:effectLst/>
                        </a:rPr>
                        <a:t>h</a:t>
                      </a:r>
                      <a:r>
                        <a:rPr lang="en-US" sz="1400" dirty="0">
                          <a:effectLst/>
                        </a:rPr>
                        <a:t>=L</a:t>
                      </a:r>
                      <a:r>
                        <a:rPr lang="en-US" sz="1400" baseline="-25000" dirty="0">
                          <a:effectLst/>
                        </a:rPr>
                        <a:t>s</a:t>
                      </a:r>
                      <a:r>
                        <a:rPr lang="en-US" sz="1400" dirty="0">
                          <a:effectLst/>
                        </a:rPr>
                        <a:t>=100, </a:t>
                      </a:r>
                      <a:r>
                        <a:rPr lang="en-US" sz="1400" dirty="0" err="1">
                          <a:effectLst/>
                        </a:rPr>
                        <a:t>Vol</a:t>
                      </a:r>
                      <a:r>
                        <a:rPr lang="en-US" sz="1400" baseline="-25000" dirty="0" err="1">
                          <a:effectLst/>
                        </a:rPr>
                        <a:t>h</a:t>
                      </a:r>
                      <a:r>
                        <a:rPr lang="en-US" sz="1400" dirty="0">
                          <a:effectLst/>
                        </a:rPr>
                        <a:t>=0.20, </a:t>
                      </a:r>
                      <a:r>
                        <a:rPr lang="en-US" sz="1400" dirty="0" err="1">
                          <a:effectLst/>
                        </a:rPr>
                        <a:t>Vol</a:t>
                      </a:r>
                      <a:r>
                        <a:rPr lang="en-US" sz="1400" baseline="-25000" dirty="0" err="1">
                          <a:effectLst/>
                        </a:rPr>
                        <a:t>s</a:t>
                      </a:r>
                      <a:r>
                        <a:rPr lang="en-US" sz="1400" dirty="0">
                          <a:effectLst/>
                        </a:rPr>
                        <a:t>=0.05, Corr.=0.2, k=0.05, π=0.05, α=.15</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r>
                        <a:rPr lang="en-US" sz="1400">
                          <a:effectLst/>
                        </a:rPr>
                        <a:t> </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311727">
                <a:tc>
                  <a:txBody>
                    <a:bodyPr/>
                    <a:lstStyle/>
                    <a:p>
                      <a:pPr marL="0" marR="0">
                        <a:spcBef>
                          <a:spcPts val="0"/>
                        </a:spcBef>
                        <a:spcAft>
                          <a:spcPts val="0"/>
                        </a:spcAft>
                      </a:pPr>
                      <a:r>
                        <a:rPr lang="en-US" sz="1200">
                          <a:effectLst/>
                        </a:rPr>
                        <a:t>F</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301</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1</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 </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301</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91</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 </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63</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87</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 </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 </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90</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623455">
                <a:tc>
                  <a:txBody>
                    <a:bodyPr/>
                    <a:lstStyle/>
                    <a:p>
                      <a:pPr marL="0" marR="0">
                        <a:spcBef>
                          <a:spcPts val="0"/>
                        </a:spcBef>
                        <a:spcAft>
                          <a:spcPts val="0"/>
                        </a:spcAft>
                      </a:pPr>
                      <a:r>
                        <a:rPr lang="en-US" sz="1200">
                          <a:effectLst/>
                        </a:rPr>
                        <a:t>Exp Loss</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125.34</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0</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 </a:t>
                      </a:r>
                      <a:r>
                        <a:rPr lang="en-US" sz="1400" dirty="0" smtClean="0">
                          <a:effectLst/>
                        </a:rPr>
                        <a:t>125.34</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139.52</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.048</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 </a:t>
                      </a:r>
                      <a:r>
                        <a:rPr lang="en-US" sz="1400" dirty="0" smtClean="0">
                          <a:effectLst/>
                        </a:rPr>
                        <a:t>139.52</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gridSpan="3">
                  <a:txBody>
                    <a:bodyPr/>
                    <a:lstStyle/>
                    <a:p>
                      <a:pPr marL="0" marR="0" algn="r">
                        <a:spcBef>
                          <a:spcPts val="0"/>
                        </a:spcBef>
                        <a:spcAft>
                          <a:spcPts val="0"/>
                        </a:spcAft>
                      </a:pPr>
                      <a:r>
                        <a:rPr lang="en-US" sz="1400" dirty="0">
                          <a:effectLst/>
                        </a:rPr>
                        <a:t>.21</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r>
                        <a:rPr lang="en-US" sz="1400" dirty="0">
                          <a:effectLst/>
                        </a:rPr>
                        <a:t> </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.03</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311727">
                <a:tc>
                  <a:txBody>
                    <a:bodyPr/>
                    <a:lstStyle/>
                    <a:p>
                      <a:pPr marL="0" marR="0">
                        <a:spcBef>
                          <a:spcPts val="0"/>
                        </a:spcBef>
                        <a:spcAft>
                          <a:spcPts val="0"/>
                        </a:spcAft>
                      </a:pPr>
                      <a:r>
                        <a:rPr lang="en-US" sz="1200">
                          <a:effectLst/>
                        </a:rPr>
                        <a:t>GV</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gridSpan="3">
                  <a:txBody>
                    <a:bodyPr/>
                    <a:lstStyle/>
                    <a:p>
                      <a:pPr marL="0" marR="0" algn="r">
                        <a:spcBef>
                          <a:spcPts val="0"/>
                        </a:spcBef>
                        <a:spcAft>
                          <a:spcPts val="0"/>
                        </a:spcAft>
                      </a:pPr>
                      <a:r>
                        <a:rPr lang="en-US" sz="1400">
                          <a:effectLst/>
                        </a:rPr>
                        <a:t>193.28</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gridSpan="3">
                  <a:txBody>
                    <a:bodyPr/>
                    <a:lstStyle/>
                    <a:p>
                      <a:pPr marL="0" marR="0" algn="r">
                        <a:spcBef>
                          <a:spcPts val="0"/>
                        </a:spcBef>
                        <a:spcAft>
                          <a:spcPts val="0"/>
                        </a:spcAft>
                      </a:pPr>
                      <a:r>
                        <a:rPr lang="en-US" sz="1400" dirty="0">
                          <a:effectLst/>
                        </a:rPr>
                        <a:t>191.29</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gridSpan="3">
                  <a:txBody>
                    <a:bodyPr/>
                    <a:lstStyle/>
                    <a:p>
                      <a:pPr marL="0" marR="0" algn="r">
                        <a:spcBef>
                          <a:spcPts val="0"/>
                        </a:spcBef>
                        <a:spcAft>
                          <a:spcPts val="0"/>
                        </a:spcAft>
                      </a:pPr>
                      <a:r>
                        <a:rPr lang="en-US" sz="1400" dirty="0">
                          <a:effectLst/>
                        </a:rPr>
                        <a:t>191.20</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gridSpan="2">
                  <a:txBody>
                    <a:bodyPr/>
                    <a:lstStyle/>
                    <a:p>
                      <a:pPr marL="0" marR="0" algn="r">
                        <a:spcBef>
                          <a:spcPts val="0"/>
                        </a:spcBef>
                        <a:spcAft>
                          <a:spcPts val="0"/>
                        </a:spcAft>
                      </a:pPr>
                      <a:r>
                        <a:rPr lang="en-US" sz="1400" dirty="0">
                          <a:effectLst/>
                        </a:rPr>
                        <a:t> </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hMerge="1">
                  <a:txBody>
                    <a:bodyPr/>
                    <a:lstStyle/>
                    <a:p>
                      <a:endParaRPr lang="en-US"/>
                    </a:p>
                  </a:txBody>
                  <a:tcPr/>
                </a:tc>
              </a:tr>
              <a:tr h="311727">
                <a:tc gridSpan="11">
                  <a:txBody>
                    <a:bodyPr/>
                    <a:lstStyle/>
                    <a:p>
                      <a:pPr marL="0" marR="0" algn="r">
                        <a:spcBef>
                          <a:spcPts val="0"/>
                        </a:spcBef>
                        <a:spcAft>
                          <a:spcPts val="0"/>
                        </a:spcAft>
                      </a:pPr>
                      <a:r>
                        <a:rPr lang="en-US" sz="1400" dirty="0" err="1">
                          <a:effectLst/>
                        </a:rPr>
                        <a:t>Vol</a:t>
                      </a:r>
                      <a:r>
                        <a:rPr lang="en-US" sz="1400" baseline="-25000" dirty="0" err="1">
                          <a:effectLst/>
                        </a:rPr>
                        <a:t>h</a:t>
                      </a:r>
                      <a:r>
                        <a:rPr lang="en-US" sz="1400" dirty="0">
                          <a:effectLst/>
                        </a:rPr>
                        <a:t>&lt;</a:t>
                      </a:r>
                      <a:r>
                        <a:rPr lang="en-US" sz="1400" dirty="0" err="1">
                          <a:effectLst/>
                        </a:rPr>
                        <a:t>Vol</a:t>
                      </a:r>
                      <a:r>
                        <a:rPr lang="en-US" sz="1400" baseline="-25000" dirty="0" err="1">
                          <a:effectLst/>
                        </a:rPr>
                        <a:t>s</a:t>
                      </a:r>
                      <a:r>
                        <a:rPr lang="en-US" sz="1400" dirty="0">
                          <a:effectLst/>
                        </a:rPr>
                        <a:t>: </a:t>
                      </a:r>
                      <a:r>
                        <a:rPr lang="en-US" sz="1400" dirty="0" err="1">
                          <a:effectLst/>
                        </a:rPr>
                        <a:t>L</a:t>
                      </a:r>
                      <a:r>
                        <a:rPr lang="en-US" sz="1400" baseline="-25000" dirty="0" err="1">
                          <a:effectLst/>
                        </a:rPr>
                        <a:t>h</a:t>
                      </a:r>
                      <a:r>
                        <a:rPr lang="en-US" sz="1400" dirty="0">
                          <a:effectLst/>
                        </a:rPr>
                        <a:t>=L</a:t>
                      </a:r>
                      <a:r>
                        <a:rPr lang="en-US" sz="1400" baseline="-25000" dirty="0">
                          <a:effectLst/>
                        </a:rPr>
                        <a:t>s</a:t>
                      </a:r>
                      <a:r>
                        <a:rPr lang="en-US" sz="1400" dirty="0">
                          <a:effectLst/>
                        </a:rPr>
                        <a:t>=100, </a:t>
                      </a:r>
                      <a:r>
                        <a:rPr lang="en-US" sz="1400" dirty="0" err="1">
                          <a:effectLst/>
                        </a:rPr>
                        <a:t>Vol</a:t>
                      </a:r>
                      <a:r>
                        <a:rPr lang="en-US" sz="1400" baseline="-25000" dirty="0" err="1">
                          <a:effectLst/>
                        </a:rPr>
                        <a:t>h</a:t>
                      </a:r>
                      <a:r>
                        <a:rPr lang="en-US" sz="1400" dirty="0">
                          <a:effectLst/>
                        </a:rPr>
                        <a:t>=0.05, </a:t>
                      </a:r>
                      <a:r>
                        <a:rPr lang="en-US" sz="1400" dirty="0" err="1">
                          <a:effectLst/>
                        </a:rPr>
                        <a:t>Vol</a:t>
                      </a:r>
                      <a:r>
                        <a:rPr lang="en-US" sz="1400" baseline="-25000" dirty="0" err="1">
                          <a:effectLst/>
                        </a:rPr>
                        <a:t>s</a:t>
                      </a:r>
                      <a:r>
                        <a:rPr lang="en-US" sz="1400" dirty="0">
                          <a:effectLst/>
                        </a:rPr>
                        <a:t>=0.20, Corr.=0.2, k=0.05, π=0.05, α=.15</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r>
                        <a:rPr lang="en-US" sz="1400" dirty="0">
                          <a:effectLst/>
                        </a:rPr>
                        <a:t> </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311727">
                <a:tc>
                  <a:txBody>
                    <a:bodyPr/>
                    <a:lstStyle/>
                    <a:p>
                      <a:pPr marL="0" marR="0">
                        <a:spcBef>
                          <a:spcPts val="0"/>
                        </a:spcBef>
                        <a:spcAft>
                          <a:spcPts val="0"/>
                        </a:spcAft>
                      </a:pPr>
                      <a:r>
                        <a:rPr lang="en-US" sz="1200">
                          <a:effectLst/>
                        </a:rPr>
                        <a:t>F</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 </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 </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 </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 </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 </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 </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 </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 </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 </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90</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 </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623455">
                <a:tc>
                  <a:txBody>
                    <a:bodyPr/>
                    <a:lstStyle/>
                    <a:p>
                      <a:pPr marL="0" marR="0">
                        <a:spcBef>
                          <a:spcPts val="0"/>
                        </a:spcBef>
                        <a:spcAft>
                          <a:spcPts val="0"/>
                        </a:spcAft>
                      </a:pPr>
                      <a:r>
                        <a:rPr lang="en-US" sz="1200">
                          <a:effectLst/>
                        </a:rPr>
                        <a:t>Exp Loss</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gridSpan="6">
                  <a:txBody>
                    <a:bodyPr/>
                    <a:lstStyle/>
                    <a:p>
                      <a:pPr marL="0" marR="0" algn="r">
                        <a:spcBef>
                          <a:spcPts val="0"/>
                        </a:spcBef>
                        <a:spcAft>
                          <a:spcPts val="0"/>
                        </a:spcAft>
                      </a:pPr>
                      <a:r>
                        <a:rPr lang="en-US" sz="1400">
                          <a:effectLst/>
                        </a:rPr>
                        <a:t>MR=OWR (mirror image of MR Vol</a:t>
                      </a:r>
                      <a:r>
                        <a:rPr lang="en-US" sz="1400" baseline="-25000">
                          <a:effectLst/>
                        </a:rPr>
                        <a:t>h</a:t>
                      </a:r>
                      <a:r>
                        <a:rPr lang="en-US" sz="1400">
                          <a:effectLst/>
                        </a:rPr>
                        <a:t>&gt;Vol</a:t>
                      </a:r>
                      <a:r>
                        <a:rPr lang="en-US" sz="1400" baseline="-25000">
                          <a:effectLst/>
                        </a:rPr>
                        <a:t>s)</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algn="r">
                        <a:spcBef>
                          <a:spcPts val="0"/>
                        </a:spcBef>
                        <a:spcAft>
                          <a:spcPts val="0"/>
                        </a:spcAft>
                      </a:pPr>
                      <a:r>
                        <a:rPr lang="en-US" sz="1400" dirty="0">
                          <a:effectLst/>
                        </a:rPr>
                        <a:t>Mirror image of </a:t>
                      </a:r>
                      <a:r>
                        <a:rPr lang="en-US" sz="1400" dirty="0" err="1">
                          <a:effectLst/>
                        </a:rPr>
                        <a:t>Vol</a:t>
                      </a:r>
                      <a:r>
                        <a:rPr lang="en-US" sz="1400" baseline="-25000" dirty="0" err="1">
                          <a:effectLst/>
                        </a:rPr>
                        <a:t>h</a:t>
                      </a:r>
                      <a:r>
                        <a:rPr lang="en-US" sz="1400" dirty="0">
                          <a:effectLst/>
                        </a:rPr>
                        <a:t>&gt;</a:t>
                      </a:r>
                      <a:r>
                        <a:rPr lang="en-US" sz="1400" dirty="0" err="1">
                          <a:effectLst/>
                        </a:rPr>
                        <a:t>Vol</a:t>
                      </a:r>
                      <a:r>
                        <a:rPr lang="en-US" sz="1400" baseline="-25000" dirty="0" err="1">
                          <a:effectLst/>
                        </a:rPr>
                        <a:t>s</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r>
                        <a:rPr lang="en-US" sz="1400" dirty="0">
                          <a:effectLst/>
                        </a:rPr>
                        <a:t>.03</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 </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r h="311727">
                <a:tc>
                  <a:txBody>
                    <a:bodyPr/>
                    <a:lstStyle/>
                    <a:p>
                      <a:pPr marL="0" marR="0">
                        <a:spcBef>
                          <a:spcPts val="0"/>
                        </a:spcBef>
                        <a:spcAft>
                          <a:spcPts val="0"/>
                        </a:spcAft>
                      </a:pPr>
                      <a:r>
                        <a:rPr lang="en-US" sz="1200">
                          <a:effectLst/>
                        </a:rPr>
                        <a:t>GV</a:t>
                      </a:r>
                      <a:endParaRPr lang="en-US"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 </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 </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 </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 </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 </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 </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 </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 </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 </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 </a:t>
                      </a:r>
                      <a:endParaRPr lang="en-US" sz="14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 </a:t>
                      </a:r>
                      <a:endParaRPr lang="en-US" sz="1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80646761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cap="all" spc="-60" dirty="0">
                <a:solidFill>
                  <a:srgbClr val="D1282E"/>
                </a:solidFill>
                <a:latin typeface="Arial Black"/>
              </a:rPr>
              <a:t>Background</a:t>
            </a:r>
            <a:endParaRPr lang="en-US" dirty="0"/>
          </a:p>
        </p:txBody>
      </p:sp>
      <p:sp>
        <p:nvSpPr>
          <p:cNvPr id="3" name="Content Placeholder 2"/>
          <p:cNvSpPr>
            <a:spLocks noGrp="1"/>
          </p:cNvSpPr>
          <p:nvPr>
            <p:ph idx="1"/>
          </p:nvPr>
        </p:nvSpPr>
        <p:spPr>
          <a:xfrm>
            <a:off x="838200" y="1507067"/>
            <a:ext cx="10515600" cy="5164665"/>
          </a:xfrm>
        </p:spPr>
        <p:txBody>
          <a:bodyPr>
            <a:normAutofit fontScale="92500" lnSpcReduction="20000"/>
          </a:bodyPr>
          <a:lstStyle/>
          <a:p>
            <a:r>
              <a:rPr lang="en-US" dirty="0"/>
              <a:t>S</a:t>
            </a:r>
            <a:r>
              <a:rPr lang="en-US" dirty="0" smtClean="0"/>
              <a:t>ize and complexity of a bank contribute to Systemic Risk. With greater complexity a bank becomes “too big to fail” at a smaller size.</a:t>
            </a:r>
          </a:p>
          <a:p>
            <a:r>
              <a:rPr lang="en-US" dirty="0" smtClean="0"/>
              <a:t>Complexity increasing in number and types of activities, number of countries, number of subsidiaries, interconnectedness, lack of correspondence between functional and legal organization, financial linkages among affiliates (</a:t>
            </a:r>
            <a:r>
              <a:rPr lang="en-US" dirty="0" err="1" smtClean="0"/>
              <a:t>Carmassi</a:t>
            </a:r>
            <a:r>
              <a:rPr lang="en-US" dirty="0" smtClean="0"/>
              <a:t> and Herring, 2015; Barth and Wihlborg, 2015)</a:t>
            </a:r>
          </a:p>
          <a:p>
            <a:r>
              <a:rPr lang="en-US" dirty="0" smtClean="0"/>
              <a:t>Financial reform proposals to reduce systemic risk: Break up the banks, Capital </a:t>
            </a:r>
            <a:r>
              <a:rPr lang="en-US" dirty="0"/>
              <a:t>R</a:t>
            </a:r>
            <a:r>
              <a:rPr lang="en-US" dirty="0" smtClean="0"/>
              <a:t>equirements, Ring-fencing (operational and </a:t>
            </a:r>
            <a:r>
              <a:rPr lang="en-US" dirty="0"/>
              <a:t>financial) of subsidiaries , </a:t>
            </a:r>
            <a:r>
              <a:rPr lang="en-US" dirty="0" smtClean="0"/>
              <a:t>Living Wills, Resolution </a:t>
            </a:r>
            <a:r>
              <a:rPr lang="en-US" dirty="0"/>
              <a:t>P</a:t>
            </a:r>
            <a:r>
              <a:rPr lang="en-US" dirty="0" smtClean="0"/>
              <a:t>rocedures. </a:t>
            </a:r>
          </a:p>
          <a:p>
            <a:r>
              <a:rPr lang="en-US" dirty="0" smtClean="0"/>
              <a:t>Costs/benefits of reforms depends on importance of economies of scale and scope, implicit subsidies of state bailouts expectations, systemic effects of bank failures.</a:t>
            </a:r>
          </a:p>
          <a:p>
            <a:r>
              <a:rPr lang="en-US" dirty="0" smtClean="0"/>
              <a:t>What drives size and complexity? Tax systems, regulation, implicit subsidy, exploiting synergies  (</a:t>
            </a:r>
            <a:r>
              <a:rPr lang="en-US" dirty="0" err="1" smtClean="0"/>
              <a:t>Carmassi</a:t>
            </a:r>
            <a:r>
              <a:rPr lang="en-US" dirty="0" smtClean="0"/>
              <a:t> and Herring)</a:t>
            </a:r>
          </a:p>
          <a:p>
            <a:pPr marL="0" indent="0">
              <a:buNone/>
            </a:pPr>
            <a:endParaRPr lang="en-US" dirty="0"/>
          </a:p>
        </p:txBody>
      </p:sp>
    </p:spTree>
    <p:extLst>
      <p:ext uri="{BB962C8B-B14F-4D97-AF65-F5344CB8AC3E}">
        <p14:creationId xmlns:p14="http://schemas.microsoft.com/office/powerpoint/2010/main" val="10914297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065867" y="0"/>
            <a:ext cx="8263465" cy="6858000"/>
          </a:xfrm>
          <a:prstGeom prst="rect">
            <a:avLst/>
          </a:prstGeom>
        </p:spPr>
      </p:pic>
    </p:spTree>
    <p:extLst>
      <p:ext uri="{BB962C8B-B14F-4D97-AF65-F5344CB8AC3E}">
        <p14:creationId xmlns:p14="http://schemas.microsoft.com/office/powerpoint/2010/main" val="79456388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Trade-off in organizational structure: Change in systemic risk relative to change in bank’s GV</a:t>
            </a:r>
            <a:endParaRPr lang="en-US" b="1" dirty="0">
              <a:solidFill>
                <a:srgbClr val="FF0000"/>
              </a:solidFill>
            </a:endParaRPr>
          </a:p>
        </p:txBody>
      </p:sp>
      <p:sp>
        <p:nvSpPr>
          <p:cNvPr id="3" name="Content Placeholder 2"/>
          <p:cNvSpPr>
            <a:spLocks noGrp="1"/>
          </p:cNvSpPr>
          <p:nvPr>
            <p:ph idx="1"/>
          </p:nvPr>
        </p:nvSpPr>
        <p:spPr>
          <a:xfrm>
            <a:off x="838200" y="1727200"/>
            <a:ext cx="10515600" cy="5130800"/>
          </a:xfrm>
        </p:spPr>
        <p:txBody>
          <a:bodyPr>
            <a:normAutofit/>
          </a:bodyPr>
          <a:lstStyle/>
          <a:p>
            <a:r>
              <a:rPr lang="en-US" dirty="0" smtClean="0"/>
              <a:t>Assume that bank reorganizes </a:t>
            </a:r>
            <a:r>
              <a:rPr lang="en-US" u="sng" dirty="0" smtClean="0"/>
              <a:t>from branch structure, BR, to subsidiary with mutual rescue</a:t>
            </a:r>
            <a:r>
              <a:rPr lang="en-US" dirty="0" smtClean="0"/>
              <a:t>, MR. (ΔDEL/ΔGV)</a:t>
            </a:r>
          </a:p>
          <a:p>
            <a:r>
              <a:rPr lang="en-US" dirty="0" smtClean="0"/>
              <a:t>Base Case:  2.31/</a:t>
            </a:r>
            <a:r>
              <a:rPr lang="en-US" dirty="0" smtClean="0"/>
              <a:t>0.17=13.6</a:t>
            </a:r>
            <a:endParaRPr lang="en-US" dirty="0" smtClean="0"/>
          </a:p>
          <a:p>
            <a:r>
              <a:rPr lang="en-US" dirty="0" smtClean="0"/>
              <a:t>Size difference: 173.8/</a:t>
            </a:r>
            <a:r>
              <a:rPr lang="en-US" dirty="0" smtClean="0"/>
              <a:t>11.58=15</a:t>
            </a:r>
            <a:endParaRPr lang="en-US" dirty="0" smtClean="0"/>
          </a:p>
          <a:p>
            <a:r>
              <a:rPr lang="en-US" dirty="0" err="1" smtClean="0"/>
              <a:t>Vol</a:t>
            </a:r>
            <a:r>
              <a:rPr lang="en-US" baseline="-25000" dirty="0" err="1" smtClean="0"/>
              <a:t>h</a:t>
            </a:r>
            <a:r>
              <a:rPr lang="en-US" dirty="0" smtClean="0"/>
              <a:t>&gt;</a:t>
            </a:r>
            <a:r>
              <a:rPr lang="en-US" dirty="0" err="1" smtClean="0"/>
              <a:t>Vol</a:t>
            </a:r>
            <a:r>
              <a:rPr lang="en-US" baseline="-25000" dirty="0" err="1" smtClean="0"/>
              <a:t>s</a:t>
            </a:r>
            <a:r>
              <a:rPr lang="en-US" dirty="0" smtClean="0"/>
              <a:t> and </a:t>
            </a:r>
            <a:r>
              <a:rPr lang="en-US" dirty="0" err="1" smtClean="0"/>
              <a:t>Vol</a:t>
            </a:r>
            <a:r>
              <a:rPr lang="en-US" baseline="-25000" dirty="0" err="1" smtClean="0"/>
              <a:t>s</a:t>
            </a:r>
            <a:r>
              <a:rPr lang="en-US" dirty="0" smtClean="0"/>
              <a:t>&gt;</a:t>
            </a:r>
            <a:r>
              <a:rPr lang="en-US" dirty="0" err="1" smtClean="0"/>
              <a:t>Vol</a:t>
            </a:r>
            <a:r>
              <a:rPr lang="en-US" baseline="-25000" dirty="0" err="1" smtClean="0"/>
              <a:t>h</a:t>
            </a:r>
            <a:r>
              <a:rPr lang="en-US" dirty="0" smtClean="0"/>
              <a:t>: 125.13/</a:t>
            </a:r>
            <a:r>
              <a:rPr lang="en-US" dirty="0" smtClean="0"/>
              <a:t>2.08=60.2</a:t>
            </a:r>
            <a:endParaRPr lang="en-US" dirty="0" smtClean="0"/>
          </a:p>
          <a:p>
            <a:r>
              <a:rPr lang="en-US" u="sng" dirty="0" smtClean="0"/>
              <a:t>From OWR to MR. </a:t>
            </a:r>
            <a:r>
              <a:rPr lang="en-US" dirty="0"/>
              <a:t>(ΔDEL/ΔGV)</a:t>
            </a:r>
          </a:p>
          <a:p>
            <a:r>
              <a:rPr lang="en-US" dirty="0" smtClean="0"/>
              <a:t>Base case: 1.2/</a:t>
            </a:r>
            <a:r>
              <a:rPr lang="en-US" dirty="0" smtClean="0"/>
              <a:t>0.11=10.9</a:t>
            </a:r>
            <a:endParaRPr lang="en-US" dirty="0" smtClean="0"/>
          </a:p>
          <a:p>
            <a:r>
              <a:rPr lang="en-US" dirty="0" smtClean="0"/>
              <a:t>Size diff.: 0.02/0</a:t>
            </a:r>
          </a:p>
          <a:p>
            <a:r>
              <a:rPr lang="en-US" dirty="0" err="1" smtClean="0"/>
              <a:t>Vol</a:t>
            </a:r>
            <a:r>
              <a:rPr lang="en-US" baseline="-25000" dirty="0" err="1" smtClean="0"/>
              <a:t>h</a:t>
            </a:r>
            <a:r>
              <a:rPr lang="en-US" dirty="0" smtClean="0"/>
              <a:t>&gt;</a:t>
            </a:r>
            <a:r>
              <a:rPr lang="en-US" dirty="0" err="1" smtClean="0"/>
              <a:t>Vol</a:t>
            </a:r>
            <a:r>
              <a:rPr lang="en-US" baseline="-25000" dirty="0" err="1"/>
              <a:t>s</a:t>
            </a:r>
            <a:r>
              <a:rPr lang="en-US" dirty="0" smtClean="0"/>
              <a:t>:-13.98/</a:t>
            </a:r>
            <a:r>
              <a:rPr lang="en-US" dirty="0" smtClean="0"/>
              <a:t>0.01=-1398 </a:t>
            </a:r>
            <a:r>
              <a:rPr lang="en-US" dirty="0" smtClean="0"/>
              <a:t>(MR dominates OWR</a:t>
            </a:r>
            <a:r>
              <a:rPr lang="en-US" dirty="0" smtClean="0"/>
              <a:t>)</a:t>
            </a:r>
            <a:endParaRPr lang="en-US" dirty="0" smtClean="0"/>
          </a:p>
          <a:p>
            <a:r>
              <a:rPr lang="en-US" dirty="0" err="1" smtClean="0"/>
              <a:t>Vol</a:t>
            </a:r>
            <a:r>
              <a:rPr lang="en-US" baseline="-25000" dirty="0" err="1" smtClean="0"/>
              <a:t>s</a:t>
            </a:r>
            <a:r>
              <a:rPr lang="en-US" dirty="0" smtClean="0"/>
              <a:t>&gt;</a:t>
            </a:r>
            <a:r>
              <a:rPr lang="en-US" dirty="0" err="1" smtClean="0"/>
              <a:t>Vol</a:t>
            </a:r>
            <a:r>
              <a:rPr lang="en-US" baseline="-25000" dirty="0" err="1" smtClean="0"/>
              <a:t>h</a:t>
            </a:r>
            <a:r>
              <a:rPr lang="en-US" dirty="0" smtClean="0"/>
              <a:t>: 0/</a:t>
            </a:r>
            <a:r>
              <a:rPr lang="en-US" dirty="0" smtClean="0"/>
              <a:t>0</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baseline="-25000" dirty="0"/>
          </a:p>
        </p:txBody>
      </p:sp>
    </p:spTree>
    <p:extLst>
      <p:ext uri="{BB962C8B-B14F-4D97-AF65-F5344CB8AC3E}">
        <p14:creationId xmlns:p14="http://schemas.microsoft.com/office/powerpoint/2010/main" val="98590597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TAKE-AWAY</a:t>
            </a:r>
            <a:endParaRPr lang="en-US" b="1" dirty="0">
              <a:solidFill>
                <a:srgbClr val="FF0000"/>
              </a:solidFill>
            </a:endParaRPr>
          </a:p>
        </p:txBody>
      </p:sp>
      <p:sp>
        <p:nvSpPr>
          <p:cNvPr id="3" name="Content Placeholder 2"/>
          <p:cNvSpPr>
            <a:spLocks noGrp="1"/>
          </p:cNvSpPr>
          <p:nvPr>
            <p:ph idx="1"/>
          </p:nvPr>
        </p:nvSpPr>
        <p:spPr>
          <a:xfrm>
            <a:off x="838200" y="1473200"/>
            <a:ext cx="10515600" cy="5046133"/>
          </a:xfrm>
        </p:spPr>
        <p:txBody>
          <a:bodyPr>
            <a:normAutofit lnSpcReduction="10000"/>
          </a:bodyPr>
          <a:lstStyle/>
          <a:p>
            <a:r>
              <a:rPr lang="en-US" dirty="0" smtClean="0"/>
              <a:t>With equal parameters subsidiary structures, MR in particular, have greater expected losses and value than BR and stand-alones.</a:t>
            </a:r>
          </a:p>
          <a:p>
            <a:r>
              <a:rPr lang="en-US" dirty="0" smtClean="0">
                <a:solidFill>
                  <a:srgbClr val="FF0000"/>
                </a:solidFill>
              </a:rPr>
              <a:t>With complexity parameters (differences in size and volatility) the expected losses of the subsidiary structures increase dramatically without value increasing with the same order of magnitude</a:t>
            </a:r>
            <a:r>
              <a:rPr lang="en-US" dirty="0" smtClean="0"/>
              <a:t>. </a:t>
            </a:r>
          </a:p>
          <a:p>
            <a:r>
              <a:rPr lang="en-US" dirty="0" smtClean="0"/>
              <a:t>Expected losses of branch bank increases as well but order of magnitude is not comparable. Substantial loss of value as well.</a:t>
            </a:r>
          </a:p>
          <a:p>
            <a:r>
              <a:rPr lang="en-US" dirty="0" smtClean="0"/>
              <a:t>In subsidiary structures leverage concentrated to one.</a:t>
            </a:r>
          </a:p>
          <a:p>
            <a:r>
              <a:rPr lang="en-US" dirty="0" smtClean="0"/>
              <a:t>High leverage in small subsidiary and in high volatility subsidiary.</a:t>
            </a:r>
          </a:p>
          <a:p>
            <a:r>
              <a:rPr lang="en-US" dirty="0" smtClean="0"/>
              <a:t>Strong case for constraints on leverage (capital requirements), removal of interest tax shield as a source of debt diversity, and removal of probability of bailout.</a:t>
            </a:r>
          </a:p>
          <a:p>
            <a:pPr marL="0" indent="0">
              <a:buNone/>
            </a:pPr>
            <a:endParaRPr lang="en-US" dirty="0"/>
          </a:p>
        </p:txBody>
      </p:sp>
    </p:spTree>
    <p:extLst>
      <p:ext uri="{BB962C8B-B14F-4D97-AF65-F5344CB8AC3E}">
        <p14:creationId xmlns:p14="http://schemas.microsoft.com/office/powerpoint/2010/main" val="13787044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Policy Reforms 1. Capital Requirements</a:t>
            </a:r>
            <a:endParaRPr lang="en-US" b="1" dirty="0">
              <a:solidFill>
                <a:srgbClr val="FF0000"/>
              </a:solidFill>
            </a:endParaRPr>
          </a:p>
        </p:txBody>
      </p:sp>
      <p:sp>
        <p:nvSpPr>
          <p:cNvPr id="3" name="Content Placeholder 2"/>
          <p:cNvSpPr>
            <a:spLocks noGrp="1"/>
          </p:cNvSpPr>
          <p:nvPr>
            <p:ph idx="1"/>
          </p:nvPr>
        </p:nvSpPr>
        <p:spPr>
          <a:xfrm>
            <a:off x="838200" y="1825625"/>
            <a:ext cx="10515600" cy="4439708"/>
          </a:xfrm>
        </p:spPr>
        <p:txBody>
          <a:bodyPr>
            <a:normAutofit fontScale="92500" lnSpcReduction="10000"/>
          </a:bodyPr>
          <a:lstStyle/>
          <a:p>
            <a:r>
              <a:rPr lang="en-US" dirty="0" smtClean="0"/>
              <a:t>Optimal requirements would depend on all parameters and, therefore, be country- and bank-specific. (Complexity!) </a:t>
            </a:r>
          </a:p>
          <a:p>
            <a:r>
              <a:rPr lang="en-US" dirty="0" smtClean="0"/>
              <a:t>Can they be made binding? Strong incentives to leverage with systemic risk consequences in the presence of complexity as defined here. Are these incentives also incentives to create complex and opaque organizations?</a:t>
            </a:r>
          </a:p>
          <a:p>
            <a:r>
              <a:rPr lang="en-US" dirty="0" smtClean="0"/>
              <a:t>Are capital requirements imposed and enforced on holding company level or subsidiary level? Increased emphasis in Basel on home country and holding company level. </a:t>
            </a:r>
          </a:p>
          <a:p>
            <a:r>
              <a:rPr lang="en-US" dirty="0" smtClean="0"/>
              <a:t>In general, capital requirements on the subsidiary level negates value enhancement of debt diversity in subsidiary structures.</a:t>
            </a:r>
          </a:p>
          <a:p>
            <a:pPr marL="0" indent="0">
              <a:buNone/>
            </a:pPr>
            <a:r>
              <a:rPr lang="en-US" dirty="0" smtClean="0"/>
              <a:t> </a:t>
            </a:r>
            <a:endParaRPr lang="en-US" dirty="0"/>
          </a:p>
        </p:txBody>
      </p:sp>
    </p:spTree>
    <p:extLst>
      <p:ext uri="{BB962C8B-B14F-4D97-AF65-F5344CB8AC3E}">
        <p14:creationId xmlns:p14="http://schemas.microsoft.com/office/powerpoint/2010/main" val="34284521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Policy Reforms 2</a:t>
            </a:r>
            <a:r>
              <a:rPr lang="en-US" dirty="0" smtClean="0">
                <a:solidFill>
                  <a:srgbClr val="FF0000"/>
                </a:solidFill>
              </a:rPr>
              <a:t>. Ring-fencing</a:t>
            </a:r>
            <a:endParaRPr lang="en-US" dirty="0">
              <a:solidFill>
                <a:srgbClr val="FF0000"/>
              </a:solidFill>
            </a:endParaRPr>
          </a:p>
        </p:txBody>
      </p:sp>
      <p:sp>
        <p:nvSpPr>
          <p:cNvPr id="3" name="Content Placeholder 2"/>
          <p:cNvSpPr>
            <a:spLocks noGrp="1"/>
          </p:cNvSpPr>
          <p:nvPr>
            <p:ph idx="1"/>
          </p:nvPr>
        </p:nvSpPr>
        <p:spPr>
          <a:xfrm>
            <a:off x="838200" y="1825624"/>
            <a:ext cx="10515600" cy="4676775"/>
          </a:xfrm>
        </p:spPr>
        <p:txBody>
          <a:bodyPr/>
          <a:lstStyle/>
          <a:p>
            <a:r>
              <a:rPr lang="en-US" dirty="0" smtClean="0"/>
              <a:t>UK and EU; Ring-fencing of commercial banking relative to investment banking.</a:t>
            </a:r>
          </a:p>
          <a:p>
            <a:r>
              <a:rPr lang="en-US" dirty="0" smtClean="0"/>
              <a:t>US. </a:t>
            </a:r>
            <a:r>
              <a:rPr lang="en-US" dirty="0" err="1" smtClean="0"/>
              <a:t>Ringfencing</a:t>
            </a:r>
            <a:r>
              <a:rPr lang="en-US" dirty="0" smtClean="0"/>
              <a:t> of commercial banking from proprietary trading.</a:t>
            </a:r>
          </a:p>
          <a:p>
            <a:r>
              <a:rPr lang="en-US" dirty="0" smtClean="0"/>
              <a:t>Should prevent rescues of investment bank and trading subsidiary using assets of commercial bank. (One way rescues). There are still incentives to create leverage in high risk subsidiaries with potentially systemic consequences.</a:t>
            </a:r>
          </a:p>
          <a:p>
            <a:pPr marL="0" indent="0">
              <a:buNone/>
            </a:pPr>
            <a:endParaRPr lang="en-US" dirty="0" smtClean="0"/>
          </a:p>
          <a:p>
            <a:endParaRPr lang="en-US" dirty="0"/>
          </a:p>
        </p:txBody>
      </p:sp>
    </p:spTree>
    <p:extLst>
      <p:ext uri="{BB962C8B-B14F-4D97-AF65-F5344CB8AC3E}">
        <p14:creationId xmlns:p14="http://schemas.microsoft.com/office/powerpoint/2010/main" val="33520106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Policy Reforms 3. Insolvency procedures.</a:t>
            </a:r>
            <a:endParaRPr lang="en-US" dirty="0">
              <a:solidFill>
                <a:srgbClr val="FF0000"/>
              </a:solidFill>
            </a:endParaRPr>
          </a:p>
        </p:txBody>
      </p:sp>
      <p:sp>
        <p:nvSpPr>
          <p:cNvPr id="3" name="Content Placeholder 2"/>
          <p:cNvSpPr>
            <a:spLocks noGrp="1"/>
          </p:cNvSpPr>
          <p:nvPr>
            <p:ph idx="1"/>
          </p:nvPr>
        </p:nvSpPr>
        <p:spPr>
          <a:xfrm>
            <a:off x="838200" y="1540933"/>
            <a:ext cx="10515600" cy="5046134"/>
          </a:xfrm>
        </p:spPr>
        <p:txBody>
          <a:bodyPr>
            <a:normAutofit fontScale="92500" lnSpcReduction="20000"/>
          </a:bodyPr>
          <a:lstStyle/>
          <a:p>
            <a:r>
              <a:rPr lang="en-US" dirty="0" smtClean="0"/>
              <a:t>Effective and credible insolvency procedures could reduce the probability of bailouts as well as default costs. Debt diversity driven by the interest tax shield remains as a source of incentives for high leverage in one (or some) subsidiaries.</a:t>
            </a:r>
          </a:p>
          <a:p>
            <a:r>
              <a:rPr lang="en-US" dirty="0" smtClean="0"/>
              <a:t>Lack of correspondence between functional and legal organization blurs the distinction between subsidiaries and branches across activities and countries. If subsidiaries cannot be operationally separated in default, a group of subsidiaries function as branches in our terminology. </a:t>
            </a:r>
          </a:p>
          <a:p>
            <a:r>
              <a:rPr lang="en-US" dirty="0" smtClean="0"/>
              <a:t>Within our framework there are costs of operating as branches from the banks point of view although </a:t>
            </a:r>
            <a:r>
              <a:rPr lang="en-US" dirty="0" smtClean="0"/>
              <a:t>they may reduce </a:t>
            </a:r>
            <a:r>
              <a:rPr lang="en-US" smtClean="0"/>
              <a:t>systemic risk. </a:t>
            </a:r>
            <a:endParaRPr lang="en-US" dirty="0" smtClean="0"/>
          </a:p>
          <a:p>
            <a:r>
              <a:rPr lang="en-US" dirty="0" smtClean="0"/>
              <a:t>An unresolved question is why banks would want to operate as in branch organizations while legally organize in subsidiaries? A possible answer is that very high bailout expectations make default costs and rescue arrangements irrelevant. More effective insolvency procedures may increase the weight of these considerations in the future and, thereby, contribute to greater organizational transparency.</a:t>
            </a:r>
            <a:endParaRPr lang="en-US" dirty="0"/>
          </a:p>
        </p:txBody>
      </p:sp>
    </p:spTree>
    <p:extLst>
      <p:ext uri="{BB962C8B-B14F-4D97-AF65-F5344CB8AC3E}">
        <p14:creationId xmlns:p14="http://schemas.microsoft.com/office/powerpoint/2010/main" val="4254416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Outline</a:t>
            </a:r>
            <a:endParaRPr lang="en-US" b="1" dirty="0">
              <a:solidFill>
                <a:srgbClr val="FF0000"/>
              </a:solidFill>
            </a:endParaRPr>
          </a:p>
        </p:txBody>
      </p:sp>
      <p:sp>
        <p:nvSpPr>
          <p:cNvPr id="3" name="Content Placeholder 2"/>
          <p:cNvSpPr>
            <a:spLocks noGrp="1"/>
          </p:cNvSpPr>
          <p:nvPr>
            <p:ph idx="1"/>
          </p:nvPr>
        </p:nvSpPr>
        <p:spPr>
          <a:xfrm>
            <a:off x="838200" y="1710268"/>
            <a:ext cx="10515600" cy="4893732"/>
          </a:xfrm>
        </p:spPr>
        <p:txBody>
          <a:bodyPr>
            <a:normAutofit/>
          </a:bodyPr>
          <a:lstStyle/>
          <a:p>
            <a:r>
              <a:rPr lang="en-US" dirty="0" smtClean="0"/>
              <a:t>Objectives</a:t>
            </a:r>
          </a:p>
          <a:p>
            <a:r>
              <a:rPr lang="en-US" dirty="0" smtClean="0"/>
              <a:t>Organizational structures</a:t>
            </a:r>
          </a:p>
          <a:p>
            <a:r>
              <a:rPr lang="en-US" dirty="0" smtClean="0"/>
              <a:t>Sources of financial synergies</a:t>
            </a:r>
          </a:p>
          <a:p>
            <a:r>
              <a:rPr lang="en-US" dirty="0" smtClean="0"/>
              <a:t>Model characteristics</a:t>
            </a:r>
          </a:p>
          <a:p>
            <a:r>
              <a:rPr lang="en-US" dirty="0" smtClean="0"/>
              <a:t>Value and expected loss with identical parameters across affiliates</a:t>
            </a:r>
          </a:p>
          <a:p>
            <a:r>
              <a:rPr lang="en-US" dirty="0" smtClean="0"/>
              <a:t>Introducing complexity (differences in volatility and size)</a:t>
            </a:r>
          </a:p>
          <a:p>
            <a:r>
              <a:rPr lang="en-US" dirty="0" smtClean="0"/>
              <a:t>Impact on systemic risk of banks’ choice of organizational structure with complexity </a:t>
            </a:r>
          </a:p>
          <a:p>
            <a:r>
              <a:rPr lang="en-US" dirty="0" smtClean="0"/>
              <a:t>A perspective on regulation</a:t>
            </a:r>
          </a:p>
          <a:p>
            <a:endParaRPr lang="en-US" dirty="0"/>
          </a:p>
        </p:txBody>
      </p:sp>
    </p:spTree>
    <p:extLst>
      <p:ext uri="{BB962C8B-B14F-4D97-AF65-F5344CB8AC3E}">
        <p14:creationId xmlns:p14="http://schemas.microsoft.com/office/powerpoint/2010/main" val="326436770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Objectives</a:t>
            </a:r>
            <a:endParaRPr lang="en-US" b="1" dirty="0">
              <a:solidFill>
                <a:srgbClr val="FF0000"/>
              </a:solidFill>
            </a:endParaRPr>
          </a:p>
        </p:txBody>
      </p:sp>
      <p:sp>
        <p:nvSpPr>
          <p:cNvPr id="3" name="Content Placeholder 2"/>
          <p:cNvSpPr>
            <a:spLocks noGrp="1"/>
          </p:cNvSpPr>
          <p:nvPr>
            <p:ph idx="1"/>
          </p:nvPr>
        </p:nvSpPr>
        <p:spPr>
          <a:xfrm>
            <a:off x="838200" y="1270000"/>
            <a:ext cx="10515600" cy="5300133"/>
          </a:xfrm>
        </p:spPr>
        <p:txBody>
          <a:bodyPr>
            <a:normAutofit lnSpcReduction="10000"/>
          </a:bodyPr>
          <a:lstStyle/>
          <a:p>
            <a:endParaRPr lang="en-US" dirty="0"/>
          </a:p>
          <a:p>
            <a:r>
              <a:rPr lang="en-US" dirty="0" smtClean="0"/>
              <a:t>Identify the organizational structures that generate the most systemic risk.</a:t>
            </a:r>
          </a:p>
          <a:p>
            <a:r>
              <a:rPr lang="en-US" dirty="0" smtClean="0"/>
              <a:t>Explain why banks (seeking financial synergies) have incentives to choose systemically risky structures. </a:t>
            </a:r>
          </a:p>
          <a:p>
            <a:r>
              <a:rPr lang="en-US" dirty="0" smtClean="0"/>
              <a:t>Analyze how sources of complexity affect value and systemic risk in different organizational structures. Sources of complexity are represented by differences in volatility, size and other characteristics of affiliates.</a:t>
            </a:r>
          </a:p>
          <a:p>
            <a:r>
              <a:rPr lang="en-US" dirty="0" smtClean="0"/>
              <a:t>Illustrate a trade-off </a:t>
            </a:r>
            <a:r>
              <a:rPr lang="en-US" dirty="0"/>
              <a:t>in the choice of organizational </a:t>
            </a:r>
            <a:r>
              <a:rPr lang="en-US" dirty="0" smtClean="0"/>
              <a:t>structure between a bank’s (</a:t>
            </a:r>
            <a:r>
              <a:rPr lang="en-US" dirty="0"/>
              <a:t>p</a:t>
            </a:r>
            <a:r>
              <a:rPr lang="en-US" dirty="0" smtClean="0"/>
              <a:t>rivate) value and its systemic risk.</a:t>
            </a:r>
          </a:p>
          <a:p>
            <a:r>
              <a:rPr lang="en-US" dirty="0" smtClean="0"/>
              <a:t>Provide a perspective on current reforms.</a:t>
            </a:r>
          </a:p>
          <a:p>
            <a:endParaRPr lang="en-US" dirty="0" smtClean="0"/>
          </a:p>
          <a:p>
            <a:endParaRPr lang="en-US" dirty="0"/>
          </a:p>
          <a:p>
            <a:endParaRPr lang="en-US" dirty="0"/>
          </a:p>
        </p:txBody>
      </p:sp>
    </p:spTree>
    <p:extLst>
      <p:ext uri="{BB962C8B-B14F-4D97-AF65-F5344CB8AC3E}">
        <p14:creationId xmlns:p14="http://schemas.microsoft.com/office/powerpoint/2010/main" val="98729378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Financial and Operational Ring-fencing</a:t>
            </a:r>
            <a:endParaRPr lang="en-US" b="1" dirty="0">
              <a:solidFill>
                <a:srgbClr val="FF0000"/>
              </a:solidFill>
            </a:endParaRPr>
          </a:p>
        </p:txBody>
      </p:sp>
      <p:sp>
        <p:nvSpPr>
          <p:cNvPr id="3" name="Content Placeholder 2"/>
          <p:cNvSpPr>
            <a:spLocks noGrp="1"/>
          </p:cNvSpPr>
          <p:nvPr>
            <p:ph idx="1"/>
          </p:nvPr>
        </p:nvSpPr>
        <p:spPr>
          <a:xfrm>
            <a:off x="838200" y="1545209"/>
            <a:ext cx="10515600" cy="5024924"/>
          </a:xfrm>
        </p:spPr>
        <p:txBody>
          <a:bodyPr>
            <a:normAutofit fontScale="92500"/>
          </a:bodyPr>
          <a:lstStyle/>
          <a:p>
            <a:pPr>
              <a:lnSpc>
                <a:spcPct val="80000"/>
              </a:lnSpc>
            </a:pPr>
            <a:r>
              <a:rPr lang="en-US" dirty="0"/>
              <a:t>Stand-alone banks  = no </a:t>
            </a:r>
            <a:r>
              <a:rPr lang="en-US" dirty="0" smtClean="0"/>
              <a:t>rescues, financial ring-</a:t>
            </a:r>
            <a:r>
              <a:rPr lang="en-US" dirty="0" smtClean="0"/>
              <a:t>fencing. </a:t>
            </a:r>
            <a:endParaRPr lang="en-US" dirty="0"/>
          </a:p>
          <a:p>
            <a:pPr>
              <a:lnSpc>
                <a:spcPct val="80000"/>
              </a:lnSpc>
            </a:pPr>
            <a:r>
              <a:rPr lang="en-US" dirty="0"/>
              <a:t>S</a:t>
            </a:r>
            <a:r>
              <a:rPr lang="en-US" dirty="0" smtClean="0"/>
              <a:t>ubsidiaries </a:t>
            </a:r>
            <a:r>
              <a:rPr lang="en-US" dirty="0"/>
              <a:t>= </a:t>
            </a:r>
            <a:r>
              <a:rPr lang="en-US" dirty="0" smtClean="0"/>
              <a:t>mutual or one way rescues while preserving </a:t>
            </a:r>
            <a:r>
              <a:rPr lang="en-US" dirty="0"/>
              <a:t>limited </a:t>
            </a:r>
            <a:r>
              <a:rPr lang="en-US" dirty="0" smtClean="0"/>
              <a:t>liability, </a:t>
            </a:r>
          </a:p>
          <a:p>
            <a:pPr>
              <a:lnSpc>
                <a:spcPct val="80000"/>
              </a:lnSpc>
            </a:pPr>
            <a:r>
              <a:rPr lang="en-US" dirty="0" smtClean="0"/>
              <a:t>Branches </a:t>
            </a:r>
            <a:r>
              <a:rPr lang="en-US" dirty="0"/>
              <a:t>= unconditional </a:t>
            </a:r>
            <a:r>
              <a:rPr lang="en-US" dirty="0" smtClean="0"/>
              <a:t>rescue within bank with common capital base.</a:t>
            </a:r>
            <a:endParaRPr lang="en-US" dirty="0"/>
          </a:p>
          <a:p>
            <a:pPr>
              <a:lnSpc>
                <a:spcPct val="80000"/>
              </a:lnSpc>
            </a:pPr>
            <a:r>
              <a:rPr lang="en-US" dirty="0"/>
              <a:t>Theoretical, Structural Model, extension of  Leland (JF, 2007), Luciano and </a:t>
            </a:r>
            <a:r>
              <a:rPr lang="en-US" dirty="0" err="1"/>
              <a:t>Nicodano</a:t>
            </a:r>
            <a:r>
              <a:rPr lang="en-US" dirty="0"/>
              <a:t> (RFS, 2014) </a:t>
            </a:r>
            <a:r>
              <a:rPr lang="en-US" dirty="0" smtClean="0"/>
              <a:t>with </a:t>
            </a:r>
            <a:r>
              <a:rPr lang="en-US" b="1" dirty="0" smtClean="0"/>
              <a:t>endogenous leverage and interest rate</a:t>
            </a:r>
            <a:r>
              <a:rPr lang="en-US" dirty="0" smtClean="0"/>
              <a:t>.</a:t>
            </a:r>
          </a:p>
          <a:p>
            <a:pPr>
              <a:lnSpc>
                <a:spcPct val="80000"/>
              </a:lnSpc>
            </a:pPr>
            <a:r>
              <a:rPr lang="en-US" dirty="0" smtClean="0"/>
              <a:t>Leland (2007), Banal-</a:t>
            </a:r>
            <a:r>
              <a:rPr lang="en-US" dirty="0" err="1" smtClean="0"/>
              <a:t>Estanol</a:t>
            </a:r>
            <a:r>
              <a:rPr lang="en-US" dirty="0" smtClean="0"/>
              <a:t>, </a:t>
            </a:r>
            <a:r>
              <a:rPr lang="en-US" dirty="0" err="1" smtClean="0"/>
              <a:t>Ottaviani</a:t>
            </a:r>
            <a:r>
              <a:rPr lang="en-US" dirty="0" smtClean="0"/>
              <a:t> and Winton (2012), Kahn and Winton (2004), </a:t>
            </a:r>
            <a:r>
              <a:rPr lang="en-US" dirty="0" err="1" smtClean="0"/>
              <a:t>Freixas</a:t>
            </a:r>
            <a:r>
              <a:rPr lang="en-US" dirty="0" smtClean="0"/>
              <a:t>, </a:t>
            </a:r>
            <a:r>
              <a:rPr lang="en-US" dirty="0" err="1" smtClean="0"/>
              <a:t>Loranth</a:t>
            </a:r>
            <a:r>
              <a:rPr lang="en-US" dirty="0" smtClean="0"/>
              <a:t> and Morrison (2007), </a:t>
            </a:r>
            <a:r>
              <a:rPr lang="en-US" dirty="0" err="1" smtClean="0"/>
              <a:t>Dell’Arricia</a:t>
            </a:r>
            <a:r>
              <a:rPr lang="en-US" dirty="0" smtClean="0"/>
              <a:t> and Marquez compare financial synergies in branches with stand-alone subsidiaries (complete financial ring-fencing vs financial integration.</a:t>
            </a:r>
          </a:p>
          <a:p>
            <a:pPr>
              <a:lnSpc>
                <a:spcPct val="80000"/>
              </a:lnSpc>
            </a:pPr>
            <a:r>
              <a:rPr lang="en-US" dirty="0" smtClean="0"/>
              <a:t>Most subsidiary structures have some internal financial arrangements. </a:t>
            </a:r>
          </a:p>
          <a:p>
            <a:pPr>
              <a:lnSpc>
                <a:spcPct val="80000"/>
              </a:lnSpc>
            </a:pPr>
            <a:r>
              <a:rPr lang="en-US" dirty="0" err="1" smtClean="0"/>
              <a:t>Castiglionesi</a:t>
            </a:r>
            <a:r>
              <a:rPr lang="en-US" dirty="0" smtClean="0"/>
              <a:t> and Wagner (2012) consider liquidity insurance among affiliates. </a:t>
            </a:r>
          </a:p>
          <a:p>
            <a:pPr>
              <a:lnSpc>
                <a:spcPct val="80000"/>
              </a:lnSpc>
            </a:pPr>
            <a:endParaRPr lang="en-US" dirty="0"/>
          </a:p>
        </p:txBody>
      </p:sp>
    </p:spTree>
    <p:extLst>
      <p:ext uri="{BB962C8B-B14F-4D97-AF65-F5344CB8AC3E}">
        <p14:creationId xmlns:p14="http://schemas.microsoft.com/office/powerpoint/2010/main" val="360518023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Model: Organizational structures; internal insurance arrangements</a:t>
            </a:r>
            <a:endParaRPr lang="en-US" b="1" dirty="0">
              <a:solidFill>
                <a:srgbClr val="FF0000"/>
              </a:solidFill>
            </a:endParaRPr>
          </a:p>
        </p:txBody>
      </p:sp>
      <p:sp>
        <p:nvSpPr>
          <p:cNvPr id="3" name="Content Placeholder 2"/>
          <p:cNvSpPr>
            <a:spLocks noGrp="1"/>
          </p:cNvSpPr>
          <p:nvPr>
            <p:ph idx="1"/>
          </p:nvPr>
        </p:nvSpPr>
        <p:spPr>
          <a:xfrm>
            <a:off x="838200" y="1825625"/>
            <a:ext cx="10515600" cy="4897904"/>
          </a:xfrm>
        </p:spPr>
        <p:txBody>
          <a:bodyPr/>
          <a:lstStyle/>
          <a:p>
            <a:pPr>
              <a:buNone/>
            </a:pPr>
            <a:r>
              <a:rPr lang="en-US" sz="3000" dirty="0"/>
              <a:t>A home bank and </a:t>
            </a:r>
            <a:r>
              <a:rPr lang="en-US" sz="3000" dirty="0" smtClean="0"/>
              <a:t>an affiliate </a:t>
            </a:r>
            <a:r>
              <a:rPr lang="en-US" sz="3000" dirty="0"/>
              <a:t>may be organized as</a:t>
            </a:r>
          </a:p>
          <a:p>
            <a:r>
              <a:rPr lang="en-US" dirty="0"/>
              <a:t>2 stand-alones (SA</a:t>
            </a:r>
            <a:r>
              <a:rPr lang="en-US" dirty="0" smtClean="0"/>
              <a:t>)-financial independence                           </a:t>
            </a:r>
            <a:endParaRPr lang="en-US" dirty="0"/>
          </a:p>
          <a:p>
            <a:r>
              <a:rPr lang="en-US" dirty="0"/>
              <a:t>2 subsidiaries or </a:t>
            </a:r>
            <a:r>
              <a:rPr lang="en-US" dirty="0" err="1"/>
              <a:t>parent+subsidiary</a:t>
            </a:r>
            <a:r>
              <a:rPr lang="en-US" dirty="0"/>
              <a:t>  </a:t>
            </a:r>
          </a:p>
          <a:p>
            <a:pPr lvl="1"/>
            <a:r>
              <a:rPr lang="en-US" sz="3200" dirty="0"/>
              <a:t>One-way </a:t>
            </a:r>
            <a:r>
              <a:rPr lang="en-US" sz="3200" dirty="0" smtClean="0"/>
              <a:t>rescue conditional on</a:t>
            </a:r>
          </a:p>
          <a:p>
            <a:pPr marL="457200" lvl="1" indent="0">
              <a:buNone/>
            </a:pPr>
            <a:r>
              <a:rPr lang="en-US" sz="3200" dirty="0" smtClean="0"/>
              <a:t>parent’s survival  (OWR)                                      </a:t>
            </a:r>
            <a:endParaRPr lang="en-US" sz="3200" dirty="0"/>
          </a:p>
          <a:p>
            <a:pPr lvl="1"/>
            <a:r>
              <a:rPr lang="en-US" sz="3200" dirty="0"/>
              <a:t>Mutual </a:t>
            </a:r>
            <a:r>
              <a:rPr lang="en-US" sz="3200" dirty="0" smtClean="0"/>
              <a:t>rescue conditional on survival </a:t>
            </a:r>
          </a:p>
          <a:p>
            <a:pPr marL="457200" lvl="1" indent="0">
              <a:buNone/>
            </a:pPr>
            <a:r>
              <a:rPr lang="en-US" sz="3200" dirty="0" smtClean="0"/>
              <a:t>of rescuing affiliate (MR)</a:t>
            </a:r>
            <a:endParaRPr lang="en-US" sz="3200" dirty="0"/>
          </a:p>
          <a:p>
            <a:r>
              <a:rPr lang="en-US" dirty="0"/>
              <a:t>2 </a:t>
            </a:r>
            <a:r>
              <a:rPr lang="en-US" dirty="0" smtClean="0"/>
              <a:t>Branches </a:t>
            </a:r>
            <a:r>
              <a:rPr lang="en-US" dirty="0"/>
              <a:t>of one </a:t>
            </a:r>
            <a:r>
              <a:rPr lang="en-US" dirty="0" smtClean="0"/>
              <a:t>bank; unlimited rescue,</a:t>
            </a:r>
          </a:p>
          <a:p>
            <a:pPr marL="0" indent="0">
              <a:buNone/>
            </a:pPr>
            <a:r>
              <a:rPr lang="en-US" dirty="0" smtClean="0"/>
              <a:t>   Joint default  (BR)                                           </a:t>
            </a:r>
            <a:endParaRPr lang="en-US" dirty="0"/>
          </a:p>
          <a:p>
            <a:endParaRPr lang="en-US" dirty="0"/>
          </a:p>
        </p:txBody>
      </p:sp>
      <p:sp>
        <p:nvSpPr>
          <p:cNvPr id="4" name="Rectangle 4"/>
          <p:cNvSpPr>
            <a:spLocks noChangeArrowheads="1"/>
          </p:cNvSpPr>
          <p:nvPr/>
        </p:nvSpPr>
        <p:spPr bwMode="auto">
          <a:xfrm>
            <a:off x="9437128" y="2418602"/>
            <a:ext cx="914400" cy="9144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5" name="Rectangle 4"/>
          <p:cNvSpPr>
            <a:spLocks noChangeArrowheads="1"/>
          </p:cNvSpPr>
          <p:nvPr/>
        </p:nvSpPr>
        <p:spPr bwMode="auto">
          <a:xfrm>
            <a:off x="8047598" y="2403662"/>
            <a:ext cx="914400" cy="9144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6" name="Rectangle 6"/>
          <p:cNvSpPr>
            <a:spLocks noChangeArrowheads="1"/>
          </p:cNvSpPr>
          <p:nvPr/>
        </p:nvSpPr>
        <p:spPr bwMode="auto">
          <a:xfrm>
            <a:off x="9491663" y="3694487"/>
            <a:ext cx="914400" cy="9144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7" name="Rectangle 6"/>
          <p:cNvSpPr>
            <a:spLocks noChangeArrowheads="1"/>
          </p:cNvSpPr>
          <p:nvPr/>
        </p:nvSpPr>
        <p:spPr bwMode="auto">
          <a:xfrm>
            <a:off x="8072252" y="3724368"/>
            <a:ext cx="914400" cy="914400"/>
          </a:xfrm>
          <a:prstGeom prst="rect">
            <a:avLst/>
          </a:prstGeom>
          <a:solidFill>
            <a:schemeClr val="accent1"/>
          </a:solidFill>
          <a:ln w="9525">
            <a:solidFill>
              <a:schemeClr val="tx1"/>
            </a:solidFill>
            <a:miter lim="800000"/>
            <a:headEnd/>
            <a:tailEnd/>
          </a:ln>
        </p:spPr>
        <p:txBody>
          <a:bodyPr wrap="none" anchor="ctr"/>
          <a:lstStyle/>
          <a:p>
            <a:endParaRPr lang="it-IT"/>
          </a:p>
        </p:txBody>
      </p:sp>
      <p:sp>
        <p:nvSpPr>
          <p:cNvPr id="8" name="Rectangle 10"/>
          <p:cNvSpPr>
            <a:spLocks noChangeArrowheads="1"/>
          </p:cNvSpPr>
          <p:nvPr/>
        </p:nvSpPr>
        <p:spPr bwMode="auto">
          <a:xfrm>
            <a:off x="8414123" y="5580155"/>
            <a:ext cx="1844675" cy="914400"/>
          </a:xfrm>
          <a:prstGeom prst="rect">
            <a:avLst/>
          </a:prstGeom>
          <a:solidFill>
            <a:schemeClr val="accent1"/>
          </a:solidFill>
          <a:ln w="9525">
            <a:solidFill>
              <a:schemeClr val="tx1"/>
            </a:solidFill>
            <a:miter lim="800000"/>
            <a:headEnd/>
            <a:tailEnd/>
          </a:ln>
        </p:spPr>
        <p:txBody>
          <a:bodyPr wrap="none" anchor="ctr"/>
          <a:lstStyle/>
          <a:p>
            <a:endParaRPr lang="it-IT"/>
          </a:p>
        </p:txBody>
      </p:sp>
      <p:cxnSp>
        <p:nvCxnSpPr>
          <p:cNvPr id="17" name="Straight Arrow Connector 16"/>
          <p:cNvCxnSpPr/>
          <p:nvPr/>
        </p:nvCxnSpPr>
        <p:spPr>
          <a:xfrm>
            <a:off x="9024471" y="3974353"/>
            <a:ext cx="388470" cy="1494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p:nvPr/>
        </p:nvCxnSpPr>
        <p:spPr>
          <a:xfrm flipV="1">
            <a:off x="9024470" y="4303059"/>
            <a:ext cx="433295" cy="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p:nvPr/>
        </p:nvCxnSpPr>
        <p:spPr>
          <a:xfrm flipH="1">
            <a:off x="8994588" y="4362824"/>
            <a:ext cx="433295" cy="2988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9928848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Model characteristics</a:t>
            </a:r>
            <a:endParaRPr lang="en-US" b="1" dirty="0">
              <a:solidFill>
                <a:srgbClr val="FF0000"/>
              </a:solidFill>
            </a:endParaRPr>
          </a:p>
        </p:txBody>
      </p:sp>
      <p:sp>
        <p:nvSpPr>
          <p:cNvPr id="3" name="Content Placeholder 2"/>
          <p:cNvSpPr>
            <a:spLocks noGrp="1"/>
          </p:cNvSpPr>
          <p:nvPr>
            <p:ph idx="1"/>
          </p:nvPr>
        </p:nvSpPr>
        <p:spPr>
          <a:xfrm>
            <a:off x="838200" y="1548384"/>
            <a:ext cx="10515600" cy="4628579"/>
          </a:xfrm>
        </p:spPr>
        <p:txBody>
          <a:bodyPr>
            <a:normAutofit/>
          </a:bodyPr>
          <a:lstStyle/>
          <a:p>
            <a:r>
              <a:rPr lang="en-US" dirty="0"/>
              <a:t>At time 0 banks give loans and collect </a:t>
            </a:r>
            <a:r>
              <a:rPr lang="en-US" dirty="0" smtClean="0"/>
              <a:t>deposits (debt), </a:t>
            </a:r>
            <a:r>
              <a:rPr lang="en-US" dirty="0"/>
              <a:t>at time 1 they pay back deposits and equity holders with the revenues from loans (the risk source)</a:t>
            </a:r>
          </a:p>
          <a:p>
            <a:r>
              <a:rPr lang="en-US" b="1" dirty="0" smtClean="0"/>
              <a:t>Costly default </a:t>
            </a:r>
            <a:r>
              <a:rPr lang="en-US" dirty="0"/>
              <a:t>occurs if revenues are smaller than the face value of </a:t>
            </a:r>
            <a:r>
              <a:rPr lang="en-US" dirty="0" smtClean="0"/>
              <a:t>deposits (F), and </a:t>
            </a:r>
            <a:r>
              <a:rPr lang="en-US" b="1" dirty="0" smtClean="0"/>
              <a:t>if there is no rescue and no state bailout</a:t>
            </a:r>
            <a:r>
              <a:rPr lang="en-US" dirty="0" smtClean="0"/>
              <a:t>. </a:t>
            </a:r>
          </a:p>
          <a:p>
            <a:r>
              <a:rPr lang="en-US" dirty="0" smtClean="0"/>
              <a:t>In </a:t>
            </a:r>
            <a:r>
              <a:rPr lang="en-US" dirty="0"/>
              <a:t>case of </a:t>
            </a:r>
            <a:r>
              <a:rPr lang="en-US" dirty="0" smtClean="0"/>
              <a:t>default of one affiliate, </a:t>
            </a:r>
            <a:r>
              <a:rPr lang="en-US" dirty="0"/>
              <a:t>first rescue from the </a:t>
            </a:r>
            <a:r>
              <a:rPr lang="en-US" dirty="0" smtClean="0"/>
              <a:t>other affiliate </a:t>
            </a:r>
            <a:r>
              <a:rPr lang="en-US" dirty="0"/>
              <a:t>or across branches, then (if rescue is not enough) </a:t>
            </a:r>
            <a:r>
              <a:rPr lang="en-US" dirty="0" smtClean="0"/>
              <a:t>government bailout with some probability </a:t>
            </a:r>
            <a:endParaRPr lang="en-US" dirty="0"/>
          </a:p>
          <a:p>
            <a:r>
              <a:rPr lang="en-US" dirty="0"/>
              <a:t>Perfect, symmetric </a:t>
            </a:r>
            <a:r>
              <a:rPr lang="en-US" dirty="0" smtClean="0"/>
              <a:t>information; </a:t>
            </a:r>
            <a:r>
              <a:rPr lang="en-US" b="1" dirty="0" smtClean="0"/>
              <a:t>interest on debt reflect default costs and </a:t>
            </a:r>
            <a:r>
              <a:rPr lang="en-US" b="1" dirty="0"/>
              <a:t>	</a:t>
            </a:r>
            <a:r>
              <a:rPr lang="en-US" b="1" dirty="0" smtClean="0"/>
              <a:t>probability of bailout. </a:t>
            </a:r>
            <a:endParaRPr lang="en-US" b="1" dirty="0"/>
          </a:p>
          <a:p>
            <a:endParaRPr lang="en-US" dirty="0"/>
          </a:p>
        </p:txBody>
      </p:sp>
    </p:spTree>
    <p:extLst>
      <p:ext uri="{BB962C8B-B14F-4D97-AF65-F5344CB8AC3E}">
        <p14:creationId xmlns:p14="http://schemas.microsoft.com/office/powerpoint/2010/main" val="241956929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Sources of financial synergies from bank’s point of view</a:t>
            </a:r>
            <a:endParaRPr lang="en-US" b="1" dirty="0">
              <a:solidFill>
                <a:srgbClr val="FF0000"/>
              </a:solidFill>
            </a:endParaRPr>
          </a:p>
        </p:txBody>
      </p:sp>
      <p:sp>
        <p:nvSpPr>
          <p:cNvPr id="3" name="Content Placeholder 2"/>
          <p:cNvSpPr>
            <a:spLocks noGrp="1"/>
          </p:cNvSpPr>
          <p:nvPr>
            <p:ph idx="1"/>
          </p:nvPr>
        </p:nvSpPr>
        <p:spPr>
          <a:xfrm>
            <a:off x="838200" y="1825625"/>
            <a:ext cx="10515600" cy="4897904"/>
          </a:xfrm>
        </p:spPr>
        <p:txBody>
          <a:bodyPr>
            <a:normAutofit fontScale="85000" lnSpcReduction="20000"/>
          </a:bodyPr>
          <a:lstStyle/>
          <a:p>
            <a:r>
              <a:rPr lang="en-US" sz="3200" dirty="0" smtClean="0"/>
              <a:t>Reducing default costs (</a:t>
            </a:r>
            <a:r>
              <a:rPr lang="en-US" sz="3200" i="1" dirty="0" smtClean="0"/>
              <a:t>αL(T)) </a:t>
            </a:r>
            <a:r>
              <a:rPr lang="en-US" sz="3200" dirty="0" smtClean="0"/>
              <a:t>if bank or subsidiary is insolvent at </a:t>
            </a:r>
            <a:r>
              <a:rPr lang="en-US" sz="3200" i="1" dirty="0" smtClean="0"/>
              <a:t>T</a:t>
            </a:r>
            <a:r>
              <a:rPr lang="en-US" sz="3200" dirty="0" smtClean="0"/>
              <a:t>.</a:t>
            </a:r>
          </a:p>
          <a:p>
            <a:r>
              <a:rPr lang="en-US" sz="3200" dirty="0" smtClean="0"/>
              <a:t>Exploit benefits from probability of bailout by the state (with probability π at T after internal rescue if applicable)</a:t>
            </a:r>
          </a:p>
          <a:p>
            <a:r>
              <a:rPr lang="en-US" sz="3200" dirty="0" smtClean="0"/>
              <a:t>Interest tax shield (</a:t>
            </a:r>
            <a:r>
              <a:rPr lang="en-US" sz="3200" i="1" dirty="0" smtClean="0"/>
              <a:t>k(F-D</a:t>
            </a:r>
            <a:r>
              <a:rPr lang="en-US" sz="3200" i="1" baseline="-25000" dirty="0" smtClean="0"/>
              <a:t>0</a:t>
            </a:r>
            <a:r>
              <a:rPr lang="en-US" sz="3200" dirty="0" smtClean="0"/>
              <a:t>)). Interest is the Face value of debt minus the present value of debt.</a:t>
            </a:r>
          </a:p>
          <a:p>
            <a:r>
              <a:rPr lang="en-US" sz="3200" dirty="0" smtClean="0"/>
              <a:t>Limited liability of subsidiaries and stand-alone banks. Joint liability of branches.</a:t>
            </a:r>
          </a:p>
          <a:p>
            <a:r>
              <a:rPr lang="en-US" sz="3200" dirty="0" smtClean="0"/>
              <a:t>Luciano and Wihlborg (2015) analyze how group value (GV) depends on internal default insurance (rescue arrangements) with equal </a:t>
            </a:r>
            <a:r>
              <a:rPr lang="en-US" sz="3200" i="1" dirty="0" smtClean="0"/>
              <a:t>α, </a:t>
            </a:r>
            <a:r>
              <a:rPr lang="en-US" sz="3200" dirty="0" smtClean="0"/>
              <a:t>π, </a:t>
            </a:r>
            <a:r>
              <a:rPr lang="en-US" sz="3200" i="1" dirty="0" smtClean="0"/>
              <a:t>k, </a:t>
            </a:r>
            <a:r>
              <a:rPr lang="en-US" sz="3200" dirty="0" smtClean="0"/>
              <a:t>size, volatility of asset return of the two entities; constrained and unconstrained leverage.</a:t>
            </a:r>
          </a:p>
          <a:p>
            <a:r>
              <a:rPr lang="en-US" sz="3200" dirty="0" smtClean="0"/>
              <a:t>Add sources of complexity: differences in parameters across affiliates and jurisdictions. Here we focus on size and volatility.</a:t>
            </a:r>
          </a:p>
          <a:p>
            <a:endParaRPr lang="en-US" sz="3200" dirty="0"/>
          </a:p>
        </p:txBody>
      </p:sp>
    </p:spTree>
    <p:extLst>
      <p:ext uri="{BB962C8B-B14F-4D97-AF65-F5344CB8AC3E}">
        <p14:creationId xmlns:p14="http://schemas.microsoft.com/office/powerpoint/2010/main" val="147329691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3525"/>
            <a:ext cx="10515600" cy="1060713"/>
          </a:xfrm>
        </p:spPr>
        <p:txBody>
          <a:bodyPr/>
          <a:lstStyle/>
          <a:p>
            <a:r>
              <a:rPr lang="en-US" b="1" dirty="0">
                <a:solidFill>
                  <a:srgbClr val="FF0000"/>
                </a:solidFill>
              </a:rPr>
              <a:t>One Stand-alone Bank</a:t>
            </a:r>
          </a:p>
        </p:txBody>
      </p:sp>
      <p:sp>
        <p:nvSpPr>
          <p:cNvPr id="3" name="Content Placeholder 2"/>
          <p:cNvSpPr>
            <a:spLocks noGrp="1"/>
          </p:cNvSpPr>
          <p:nvPr>
            <p:ph idx="1"/>
          </p:nvPr>
        </p:nvSpPr>
        <p:spPr>
          <a:xfrm>
            <a:off x="838200" y="1116540"/>
            <a:ext cx="10515600" cy="5412753"/>
          </a:xfrm>
        </p:spPr>
        <p:txBody>
          <a:bodyPr>
            <a:normAutofit/>
          </a:bodyPr>
          <a:lstStyle/>
          <a:p>
            <a:r>
              <a:rPr lang="en-US" dirty="0" smtClean="0"/>
              <a:t>The value of one entity as a stand-alone bank at time 0 is</a:t>
            </a:r>
            <a:endParaRPr lang="en-US" i="1" dirty="0" smtClean="0"/>
          </a:p>
          <a:p>
            <a:pPr marL="0" indent="0">
              <a:buNone/>
            </a:pPr>
            <a:endParaRPr lang="en-US" i="1" dirty="0"/>
          </a:p>
          <a:p>
            <a:endParaRPr lang="en-US" i="1" dirty="0"/>
          </a:p>
          <a:p>
            <a:endParaRPr lang="en-US" i="1" dirty="0" smtClean="0"/>
          </a:p>
          <a:p>
            <a:pPr marL="0" indent="0">
              <a:buNone/>
            </a:pPr>
            <a:endParaRPr lang="en-US" dirty="0"/>
          </a:p>
          <a:p>
            <a:endParaRPr lang="en-US" dirty="0" smtClean="0"/>
          </a:p>
          <a:p>
            <a:r>
              <a:rPr lang="en-US" dirty="0" smtClean="0"/>
              <a:t>where </a:t>
            </a:r>
            <a:r>
              <a:rPr lang="en-US" dirty="0" smtClean="0"/>
              <a:t>F is the face value of deposits (debt). The value of assets at time T:</a:t>
            </a:r>
          </a:p>
          <a:p>
            <a:r>
              <a:rPr lang="en-US" dirty="0" smtClean="0"/>
              <a:t>L(T)=k(Value of Loans at T) + k(F-D</a:t>
            </a:r>
            <a:r>
              <a:rPr lang="en-US" baseline="-25000" dirty="0" smtClean="0"/>
              <a:t>0</a:t>
            </a:r>
            <a:r>
              <a:rPr lang="en-US" dirty="0" smtClean="0"/>
              <a:t>)</a:t>
            </a:r>
            <a:endParaRPr lang="en-US" dirty="0" smtClean="0"/>
          </a:p>
        </p:txBody>
      </p:sp>
      <p:pic>
        <p:nvPicPr>
          <p:cNvPr id="5" name="Picture 4"/>
          <p:cNvPicPr>
            <a:picLocks noChangeAspect="1" noChangeArrowheads="1"/>
          </p:cNvPicPr>
          <p:nvPr/>
        </p:nvPicPr>
        <p:blipFill>
          <a:blip r:embed="rId2"/>
          <a:srcRect/>
          <a:stretch>
            <a:fillRect/>
          </a:stretch>
        </p:blipFill>
        <p:spPr bwMode="auto">
          <a:xfrm>
            <a:off x="719138" y="1605028"/>
            <a:ext cx="8393898" cy="2470344"/>
          </a:xfrm>
          <a:prstGeom prst="rect">
            <a:avLst/>
          </a:prstGeom>
          <a:noFill/>
          <a:ln w="9525">
            <a:noFill/>
            <a:miter lim="800000"/>
            <a:headEnd/>
            <a:tailEnd/>
          </a:ln>
        </p:spPr>
      </p:pic>
    </p:spTree>
    <p:extLst>
      <p:ext uri="{BB962C8B-B14F-4D97-AF65-F5344CB8AC3E}">
        <p14:creationId xmlns:p14="http://schemas.microsoft.com/office/powerpoint/2010/main" val="61123434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853</TotalTime>
  <Words>2175</Words>
  <Application>Microsoft Macintosh PowerPoint</Application>
  <PresentationFormat>Custom</PresentationFormat>
  <Paragraphs>274</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Complex Financial Institutions and Systemic Risk</vt:lpstr>
      <vt:lpstr>Background</vt:lpstr>
      <vt:lpstr>Outline</vt:lpstr>
      <vt:lpstr>Objectives</vt:lpstr>
      <vt:lpstr>Financial and Operational Ring-fencing</vt:lpstr>
      <vt:lpstr>Model: Organizational structures; internal insurance arrangements</vt:lpstr>
      <vt:lpstr>Model characteristics</vt:lpstr>
      <vt:lpstr>Sources of financial synergies from bank’s point of view</vt:lpstr>
      <vt:lpstr>One Stand-alone Bank</vt:lpstr>
      <vt:lpstr>Group values; j=OWR, MR or BR </vt:lpstr>
      <vt:lpstr>Events affecting expected value of bailouts and expected value of default costs  </vt:lpstr>
      <vt:lpstr>Numerical approach to find optimal leverage and GV for each organizational structure</vt:lpstr>
      <vt:lpstr>Results with equal paramaters across affiliates Corr.=0.2 (From L-W, 2015)</vt:lpstr>
      <vt:lpstr>Strong debt diversity in subsidiary structures</vt:lpstr>
      <vt:lpstr>Systemic Risk</vt:lpstr>
      <vt:lpstr>PowerPoint Presentation</vt:lpstr>
      <vt:lpstr>PowerPoint Presentation</vt:lpstr>
      <vt:lpstr>Next: Expected losses and GV with differences in volatility and size</vt:lpstr>
      <vt:lpstr>PowerPoint Presentation</vt:lpstr>
      <vt:lpstr>PowerPoint Presentation</vt:lpstr>
      <vt:lpstr>Trade-off in organizational structure: Change in systemic risk relative to change in bank’s GV</vt:lpstr>
      <vt:lpstr>TAKE-AWAY</vt:lpstr>
      <vt:lpstr>Policy Reforms 1. Capital Requirements</vt:lpstr>
      <vt:lpstr>Policy Reforms 2. Ring-fencing</vt:lpstr>
      <vt:lpstr>Policy Reforms 3. Insolvency procedures.</vt:lpstr>
    </vt:vector>
  </TitlesOfParts>
  <Company>Chapman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Complex Financial Institutions and Systemic Risk</dc:title>
  <dc:creator>Wihlborg, Clas</dc:creator>
  <cp:lastModifiedBy>Clas Wihlborg</cp:lastModifiedBy>
  <cp:revision>71</cp:revision>
  <dcterms:created xsi:type="dcterms:W3CDTF">2015-12-30T00:24:29Z</dcterms:created>
  <dcterms:modified xsi:type="dcterms:W3CDTF">2015-12-31T21:10:44Z</dcterms:modified>
</cp:coreProperties>
</file>