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29" r:id="rId2"/>
    <p:sldId id="350" r:id="rId3"/>
    <p:sldId id="351" r:id="rId4"/>
    <p:sldId id="352" r:id="rId5"/>
    <p:sldId id="353" r:id="rId6"/>
    <p:sldId id="347" r:id="rId7"/>
    <p:sldId id="348" r:id="rId8"/>
    <p:sldId id="349" r:id="rId9"/>
    <p:sldId id="35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7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845B5-6A26-4A96-B111-B88F6987AEEC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97B41-7673-4850-8AEF-1CE1FE02A9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58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28355-66DB-4E70-B1E2-99EA667C35D5}" type="datetimeFigureOut">
              <a:rPr lang="en-US" smtClean="0"/>
              <a:pPr/>
              <a:t>12/29/2015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3058C-1381-470F-9C3B-A9C4FDA3FF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CED63-D365-4671-AB75-F39755F6531D}" type="datetimeFigureOut">
              <a:rPr lang="en-CA" smtClean="0"/>
              <a:pPr/>
              <a:t>2015-12-29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8B1DD-9879-4982-A6A2-F32CC08808A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762001"/>
            <a:ext cx="7772400" cy="1447800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The Ontology of Money,  the Concept of the Monetary Circuit, and the Source of Profit</a:t>
            </a:r>
            <a:endParaRPr lang="en-US" sz="3200" u="sng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1295400"/>
          </a:xfrm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Smithin</a:t>
            </a:r>
          </a:p>
          <a:p>
            <a:r>
              <a:rPr lang="en-US" dirty="0" smtClean="0"/>
              <a:t>York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3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Keynes to G.B. Shaw, 01.01.1935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562600"/>
          </a:xfrm>
        </p:spPr>
        <p:txBody>
          <a:bodyPr>
            <a:normAutofit fontScale="77500" lnSpcReduction="20000"/>
          </a:bodyPr>
          <a:lstStyle/>
          <a:p>
            <a:pPr marL="0" indent="457200" hangingPunct="0">
              <a:lnSpc>
                <a:spcPct val="120000"/>
              </a:lnSpc>
              <a:spcBef>
                <a:spcPts val="0"/>
              </a:spcBef>
              <a:buNone/>
            </a:pPr>
            <a:endParaRPr lang="en-CA" sz="2800" dirty="0" smtClean="0"/>
          </a:p>
          <a:p>
            <a:pPr marL="0" indent="45720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	“… </a:t>
            </a:r>
            <a:r>
              <a:rPr lang="en-CA" sz="2800" dirty="0"/>
              <a:t>to understand my state of mind … you have to know </a:t>
            </a:r>
            <a:r>
              <a:rPr lang="en-CA" sz="2800" dirty="0" smtClean="0"/>
              <a:t>that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I believe myself to </a:t>
            </a:r>
            <a:r>
              <a:rPr lang="en-CA" sz="2800" dirty="0"/>
              <a:t>be writing a book on economic theory </a:t>
            </a:r>
            <a:endParaRPr lang="en-CA" sz="2800" dirty="0" smtClean="0"/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/>
              <a:t>	</a:t>
            </a:r>
            <a:r>
              <a:rPr lang="en-CA" sz="2800" dirty="0" smtClean="0"/>
              <a:t>which	will </a:t>
            </a:r>
            <a:r>
              <a:rPr lang="en-CA" sz="2800" dirty="0"/>
              <a:t>largely </a:t>
            </a:r>
            <a:r>
              <a:rPr lang="en-CA" sz="2800" dirty="0" smtClean="0"/>
              <a:t>revolutionise - </a:t>
            </a:r>
            <a:r>
              <a:rPr lang="en-CA" sz="2800" dirty="0"/>
              <a:t>not, I suppose, at once </a:t>
            </a:r>
            <a:r>
              <a:rPr lang="en-CA" sz="2800" dirty="0" smtClean="0"/>
              <a:t>but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in the course </a:t>
            </a:r>
            <a:r>
              <a:rPr lang="en-CA" sz="2800" dirty="0"/>
              <a:t>of the next ten years - the </a:t>
            </a:r>
            <a:r>
              <a:rPr lang="en-CA" sz="2800" dirty="0" smtClean="0"/>
              <a:t>way the </a:t>
            </a:r>
            <a:r>
              <a:rPr lang="en-CA" sz="2800" dirty="0"/>
              <a:t>world </a:t>
            </a:r>
            <a:r>
              <a:rPr lang="en-CA" sz="2800" dirty="0" smtClean="0"/>
              <a:t>thinks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about economic </a:t>
            </a:r>
            <a:r>
              <a:rPr lang="en-CA" sz="2800" dirty="0"/>
              <a:t>problems. When my new theory has </a:t>
            </a:r>
            <a:r>
              <a:rPr lang="en-CA" sz="2800" dirty="0" smtClean="0"/>
              <a:t>been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duly assimilated </a:t>
            </a:r>
            <a:r>
              <a:rPr lang="en-CA" sz="2800" dirty="0"/>
              <a:t>and mixed with politics and feelings and </a:t>
            </a:r>
            <a:endParaRPr lang="en-CA" sz="2800" dirty="0" smtClean="0"/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/>
              <a:t>	</a:t>
            </a:r>
            <a:r>
              <a:rPr lang="en-CA" sz="2800" dirty="0" smtClean="0"/>
              <a:t>passions, I can’t predict </a:t>
            </a:r>
            <a:r>
              <a:rPr lang="en-CA" sz="2800" dirty="0"/>
              <a:t>what the final upshot will be in </a:t>
            </a:r>
            <a:r>
              <a:rPr lang="en-CA" sz="2800" dirty="0" smtClean="0"/>
              <a:t>its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effects on action and </a:t>
            </a:r>
            <a:r>
              <a:rPr lang="en-CA" sz="2800" dirty="0"/>
              <a:t>affairs. </a:t>
            </a:r>
            <a:r>
              <a:rPr lang="en-CA" sz="2800" dirty="0" smtClean="0"/>
              <a:t>But there </a:t>
            </a:r>
            <a:r>
              <a:rPr lang="en-CA" sz="2800" dirty="0"/>
              <a:t>will be a great change</a:t>
            </a:r>
            <a:r>
              <a:rPr lang="en-CA" sz="2800" dirty="0" smtClean="0"/>
              <a:t>,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and</a:t>
            </a:r>
            <a:r>
              <a:rPr lang="en-CA" sz="2800" dirty="0"/>
              <a:t>, </a:t>
            </a:r>
            <a:r>
              <a:rPr lang="en-CA" sz="2800" dirty="0" smtClean="0"/>
              <a:t>in particular</a:t>
            </a:r>
            <a:r>
              <a:rPr lang="en-CA" sz="2800" dirty="0"/>
              <a:t>, </a:t>
            </a:r>
            <a:r>
              <a:rPr lang="en-CA" sz="2800" i="1" dirty="0" smtClean="0"/>
              <a:t>the </a:t>
            </a:r>
            <a:r>
              <a:rPr lang="en-CA" sz="2800" i="1" dirty="0"/>
              <a:t>Ricardian </a:t>
            </a:r>
            <a:r>
              <a:rPr lang="en-CA" sz="2800" i="1" dirty="0" smtClean="0"/>
              <a:t>foundations of </a:t>
            </a:r>
            <a:r>
              <a:rPr lang="en-CA" sz="2800" i="1" dirty="0"/>
              <a:t>Marxism </a:t>
            </a:r>
            <a:r>
              <a:rPr lang="en-CA" sz="2800" i="1" dirty="0" smtClean="0"/>
              <a:t>will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i="1" dirty="0" smtClean="0"/>
              <a:t> 	be knocked away</a:t>
            </a:r>
            <a:r>
              <a:rPr lang="en-CA" sz="2800" dirty="0" smtClean="0"/>
              <a:t> </a:t>
            </a:r>
            <a:r>
              <a:rPr lang="en-CA" sz="2800" dirty="0"/>
              <a:t>… I can’t expect you, or anyone else, </a:t>
            </a:r>
            <a:r>
              <a:rPr lang="en-CA" sz="2800" dirty="0" smtClean="0"/>
              <a:t>to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/>
              <a:t>	</a:t>
            </a:r>
            <a:r>
              <a:rPr lang="en-CA" sz="2800" dirty="0" smtClean="0"/>
              <a:t>believe </a:t>
            </a:r>
            <a:r>
              <a:rPr lang="en-CA" sz="2800" dirty="0"/>
              <a:t>this at </a:t>
            </a:r>
            <a:r>
              <a:rPr lang="en-CA" sz="2800" dirty="0" smtClean="0"/>
              <a:t>the present </a:t>
            </a:r>
            <a:r>
              <a:rPr lang="en-CA" sz="2800" dirty="0"/>
              <a:t>stage. But for myself I don’t </a:t>
            </a:r>
            <a:r>
              <a:rPr lang="en-CA" sz="2800" dirty="0" smtClean="0"/>
              <a:t>merely</a:t>
            </a:r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hope what I say </a:t>
            </a:r>
            <a:r>
              <a:rPr lang="en-CA" sz="2800" dirty="0"/>
              <a:t>- in my own mind I’m quite sure. </a:t>
            </a:r>
            <a:endParaRPr lang="en-CA" sz="2800" dirty="0" smtClean="0"/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endParaRPr lang="en-CA" sz="2800" dirty="0"/>
          </a:p>
          <a:p>
            <a:pPr marL="0" indent="0" hangingPunc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800" dirty="0" smtClean="0"/>
              <a:t> 						(emphasis added)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4392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CA" sz="2800" u="sng" dirty="0"/>
              <a:t>What </a:t>
            </a:r>
            <a:r>
              <a:rPr lang="en-CA" sz="2800" u="sng" dirty="0" smtClean="0"/>
              <a:t>does Keynes  </a:t>
            </a:r>
            <a:r>
              <a:rPr lang="en-CA" sz="2800" u="sng" dirty="0"/>
              <a:t>m</a:t>
            </a:r>
            <a:r>
              <a:rPr lang="en-CA" sz="2800" u="sng" dirty="0" smtClean="0"/>
              <a:t>ean </a:t>
            </a:r>
            <a:r>
              <a:rPr lang="en-CA" sz="2800" u="sng" dirty="0"/>
              <a:t>by </a:t>
            </a:r>
            <a:r>
              <a:rPr lang="en-CA" sz="2800" u="sng" dirty="0" smtClean="0"/>
              <a:t>“Knocking </a:t>
            </a:r>
            <a:r>
              <a:rPr lang="en-CA" sz="2800" u="sng" dirty="0"/>
              <a:t>A</a:t>
            </a:r>
            <a:r>
              <a:rPr lang="en-CA" sz="2800" u="sng" dirty="0" smtClean="0"/>
              <a:t>way </a:t>
            </a:r>
            <a:r>
              <a:rPr lang="en-CA" sz="2800" u="sng" dirty="0"/>
              <a:t>the Ricardian </a:t>
            </a:r>
            <a:r>
              <a:rPr lang="en-CA" sz="2800" u="sng" dirty="0" smtClean="0"/>
              <a:t>Foundations </a:t>
            </a:r>
            <a:r>
              <a:rPr lang="en-CA" sz="2800" u="sng" dirty="0"/>
              <a:t>of Marxism”?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257800"/>
          </a:xfrm>
        </p:spPr>
        <p:txBody>
          <a:bodyPr>
            <a:normAutofit fontScale="85000" lnSpcReduction="20000"/>
          </a:bodyPr>
          <a:lstStyle/>
          <a:p>
            <a:pPr marL="457200" lvl="2" indent="-4572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CA" sz="2800" dirty="0" smtClean="0"/>
              <a:t> According </a:t>
            </a:r>
            <a:r>
              <a:rPr lang="en-CA" sz="2800" dirty="0"/>
              <a:t>to Schumpeter, quoted by </a:t>
            </a:r>
            <a:r>
              <a:rPr lang="en-CA" sz="2800" dirty="0" err="1"/>
              <a:t>Ingham</a:t>
            </a:r>
            <a:r>
              <a:rPr lang="en-CA" sz="2800" dirty="0"/>
              <a:t> (2004, 06):</a:t>
            </a:r>
          </a:p>
          <a:p>
            <a:pPr>
              <a:buFont typeface="Wingdings" panose="05000000000000000000" pitchFamily="2" charset="2"/>
              <a:buChar char="q"/>
            </a:pPr>
            <a:endParaRPr lang="en-CA" sz="2800" dirty="0"/>
          </a:p>
          <a:p>
            <a:pPr marL="0" indent="0">
              <a:buNone/>
            </a:pPr>
            <a:r>
              <a:rPr lang="en-CA" sz="2800" dirty="0"/>
              <a:t>        </a:t>
            </a:r>
            <a:r>
              <a:rPr lang="en-CA" sz="2800" dirty="0" smtClean="0"/>
              <a:t>“… </a:t>
            </a:r>
            <a:r>
              <a:rPr lang="en-CA" sz="2800" dirty="0"/>
              <a:t>there are only two theories of money which deserve</a:t>
            </a:r>
          </a:p>
          <a:p>
            <a:pPr marL="0" indent="0">
              <a:buNone/>
            </a:pPr>
            <a:r>
              <a:rPr lang="en-CA" sz="2800" dirty="0"/>
              <a:t>        </a:t>
            </a:r>
            <a:r>
              <a:rPr lang="en-CA" sz="2800" dirty="0" smtClean="0"/>
              <a:t>the </a:t>
            </a:r>
            <a:r>
              <a:rPr lang="en-CA" sz="2800" dirty="0"/>
              <a:t>name … the commodity theory and the claim … [or</a:t>
            </a:r>
          </a:p>
          <a:p>
            <a:pPr marL="0" indent="0">
              <a:buNone/>
            </a:pPr>
            <a:r>
              <a:rPr lang="en-CA" sz="2800" dirty="0"/>
              <a:t>        </a:t>
            </a:r>
            <a:r>
              <a:rPr lang="en-CA" sz="2800" dirty="0" smtClean="0"/>
              <a:t>credit</a:t>
            </a:r>
            <a:r>
              <a:rPr lang="en-CA" sz="2800" dirty="0"/>
              <a:t>] … theory”. </a:t>
            </a:r>
            <a:endParaRPr lang="en-CA" sz="2800" dirty="0" smtClean="0"/>
          </a:p>
          <a:p>
            <a:pPr marL="0" indent="0">
              <a:buNone/>
            </a:pPr>
            <a:endParaRPr lang="en-CA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CA" sz="2800" dirty="0"/>
              <a:t> </a:t>
            </a:r>
            <a:r>
              <a:rPr lang="en-CA" sz="2800" dirty="0" smtClean="0"/>
              <a:t>  The  </a:t>
            </a:r>
            <a:r>
              <a:rPr lang="en-CA" sz="2800" dirty="0"/>
              <a:t>main difference between Marx and Keynes was which</a:t>
            </a:r>
          </a:p>
          <a:p>
            <a:pPr marL="0" indent="0">
              <a:buNone/>
            </a:pPr>
            <a:r>
              <a:rPr lang="en-CA" sz="2800" dirty="0"/>
              <a:t>        side of the fence they were on</a:t>
            </a:r>
            <a:r>
              <a:rPr lang="en-CA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en-CA" sz="2800" dirty="0" smtClean="0"/>
              <a:t>   The </a:t>
            </a:r>
            <a:r>
              <a:rPr lang="en-CA" sz="2800" dirty="0"/>
              <a:t>two different </a:t>
            </a:r>
            <a:r>
              <a:rPr lang="en-CA" sz="2800" dirty="0" smtClean="0"/>
              <a:t> </a:t>
            </a:r>
            <a:r>
              <a:rPr lang="en-CA" sz="2800" dirty="0"/>
              <a:t>schools of thought on money lead </a:t>
            </a:r>
            <a:r>
              <a:rPr lang="en-CA" sz="2800" dirty="0" smtClean="0"/>
              <a:t> to two</a:t>
            </a:r>
          </a:p>
          <a:p>
            <a:pPr marL="0" indent="0">
              <a:buNone/>
            </a:pPr>
            <a:r>
              <a:rPr lang="en-CA" sz="2800" dirty="0" smtClean="0"/>
              <a:t>        fundamentally </a:t>
            </a:r>
            <a:r>
              <a:rPr lang="en-CA" sz="2800" dirty="0"/>
              <a:t>different approaches to </a:t>
            </a:r>
            <a:r>
              <a:rPr lang="en-CA" sz="2800" dirty="0" smtClean="0"/>
              <a:t>economic theory.</a:t>
            </a:r>
          </a:p>
          <a:p>
            <a:pPr marL="0" indent="0">
              <a:buNone/>
            </a:pPr>
            <a:r>
              <a:rPr lang="en-CA" sz="2800" dirty="0" smtClean="0"/>
              <a:t>        Namely, </a:t>
            </a:r>
            <a:r>
              <a:rPr lang="en-CA" sz="2800" dirty="0"/>
              <a:t>“real analysis” and “monetary analysis</a:t>
            </a:r>
            <a:r>
              <a:rPr lang="en-CA" sz="2800" dirty="0" smtClean="0"/>
              <a:t>”</a:t>
            </a:r>
          </a:p>
          <a:p>
            <a:pPr marL="0" indent="0">
              <a:buNone/>
            </a:pPr>
            <a:r>
              <a:rPr lang="en-CA" sz="2800" dirty="0" smtClean="0"/>
              <a:t> </a:t>
            </a:r>
            <a:r>
              <a:rPr lang="en-CA" sz="2800" dirty="0"/>
              <a:t> </a:t>
            </a:r>
            <a:r>
              <a:rPr lang="en-CA" sz="2800" dirty="0" smtClean="0"/>
              <a:t>      (Schumpeter 1954</a:t>
            </a:r>
            <a:r>
              <a:rPr lang="en-CA" sz="2800" dirty="0"/>
              <a:t>, 277-8).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056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Keynes versus Marx?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05800" cy="5486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CA" sz="2400" dirty="0" smtClean="0"/>
              <a:t>  Keynes’s </a:t>
            </a:r>
            <a:r>
              <a:rPr lang="en-CA" sz="2400" dirty="0"/>
              <a:t>(1933a, </a:t>
            </a:r>
            <a:r>
              <a:rPr lang="en-CA" sz="2400" dirty="0" smtClean="0"/>
              <a:t>1933b</a:t>
            </a:r>
            <a:r>
              <a:rPr lang="en-CA" sz="2400" dirty="0"/>
              <a:t>) notion of a “monetary theory of </a:t>
            </a:r>
            <a:endParaRPr lang="en-CA" sz="2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/>
              <a:t> </a:t>
            </a:r>
            <a:r>
              <a:rPr lang="en-CA" sz="2400" dirty="0" smtClean="0"/>
              <a:t>      production</a:t>
            </a:r>
            <a:r>
              <a:rPr lang="en-CA" sz="2400" dirty="0"/>
              <a:t>” implies a view of money as a social </a:t>
            </a:r>
            <a:r>
              <a:rPr lang="en-CA" sz="2400" dirty="0" smtClean="0"/>
              <a:t>relation</a:t>
            </a:r>
            <a:r>
              <a:rPr lang="en-CA" sz="2400" dirty="0"/>
              <a:t> </a:t>
            </a:r>
            <a:r>
              <a:rPr lang="en-CA" sz="2400" dirty="0" smtClean="0"/>
              <a:t>or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/>
              <a:t> </a:t>
            </a:r>
            <a:r>
              <a:rPr lang="en-CA" sz="2400" dirty="0" smtClean="0"/>
              <a:t>      social institution (</a:t>
            </a:r>
            <a:r>
              <a:rPr lang="en-CA" sz="2400" dirty="0" err="1" smtClean="0"/>
              <a:t>Ingham</a:t>
            </a:r>
            <a:r>
              <a:rPr lang="en-CA" sz="2400" dirty="0" smtClean="0"/>
              <a:t>  </a:t>
            </a:r>
            <a:r>
              <a:rPr lang="en-CA" sz="2400" dirty="0"/>
              <a:t>2004, </a:t>
            </a:r>
            <a:r>
              <a:rPr lang="en-CA" sz="2400" dirty="0" smtClean="0"/>
              <a:t>2015; Searle 2005, 2010;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Smithin 2009), which </a:t>
            </a:r>
            <a:r>
              <a:rPr lang="en-CA" sz="2400" dirty="0"/>
              <a:t>is not reducible to its </a:t>
            </a:r>
            <a:r>
              <a:rPr lang="en-CA" sz="2400" dirty="0" smtClean="0"/>
              <a:t>material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properties, but nonetheless has </a:t>
            </a:r>
            <a:r>
              <a:rPr lang="en-CA" sz="2400" dirty="0"/>
              <a:t>causal effects on </a:t>
            </a:r>
            <a:r>
              <a:rPr lang="en-CA" sz="2400" dirty="0" smtClean="0"/>
              <a:t>the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material </a:t>
            </a:r>
            <a:r>
              <a:rPr lang="en-CA" sz="2400" dirty="0"/>
              <a:t>world. Philosophically </a:t>
            </a:r>
            <a:r>
              <a:rPr lang="en-CA" sz="2400" dirty="0" smtClean="0"/>
              <a:t>speaking, it </a:t>
            </a:r>
            <a:r>
              <a:rPr lang="en-CA" sz="2400" dirty="0"/>
              <a:t>is a version </a:t>
            </a:r>
            <a:r>
              <a:rPr lang="en-CA" sz="2400" dirty="0" smtClean="0"/>
              <a:t>of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</a:t>
            </a:r>
            <a:r>
              <a:rPr lang="en-CA" sz="2400" i="1" dirty="0" err="1" smtClean="0"/>
              <a:t>emergentism</a:t>
            </a:r>
            <a:r>
              <a:rPr lang="en-CA" sz="2400" dirty="0"/>
              <a:t>. </a:t>
            </a:r>
            <a:endParaRPr lang="en-CA" sz="2400" dirty="0" smtClean="0"/>
          </a:p>
          <a:p>
            <a:endParaRPr lang="en-CA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CA" sz="2400" dirty="0" smtClean="0"/>
              <a:t> On </a:t>
            </a:r>
            <a:r>
              <a:rPr lang="en-CA" sz="2400" dirty="0"/>
              <a:t>the other hand, according to </a:t>
            </a:r>
            <a:r>
              <a:rPr lang="en-CA" sz="2400" dirty="0" err="1"/>
              <a:t>Ingham</a:t>
            </a:r>
            <a:r>
              <a:rPr lang="en-CA" sz="2400" dirty="0"/>
              <a:t> (2004, 61</a:t>
            </a:r>
            <a:r>
              <a:rPr lang="en-CA" sz="2400" dirty="0" smtClean="0"/>
              <a:t>):</a:t>
            </a:r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       “</a:t>
            </a:r>
            <a:r>
              <a:rPr lang="en-CA" sz="2400" dirty="0"/>
              <a:t>the labour theory of value committed Marx and …  </a:t>
            </a:r>
            <a:r>
              <a:rPr lang="en-CA" sz="2400" dirty="0" smtClean="0"/>
              <a:t>and his</a:t>
            </a:r>
          </a:p>
          <a:p>
            <a:pPr marL="0" indent="0">
              <a:buNone/>
            </a:pPr>
            <a:r>
              <a:rPr lang="en-CA" sz="2400" dirty="0" smtClean="0"/>
              <a:t>       successors </a:t>
            </a:r>
            <a:r>
              <a:rPr lang="en-CA" sz="2400" dirty="0"/>
              <a:t>to a version of the commodity </a:t>
            </a:r>
            <a:r>
              <a:rPr lang="en-CA" sz="2400" dirty="0" smtClean="0"/>
              <a:t>theory of </a:t>
            </a:r>
            <a:r>
              <a:rPr lang="en-CA" sz="2400" dirty="0"/>
              <a:t>money </a:t>
            </a:r>
            <a:r>
              <a:rPr lang="en-CA" sz="2400" dirty="0" smtClean="0"/>
              <a:t>…”. </a:t>
            </a:r>
          </a:p>
          <a:p>
            <a:endParaRPr lang="en-CA" sz="2400" dirty="0" smtClean="0"/>
          </a:p>
          <a:p>
            <a:pPr marL="0" indent="0">
              <a:buNone/>
            </a:pPr>
            <a:r>
              <a:rPr lang="en-CA" sz="2400" dirty="0" smtClean="0"/>
              <a:t>       And, </a:t>
            </a:r>
            <a:r>
              <a:rPr lang="en-CA" sz="2400" dirty="0"/>
              <a:t>in </a:t>
            </a:r>
            <a:r>
              <a:rPr lang="en-CA" sz="2400" dirty="0" smtClean="0"/>
              <a:t>general, </a:t>
            </a:r>
            <a:r>
              <a:rPr lang="en-CA" sz="2400" dirty="0"/>
              <a:t>to a philosophy of (historical) </a:t>
            </a:r>
            <a:r>
              <a:rPr lang="en-CA" sz="2400" i="1" dirty="0"/>
              <a:t>materialism</a:t>
            </a:r>
            <a:r>
              <a:rPr lang="en-CA" sz="2400" i="1" dirty="0" smtClean="0"/>
              <a:t>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42352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CA" sz="3200" u="sng" dirty="0" smtClean="0"/>
              <a:t>The </a:t>
            </a:r>
            <a:r>
              <a:rPr lang="en-CA" sz="3200" u="sng" dirty="0"/>
              <a:t>P</a:t>
            </a:r>
            <a:r>
              <a:rPr lang="en-CA" sz="3200" u="sng" dirty="0" smtClean="0"/>
              <a:t>aper </a:t>
            </a:r>
            <a:r>
              <a:rPr lang="en-CA" sz="3200" u="sng" dirty="0"/>
              <a:t>has </a:t>
            </a:r>
            <a:r>
              <a:rPr lang="en-CA" sz="3200" u="sng" dirty="0" smtClean="0"/>
              <a:t>Two </a:t>
            </a:r>
            <a:r>
              <a:rPr lang="en-CA" sz="3200" u="sng" dirty="0"/>
              <a:t>O</a:t>
            </a:r>
            <a:r>
              <a:rPr lang="en-CA" sz="3200" u="sng" dirty="0" smtClean="0"/>
              <a:t>bjectives</a:t>
            </a:r>
            <a:r>
              <a:rPr lang="en-CA" sz="2800" u="sng" dirty="0"/>
              <a:t>.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1.     To </a:t>
            </a:r>
            <a:r>
              <a:rPr lang="en-CA" sz="2400" dirty="0"/>
              <a:t>explain in more detail the significance of the </a:t>
            </a:r>
            <a:r>
              <a:rPr lang="en-CA" sz="2400" dirty="0" smtClean="0"/>
              <a:t>debate </a:t>
            </a:r>
            <a:r>
              <a:rPr lang="en-CA" sz="2400" dirty="0"/>
              <a:t>about </a:t>
            </a:r>
            <a:r>
              <a:rPr lang="en-CA" sz="2400" dirty="0" smtClean="0"/>
              <a:t>the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 nature </a:t>
            </a:r>
            <a:r>
              <a:rPr lang="en-CA" sz="2400" dirty="0"/>
              <a:t>of money and its relevance for Keynes</a:t>
            </a:r>
            <a:r>
              <a:rPr lang="en-CA" sz="2400" dirty="0" smtClean="0"/>
              <a:t>,  Marx</a:t>
            </a:r>
            <a:r>
              <a:rPr lang="en-CA" sz="2400" dirty="0"/>
              <a:t>, </a:t>
            </a:r>
            <a:r>
              <a:rPr lang="en-CA" sz="2400" dirty="0" smtClean="0"/>
              <a:t>and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 macroeconomic </a:t>
            </a:r>
            <a:r>
              <a:rPr lang="en-CA" sz="2400" dirty="0"/>
              <a:t>theory in general. </a:t>
            </a:r>
            <a:endParaRPr lang="en-CA" sz="2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</a:pPr>
            <a:endParaRPr lang="en-CA" sz="24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2.    However</a:t>
            </a:r>
            <a:r>
              <a:rPr lang="en-CA" sz="2400" dirty="0"/>
              <a:t>, supposing then that the </a:t>
            </a:r>
            <a:r>
              <a:rPr lang="en-CA" sz="2400" i="1" dirty="0"/>
              <a:t>Ricardian</a:t>
            </a:r>
            <a:r>
              <a:rPr lang="en-CA" sz="2400" dirty="0"/>
              <a:t> </a:t>
            </a:r>
            <a:r>
              <a:rPr lang="en-CA" sz="2400" dirty="0" smtClean="0"/>
              <a:t>foundations of </a:t>
            </a:r>
            <a:r>
              <a:rPr lang="en-CA" sz="2400" i="1" dirty="0" smtClean="0"/>
              <a:t>Marxism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are </a:t>
            </a:r>
            <a:r>
              <a:rPr lang="en-CA" sz="2400" dirty="0"/>
              <a:t>indeed “knocked away”, does this </a:t>
            </a:r>
            <a:r>
              <a:rPr lang="en-CA" sz="2400" dirty="0" smtClean="0"/>
              <a:t>also eliminate Marx the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</a:t>
            </a:r>
            <a:r>
              <a:rPr lang="en-CA" sz="2400" i="1" dirty="0" smtClean="0"/>
              <a:t>economist</a:t>
            </a:r>
            <a:r>
              <a:rPr lang="en-CA" sz="2400" dirty="0" smtClean="0"/>
              <a:t> </a:t>
            </a:r>
            <a:r>
              <a:rPr lang="en-CA" sz="2400" dirty="0"/>
              <a:t>(as opposed to the </a:t>
            </a:r>
            <a:r>
              <a:rPr lang="en-CA" sz="2400" dirty="0" smtClean="0"/>
              <a:t>political  theorist </a:t>
            </a:r>
            <a:r>
              <a:rPr lang="en-CA" sz="2400" dirty="0"/>
              <a:t>or </a:t>
            </a:r>
            <a:r>
              <a:rPr lang="en-CA" sz="2400" dirty="0" smtClean="0"/>
              <a:t>social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philosopher</a:t>
            </a:r>
            <a:r>
              <a:rPr lang="en-CA" sz="2400" dirty="0"/>
              <a:t>) from the discussion of money. </a:t>
            </a:r>
            <a:endParaRPr lang="en-CA" sz="24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/>
              <a:t> </a:t>
            </a:r>
            <a:r>
              <a:rPr lang="en-CA" sz="2400" dirty="0" smtClean="0"/>
              <a:t> 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 	This </a:t>
            </a:r>
            <a:r>
              <a:rPr lang="en-CA" sz="2400" dirty="0"/>
              <a:t>cannot be so, because Marx, even if an </a:t>
            </a:r>
            <a:r>
              <a:rPr lang="en-CA" sz="2400" dirty="0" smtClean="0"/>
              <a:t>incorrigible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commodity </a:t>
            </a:r>
            <a:r>
              <a:rPr lang="en-CA" sz="2400" dirty="0"/>
              <a:t>theorist, was </a:t>
            </a:r>
            <a:r>
              <a:rPr lang="en-CA" sz="2400" i="1" dirty="0"/>
              <a:t>also </a:t>
            </a:r>
            <a:r>
              <a:rPr lang="en-CA" sz="2400" dirty="0"/>
              <a:t>the originator of the concept of </a:t>
            </a:r>
            <a:r>
              <a:rPr lang="en-CA" sz="2400" dirty="0" smtClean="0"/>
              <a:t>the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monetary </a:t>
            </a:r>
            <a:r>
              <a:rPr lang="en-CA" sz="2400" dirty="0"/>
              <a:t>circuit. This idea is </a:t>
            </a:r>
            <a:r>
              <a:rPr lang="en-CA" sz="2400" dirty="0" smtClean="0"/>
              <a:t>indispensable both </a:t>
            </a:r>
            <a:r>
              <a:rPr lang="en-CA" sz="2400" dirty="0"/>
              <a:t>to a viable </a:t>
            </a:r>
            <a:r>
              <a:rPr lang="en-CA" sz="2400" dirty="0" smtClean="0"/>
              <a:t>credit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theory </a:t>
            </a:r>
            <a:r>
              <a:rPr lang="en-CA" sz="2400" dirty="0"/>
              <a:t>of money, and to an explanation of how profit is </a:t>
            </a:r>
            <a:r>
              <a:rPr lang="en-CA" sz="2400" dirty="0" smtClean="0"/>
              <a:t>actually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2400" dirty="0" smtClean="0"/>
              <a:t>        generated </a:t>
            </a:r>
            <a:r>
              <a:rPr lang="en-CA" sz="2400" dirty="0"/>
              <a:t>(as opposed to </a:t>
            </a:r>
            <a:r>
              <a:rPr lang="en-CA" sz="2400" i="1" dirty="0" smtClean="0"/>
              <a:t>valued)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59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200" u="sng" dirty="0" smtClean="0"/>
              <a:t>Marx’s </a:t>
            </a:r>
            <a:r>
              <a:rPr lang="en-US" sz="3200" u="sng" dirty="0"/>
              <a:t>“Monetary Circuit”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91200"/>
          </a:xfrm>
        </p:spPr>
        <p:txBody>
          <a:bodyPr>
            <a:normAutofit fontScale="92500" lnSpcReduction="10000"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u="sng" dirty="0"/>
              <a:t>From </a:t>
            </a:r>
            <a:r>
              <a:rPr lang="en-US" sz="2000" i="1" u="sng" dirty="0"/>
              <a:t>Das </a:t>
            </a:r>
            <a:r>
              <a:rPr lang="en-US" sz="2000" i="1" u="sng" dirty="0" err="1"/>
              <a:t>Kapital</a:t>
            </a:r>
            <a:r>
              <a:rPr lang="en-US" sz="2000" i="1" u="sng" dirty="0"/>
              <a:t> </a:t>
            </a:r>
            <a:r>
              <a:rPr lang="en-US" sz="2000" i="1" u="sng" dirty="0" smtClean="0"/>
              <a:t>II  </a:t>
            </a:r>
            <a:r>
              <a:rPr lang="en-US" sz="2000" u="sng" dirty="0" smtClean="0"/>
              <a:t>(1884):</a:t>
            </a:r>
            <a:endParaRPr lang="en-US" sz="2000" u="sng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dirty="0" smtClean="0"/>
              <a:t>(1)</a:t>
            </a:r>
            <a:r>
              <a:rPr lang="en-US" sz="2000" i="1" dirty="0" smtClean="0"/>
              <a:t>    </a:t>
            </a:r>
            <a:r>
              <a:rPr lang="en-US" sz="2000" i="1" dirty="0"/>
              <a:t>	M   -    C   -    C’   -   M’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  </a:t>
            </a:r>
            <a:r>
              <a:rPr lang="en-US" sz="2000" dirty="0" smtClean="0"/>
              <a:t> The </a:t>
            </a:r>
            <a:r>
              <a:rPr lang="en-US" sz="2000" dirty="0"/>
              <a:t>entrepreneurs start with a sum of money (dollars) </a:t>
            </a:r>
            <a:r>
              <a:rPr lang="en-US" sz="2000" i="1" dirty="0"/>
              <a:t>M.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endParaRPr lang="en-US" sz="2000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  </a:t>
            </a:r>
            <a:r>
              <a:rPr lang="en-US" sz="2000" dirty="0" smtClean="0"/>
              <a:t> Then </a:t>
            </a:r>
            <a:r>
              <a:rPr lang="en-US" sz="2000" dirty="0"/>
              <a:t>they buy some commodities </a:t>
            </a:r>
            <a:r>
              <a:rPr lang="en-US" sz="2000" i="1" dirty="0"/>
              <a:t>C</a:t>
            </a:r>
            <a:r>
              <a:rPr lang="en-US" sz="2000" dirty="0"/>
              <a:t> </a:t>
            </a:r>
            <a:r>
              <a:rPr lang="en-US" sz="2000" dirty="0" smtClean="0"/>
              <a:t> (</a:t>
            </a:r>
            <a:r>
              <a:rPr lang="en-US" sz="2000" dirty="0"/>
              <a:t>including raw materials +  </a:t>
            </a:r>
            <a:r>
              <a:rPr lang="en-US" sz="2000" dirty="0" err="1"/>
              <a:t>labour</a:t>
            </a:r>
            <a:r>
              <a:rPr lang="en-US" sz="2000" dirty="0"/>
              <a:t> time).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  </a:t>
            </a:r>
            <a:r>
              <a:rPr lang="en-US" sz="2000" dirty="0" smtClean="0"/>
              <a:t> Then they </a:t>
            </a:r>
            <a:r>
              <a:rPr lang="en-US" sz="2000" dirty="0"/>
              <a:t>engage in production -- using </a:t>
            </a:r>
            <a:r>
              <a:rPr lang="en-US" sz="2000" i="1" dirty="0"/>
              <a:t>C -</a:t>
            </a:r>
            <a:r>
              <a:rPr lang="en-US" sz="2000" dirty="0"/>
              <a:t>- to make more (that is, “</a:t>
            </a:r>
            <a:r>
              <a:rPr lang="en-US" sz="2000" dirty="0" smtClean="0"/>
              <a:t>more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 valuable</a:t>
            </a:r>
            <a:r>
              <a:rPr lang="en-US" sz="2000" dirty="0"/>
              <a:t>”) commodities </a:t>
            </a:r>
            <a:r>
              <a:rPr lang="en-US" sz="2000" i="1" dirty="0"/>
              <a:t>C</a:t>
            </a:r>
            <a:r>
              <a:rPr lang="en-US" sz="2000" i="1" dirty="0" smtClean="0"/>
              <a:t>’.  </a:t>
            </a:r>
            <a:r>
              <a:rPr lang="en-US" sz="2000" dirty="0" smtClean="0"/>
              <a:t>Therefore </a:t>
            </a:r>
            <a:r>
              <a:rPr lang="en-US" sz="2000" dirty="0"/>
              <a:t>[</a:t>
            </a:r>
            <a:r>
              <a:rPr lang="en-US" sz="2000" i="1" dirty="0" smtClean="0"/>
              <a:t>C</a:t>
            </a:r>
            <a:r>
              <a:rPr lang="en-US" sz="2000" i="1" dirty="0"/>
              <a:t>’ -  </a:t>
            </a:r>
            <a:r>
              <a:rPr lang="en-US" sz="2000" i="1" dirty="0" smtClean="0"/>
              <a:t>C</a:t>
            </a:r>
            <a:r>
              <a:rPr lang="en-US" sz="2000" dirty="0"/>
              <a:t>]</a:t>
            </a:r>
            <a:r>
              <a:rPr lang="en-US" sz="2000" dirty="0" smtClean="0"/>
              <a:t> </a:t>
            </a:r>
            <a:r>
              <a:rPr lang="en-US" sz="2000" dirty="0"/>
              <a:t>is the “real” </a:t>
            </a:r>
            <a:r>
              <a:rPr lang="en-US" sz="2000" i="1" dirty="0"/>
              <a:t>value-added</a:t>
            </a:r>
            <a:r>
              <a:rPr lang="en-US" sz="2000" u="sng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  </a:t>
            </a:r>
            <a:r>
              <a:rPr lang="en-US" sz="2000" dirty="0" smtClean="0"/>
              <a:t> Entrepreneurs </a:t>
            </a:r>
            <a:r>
              <a:rPr lang="en-US" sz="2000" dirty="0"/>
              <a:t>then sell the enhanced commodities, </a:t>
            </a:r>
            <a:r>
              <a:rPr lang="en-US" sz="2000" i="1" dirty="0"/>
              <a:t>C</a:t>
            </a:r>
            <a:r>
              <a:rPr lang="en-US" sz="2000" i="1" dirty="0" smtClean="0"/>
              <a:t>’</a:t>
            </a:r>
            <a:r>
              <a:rPr lang="en-US" sz="2000" dirty="0" smtClean="0"/>
              <a:t>, </a:t>
            </a:r>
            <a:r>
              <a:rPr lang="en-US" sz="2000" dirty="0"/>
              <a:t>for more </a:t>
            </a:r>
            <a:r>
              <a:rPr lang="en-US" sz="2000" i="1" dirty="0"/>
              <a:t>money</a:t>
            </a:r>
            <a:r>
              <a:rPr lang="en-US" sz="2000" dirty="0"/>
              <a:t> </a:t>
            </a:r>
            <a:r>
              <a:rPr lang="en-US" sz="2000" i="1" dirty="0"/>
              <a:t>M’</a:t>
            </a:r>
            <a:r>
              <a:rPr lang="en-US" sz="20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  </a:t>
            </a:r>
            <a:r>
              <a:rPr lang="en-US" sz="2000" dirty="0" smtClean="0"/>
              <a:t> The </a:t>
            </a:r>
            <a:r>
              <a:rPr lang="en-US" sz="2000" dirty="0"/>
              <a:t>difference </a:t>
            </a:r>
            <a:r>
              <a:rPr lang="en-US" sz="2000" dirty="0" smtClean="0"/>
              <a:t>[</a:t>
            </a:r>
            <a:r>
              <a:rPr lang="en-US" sz="2000" i="1" dirty="0" smtClean="0"/>
              <a:t>M</a:t>
            </a:r>
            <a:r>
              <a:rPr lang="en-US" sz="2000" i="1" dirty="0"/>
              <a:t>’ – </a:t>
            </a:r>
            <a:r>
              <a:rPr lang="en-US" sz="2000" i="1" dirty="0" smtClean="0"/>
              <a:t>M</a:t>
            </a:r>
            <a:r>
              <a:rPr lang="en-US" sz="2000" dirty="0"/>
              <a:t>]</a:t>
            </a:r>
            <a:r>
              <a:rPr lang="en-US" sz="2000" dirty="0" smtClean="0"/>
              <a:t> </a:t>
            </a:r>
            <a:r>
              <a:rPr lang="en-US" sz="2000" dirty="0"/>
              <a:t>is what we mean by the “realized”  money profit.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20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2000" dirty="0"/>
              <a:t>  </a:t>
            </a:r>
            <a:r>
              <a:rPr lang="en-US" sz="2000" dirty="0" smtClean="0"/>
              <a:t> This </a:t>
            </a:r>
            <a:r>
              <a:rPr lang="en-US" sz="2000" dirty="0"/>
              <a:t>is “capitalism” </a:t>
            </a:r>
            <a:r>
              <a:rPr lang="en-US" sz="2000" dirty="0" smtClean="0"/>
              <a:t> in practice according </a:t>
            </a:r>
            <a:r>
              <a:rPr lang="en-US" sz="2000" dirty="0"/>
              <a:t>to Marx – not dissimilar to  the views </a:t>
            </a:r>
            <a:r>
              <a:rPr lang="en-US" sz="2000" dirty="0" smtClean="0"/>
              <a:t>of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en-US" sz="2000" dirty="0"/>
              <a:t> </a:t>
            </a:r>
            <a:r>
              <a:rPr lang="en-US" sz="2000" dirty="0" smtClean="0"/>
              <a:t>       Weber, Schumpeter</a:t>
            </a:r>
            <a:r>
              <a:rPr lang="en-US" sz="2000" dirty="0"/>
              <a:t>, </a:t>
            </a:r>
            <a:r>
              <a:rPr lang="en-US" sz="2000" dirty="0" smtClean="0"/>
              <a:t>Keynes </a:t>
            </a:r>
            <a:r>
              <a:rPr lang="en-US" sz="2000" dirty="0"/>
              <a:t>and others.</a:t>
            </a:r>
            <a:endParaRPr lang="en-CA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5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Autofit/>
          </a:bodyPr>
          <a:lstStyle/>
          <a:p>
            <a:r>
              <a:rPr lang="en-US" sz="3200" u="sng" dirty="0"/>
              <a:t>What is Missing from</a:t>
            </a:r>
            <a:r>
              <a:rPr lang="en-US" sz="3200" i="1" u="sng" dirty="0"/>
              <a:t> </a:t>
            </a:r>
            <a:r>
              <a:rPr lang="en-US" sz="3200" u="sng" dirty="0"/>
              <a:t>Marx’s Account?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686800" cy="5867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1800" dirty="0" smtClean="0"/>
              <a:t>   First</a:t>
            </a:r>
            <a:r>
              <a:rPr lang="en-US" sz="1800" dirty="0"/>
              <a:t>, we would need to define </a:t>
            </a:r>
            <a:r>
              <a:rPr lang="en-US" sz="1800" dirty="0" smtClean="0"/>
              <a:t>“real </a:t>
            </a:r>
            <a:r>
              <a:rPr lang="en-US" sz="1800" dirty="0"/>
              <a:t>value</a:t>
            </a:r>
            <a:r>
              <a:rPr lang="en-US" sz="1800" dirty="0" smtClean="0"/>
              <a:t>” </a:t>
            </a:r>
            <a:r>
              <a:rPr lang="en-US" sz="1800" dirty="0"/>
              <a:t>(an old question in economics). </a:t>
            </a:r>
            <a:r>
              <a:rPr lang="en-US" sz="1800" dirty="0" smtClean="0"/>
              <a:t> Marxian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/>
              <a:t> </a:t>
            </a:r>
            <a:r>
              <a:rPr lang="en-US" sz="1800" dirty="0" smtClean="0"/>
              <a:t>      and classical </a:t>
            </a:r>
            <a:r>
              <a:rPr lang="en-US" sz="1800" dirty="0"/>
              <a:t>economics </a:t>
            </a:r>
            <a:r>
              <a:rPr lang="en-US" sz="1800" dirty="0" smtClean="0"/>
              <a:t>would define </a:t>
            </a:r>
            <a:r>
              <a:rPr lang="en-US" sz="1800" dirty="0"/>
              <a:t>this </a:t>
            </a:r>
            <a:r>
              <a:rPr lang="en-US" sz="1800" dirty="0" smtClean="0"/>
              <a:t> either by some version of </a:t>
            </a:r>
            <a:r>
              <a:rPr lang="en-US" sz="1800" dirty="0"/>
              <a:t> </a:t>
            </a:r>
            <a:r>
              <a:rPr lang="en-US" sz="1800" dirty="0" smtClean="0"/>
              <a:t>the </a:t>
            </a:r>
            <a:r>
              <a:rPr lang="en-US" sz="1800" dirty="0" err="1"/>
              <a:t>labour</a:t>
            </a:r>
            <a:r>
              <a:rPr lang="en-US" sz="1800" dirty="0"/>
              <a:t> </a:t>
            </a:r>
            <a:r>
              <a:rPr lang="en-US" sz="1800" dirty="0" smtClean="0"/>
              <a:t>theory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of value,  or another “real” theory (</a:t>
            </a:r>
            <a:r>
              <a:rPr lang="en-US" sz="1800" i="1" dirty="0" smtClean="0"/>
              <a:t>e.g</a:t>
            </a:r>
            <a:r>
              <a:rPr lang="en-US" sz="1800" dirty="0" smtClean="0"/>
              <a:t>., Ricardo’s “corn model”, or Sraffa’s “composite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commodity”).  Neoclassical</a:t>
            </a:r>
            <a:r>
              <a:rPr lang="en-US" sz="1800" dirty="0"/>
              <a:t>, </a:t>
            </a:r>
            <a:r>
              <a:rPr lang="en-US" sz="1800" dirty="0" smtClean="0"/>
              <a:t> mainstream </a:t>
            </a:r>
            <a:r>
              <a:rPr lang="en-US" sz="1800" dirty="0"/>
              <a:t>and </a:t>
            </a:r>
            <a:r>
              <a:rPr lang="en-US" sz="1800" dirty="0" smtClean="0"/>
              <a:t>“Austrian” </a:t>
            </a:r>
            <a:r>
              <a:rPr lang="en-US" sz="1800" dirty="0"/>
              <a:t>economics </a:t>
            </a:r>
            <a:r>
              <a:rPr lang="en-US" sz="1800" dirty="0" smtClean="0"/>
              <a:t>define real value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by  “</a:t>
            </a:r>
            <a:r>
              <a:rPr lang="en-US" sz="1800" dirty="0"/>
              <a:t>utility”.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1800" dirty="0"/>
              <a:t>  </a:t>
            </a:r>
            <a:r>
              <a:rPr lang="en-US" sz="1800" dirty="0" smtClean="0"/>
              <a:t> More </a:t>
            </a:r>
            <a:r>
              <a:rPr lang="en-US" sz="1800" dirty="0"/>
              <a:t>to the present point, </a:t>
            </a:r>
            <a:r>
              <a:rPr lang="en-US" sz="1800" dirty="0" smtClean="0"/>
              <a:t>suppose that the  </a:t>
            </a:r>
            <a:r>
              <a:rPr lang="en-US" sz="1800" dirty="0"/>
              <a:t>money supply is fixed, how can it </a:t>
            </a:r>
            <a:r>
              <a:rPr lang="en-US" sz="1800" dirty="0" smtClean="0"/>
              <a:t>be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/>
              <a:t> </a:t>
            </a:r>
            <a:r>
              <a:rPr lang="en-US" sz="1800" dirty="0" smtClean="0"/>
              <a:t>      p</a:t>
            </a:r>
            <a:r>
              <a:rPr lang="en-US" sz="1800" i="1" dirty="0" smtClean="0"/>
              <a:t>ossible </a:t>
            </a:r>
            <a:r>
              <a:rPr lang="en-US" sz="1800" dirty="0" smtClean="0"/>
              <a:t>for  </a:t>
            </a:r>
            <a:r>
              <a:rPr lang="en-US" sz="1800" i="1" dirty="0" smtClean="0"/>
              <a:t>M</a:t>
            </a:r>
            <a:r>
              <a:rPr lang="en-US" sz="1800" i="1" dirty="0"/>
              <a:t>’ </a:t>
            </a:r>
            <a:r>
              <a:rPr lang="en-US" sz="1800" i="1" dirty="0" smtClean="0"/>
              <a:t> </a:t>
            </a:r>
            <a:r>
              <a:rPr lang="en-US" sz="1800" dirty="0" smtClean="0"/>
              <a:t>to </a:t>
            </a:r>
            <a:r>
              <a:rPr lang="en-US" sz="1800" dirty="0"/>
              <a:t>be  greater  than </a:t>
            </a:r>
            <a:r>
              <a:rPr lang="en-US" sz="1800" i="1" dirty="0"/>
              <a:t>M</a:t>
            </a:r>
            <a:r>
              <a:rPr lang="en-US" sz="1800" dirty="0"/>
              <a:t>? </a:t>
            </a:r>
            <a:r>
              <a:rPr lang="en-US" sz="1800" dirty="0" smtClean="0"/>
              <a:t>This is the crucial </a:t>
            </a:r>
            <a:r>
              <a:rPr lang="en-US" sz="1800" dirty="0"/>
              <a:t>question. Neither </a:t>
            </a:r>
            <a:r>
              <a:rPr lang="en-US" sz="1800" dirty="0" smtClean="0"/>
              <a:t>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classical  economists</a:t>
            </a:r>
            <a:r>
              <a:rPr lang="en-US" sz="1800" dirty="0"/>
              <a:t>, </a:t>
            </a:r>
            <a:r>
              <a:rPr lang="en-US" sz="1800" dirty="0" smtClean="0"/>
              <a:t> nor Marx, nor the neoclassical </a:t>
            </a:r>
            <a:r>
              <a:rPr lang="en-US" sz="1800" dirty="0"/>
              <a:t>economists, ever seemed to </a:t>
            </a:r>
            <a:r>
              <a:rPr lang="en-US" sz="1800" dirty="0" smtClean="0"/>
              <a:t>ask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 it.  Implicitly,   however,  </a:t>
            </a:r>
            <a:r>
              <a:rPr lang="en-US" sz="1800" dirty="0"/>
              <a:t>modern accountants do ask </a:t>
            </a:r>
            <a:r>
              <a:rPr lang="en-US" sz="1800" dirty="0" smtClean="0"/>
              <a:t>the question  </a:t>
            </a:r>
            <a:r>
              <a:rPr lang="en-US" sz="1800" dirty="0"/>
              <a:t>of </a:t>
            </a:r>
            <a:r>
              <a:rPr lang="en-US" sz="1800" dirty="0" smtClean="0"/>
              <a:t>modern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 businesses  every day</a:t>
            </a:r>
            <a:r>
              <a:rPr lang="en-US" sz="1800" dirty="0"/>
              <a:t>.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1800" dirty="0"/>
              <a:t>   </a:t>
            </a:r>
            <a:r>
              <a:rPr lang="en-US" sz="1800" dirty="0" smtClean="0"/>
              <a:t> If </a:t>
            </a:r>
            <a:r>
              <a:rPr lang="en-US" sz="1800" i="1" dirty="0" smtClean="0"/>
              <a:t>M </a:t>
            </a:r>
            <a:r>
              <a:rPr lang="en-US" sz="1800" dirty="0" smtClean="0"/>
              <a:t>is fixed it </a:t>
            </a:r>
            <a:r>
              <a:rPr lang="en-US" sz="1800" dirty="0"/>
              <a:t>would still be possible for </a:t>
            </a:r>
            <a:r>
              <a:rPr lang="en-US" sz="1800" i="1" dirty="0"/>
              <a:t>some </a:t>
            </a:r>
            <a:r>
              <a:rPr lang="en-US" sz="1800" dirty="0"/>
              <a:t>firms to make profits while others make </a:t>
            </a: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/>
              <a:t> </a:t>
            </a:r>
            <a:r>
              <a:rPr lang="en-US" sz="1800" dirty="0" smtClean="0"/>
              <a:t>       losses</a:t>
            </a:r>
            <a:r>
              <a:rPr lang="en-US" sz="1800" dirty="0"/>
              <a:t>.  This </a:t>
            </a:r>
            <a:r>
              <a:rPr lang="en-US" sz="1800" dirty="0" smtClean="0"/>
              <a:t>is  the </a:t>
            </a:r>
            <a:r>
              <a:rPr lang="en-US" sz="1800" dirty="0"/>
              <a:t>usual meaning of </a:t>
            </a:r>
            <a:r>
              <a:rPr lang="en-US" sz="1800" dirty="0" smtClean="0"/>
              <a:t> the expression “competition</a:t>
            </a:r>
            <a:r>
              <a:rPr lang="en-US" sz="1800" dirty="0"/>
              <a:t>”. But </a:t>
            </a:r>
            <a:r>
              <a:rPr lang="en-US" sz="1800" dirty="0" smtClean="0"/>
              <a:t>this </a:t>
            </a:r>
            <a:r>
              <a:rPr lang="en-US" sz="1800" dirty="0"/>
              <a:t>is </a:t>
            </a:r>
            <a:r>
              <a:rPr lang="en-US" sz="1800" i="1" dirty="0"/>
              <a:t>not</a:t>
            </a:r>
            <a:r>
              <a:rPr lang="en-US" sz="1800" dirty="0"/>
              <a:t> </a:t>
            </a:r>
            <a:r>
              <a:rPr lang="en-US" sz="1800" dirty="0" smtClean="0"/>
              <a:t>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 answer. </a:t>
            </a:r>
            <a:r>
              <a:rPr lang="en-US" sz="1800" dirty="0"/>
              <a:t>It is </a:t>
            </a:r>
            <a:r>
              <a:rPr lang="en-US" sz="1800" dirty="0" smtClean="0"/>
              <a:t>still </a:t>
            </a:r>
            <a:r>
              <a:rPr lang="en-US" sz="1800" i="1" dirty="0" smtClean="0"/>
              <a:t>impossible</a:t>
            </a:r>
            <a:r>
              <a:rPr lang="en-US" sz="1800" dirty="0" smtClean="0"/>
              <a:t> </a:t>
            </a:r>
            <a:r>
              <a:rPr lang="en-US" sz="1800" dirty="0"/>
              <a:t>for  </a:t>
            </a:r>
            <a:r>
              <a:rPr lang="en-US" sz="1800" dirty="0" smtClean="0"/>
              <a:t>firms </a:t>
            </a:r>
            <a:r>
              <a:rPr lang="en-US" sz="1800" dirty="0"/>
              <a:t>on average </a:t>
            </a:r>
            <a:r>
              <a:rPr lang="en-US" sz="1800" dirty="0" smtClean="0"/>
              <a:t>(and in </a:t>
            </a:r>
            <a:r>
              <a:rPr lang="en-US" sz="1800" dirty="0"/>
              <a:t>aggregate) to be profitable. </a:t>
            </a: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 The </a:t>
            </a:r>
            <a:r>
              <a:rPr lang="en-US" sz="1800" dirty="0"/>
              <a:t>system  as </a:t>
            </a:r>
            <a:r>
              <a:rPr lang="en-US" sz="1800" dirty="0" smtClean="0"/>
              <a:t>a whole </a:t>
            </a:r>
            <a:r>
              <a:rPr lang="en-US" sz="1800" dirty="0"/>
              <a:t>cannot </a:t>
            </a:r>
            <a:r>
              <a:rPr lang="en-US" sz="1800" dirty="0" smtClean="0"/>
              <a:t>function  on </a:t>
            </a:r>
            <a:r>
              <a:rPr lang="en-US" sz="1800" dirty="0"/>
              <a:t>the basis of zero aggregate </a:t>
            </a:r>
            <a:r>
              <a:rPr lang="en-US" sz="1800" dirty="0" smtClean="0"/>
              <a:t>profit. 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 expectation </a:t>
            </a:r>
            <a:r>
              <a:rPr lang="en-US" sz="1800" dirty="0"/>
              <a:t>of </a:t>
            </a:r>
            <a:r>
              <a:rPr lang="en-US" sz="1800" dirty="0" smtClean="0"/>
              <a:t>success in  </a:t>
            </a:r>
            <a:r>
              <a:rPr lang="en-US" sz="1800" dirty="0"/>
              <a:t>any </a:t>
            </a:r>
            <a:r>
              <a:rPr lang="en-US" sz="1800" dirty="0" smtClean="0"/>
              <a:t>particular  business  would </a:t>
            </a:r>
            <a:r>
              <a:rPr lang="en-US" sz="1800" dirty="0"/>
              <a:t>be </a:t>
            </a:r>
            <a:r>
              <a:rPr lang="en-US" sz="1800" dirty="0" smtClean="0"/>
              <a:t>zero.  There would be no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800" dirty="0" smtClean="0"/>
              <a:t>        incentive </a:t>
            </a:r>
            <a:r>
              <a:rPr lang="en-US" sz="1800" dirty="0"/>
              <a:t>to act</a:t>
            </a:r>
            <a:r>
              <a:rPr lang="en-US" sz="1800" dirty="0" smtClean="0"/>
              <a:t>.</a:t>
            </a: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endParaRPr lang="en-US" sz="1800" u="sng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en-US" sz="1800" dirty="0"/>
              <a:t>  </a:t>
            </a:r>
            <a:r>
              <a:rPr lang="en-US" sz="1800" dirty="0" smtClean="0"/>
              <a:t>   The </a:t>
            </a:r>
            <a:r>
              <a:rPr lang="en-US" sz="1800" dirty="0"/>
              <a:t>answer must be credit creation (money creation) by the banking  system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947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r>
              <a:rPr lang="en-US" sz="2800" u="sng" dirty="0"/>
              <a:t>Nominal </a:t>
            </a:r>
            <a:r>
              <a:rPr lang="en-US" sz="2800" u="sng" dirty="0" smtClean="0"/>
              <a:t>versus </a:t>
            </a:r>
            <a:r>
              <a:rPr lang="en-US" sz="2800" u="sng" dirty="0"/>
              <a:t>Real Profit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9436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/>
              <a:t>   In modern </a:t>
            </a:r>
            <a:r>
              <a:rPr lang="en-US" sz="2000" dirty="0"/>
              <a:t>economics, real value added is not “embodied </a:t>
            </a:r>
            <a:r>
              <a:rPr lang="en-US" sz="2000" dirty="0" smtClean="0"/>
              <a:t> </a:t>
            </a:r>
            <a:r>
              <a:rPr lang="en-US" sz="2000" dirty="0" err="1" smtClean="0"/>
              <a:t>labour</a:t>
            </a:r>
            <a:r>
              <a:rPr lang="en-US" sz="2000" dirty="0" smtClean="0"/>
              <a:t>” or similar,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but (something like) the standard definition of real </a:t>
            </a:r>
            <a:r>
              <a:rPr lang="en-US" sz="2000" dirty="0"/>
              <a:t>GDP: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(</a:t>
            </a:r>
            <a:r>
              <a:rPr lang="en-US" sz="2000" dirty="0"/>
              <a:t>2</a:t>
            </a:r>
            <a:r>
              <a:rPr lang="en-US" sz="2000" dirty="0" smtClean="0"/>
              <a:t>)    </a:t>
            </a:r>
            <a:r>
              <a:rPr lang="en-US" sz="2000" dirty="0"/>
              <a:t>		</a:t>
            </a:r>
            <a:r>
              <a:rPr lang="en-US" sz="2000" i="1" dirty="0"/>
              <a:t>Y =  C + I + G </a:t>
            </a:r>
            <a:r>
              <a:rPr lang="en-US" sz="2000" dirty="0"/>
              <a:t>+  (</a:t>
            </a:r>
            <a:r>
              <a:rPr lang="en-US" sz="2000" i="1" dirty="0"/>
              <a:t>EX - IM</a:t>
            </a:r>
            <a:r>
              <a:rPr lang="en-US" sz="20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/>
              <a:t>   So </a:t>
            </a:r>
            <a:r>
              <a:rPr lang="en-US" sz="2000" dirty="0"/>
              <a:t>the circuit becomes</a:t>
            </a:r>
            <a:r>
              <a:rPr lang="en-US" sz="2000" dirty="0" smtClean="0"/>
              <a:t>::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(</a:t>
            </a:r>
            <a:r>
              <a:rPr lang="en-US" sz="2000" dirty="0"/>
              <a:t>3</a:t>
            </a:r>
            <a:r>
              <a:rPr lang="en-US" sz="2000" dirty="0" smtClean="0"/>
              <a:t>)   </a:t>
            </a:r>
            <a:r>
              <a:rPr lang="en-US" sz="2000" dirty="0"/>
              <a:t>		</a:t>
            </a:r>
            <a:r>
              <a:rPr lang="en-US" sz="2000" i="1" dirty="0"/>
              <a:t>M -  Y  - M</a:t>
            </a:r>
            <a:r>
              <a:rPr lang="en-US" sz="2000" dirty="0"/>
              <a:t>’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b="1" i="1" dirty="0"/>
              <a:t>M’ = M</a:t>
            </a:r>
            <a:r>
              <a:rPr lang="en-US" sz="2000" b="1" dirty="0"/>
              <a:t>, there </a:t>
            </a:r>
            <a:r>
              <a:rPr lang="en-US" sz="2000" b="1" dirty="0" smtClean="0"/>
              <a:t>will be  </a:t>
            </a:r>
            <a:r>
              <a:rPr lang="en-US" sz="2000" b="1" u="sng" dirty="0"/>
              <a:t>no</a:t>
            </a:r>
            <a:r>
              <a:rPr lang="en-US" sz="2000" b="1" dirty="0"/>
              <a:t> </a:t>
            </a:r>
            <a:r>
              <a:rPr lang="en-US" sz="2000" b="1" i="1" dirty="0"/>
              <a:t>Y</a:t>
            </a:r>
            <a:r>
              <a:rPr lang="en-US" sz="2000" b="1" dirty="0"/>
              <a:t>. </a:t>
            </a:r>
            <a:r>
              <a:rPr lang="en-US" sz="2000" b="1" dirty="0" smtClean="0"/>
              <a:t> Why? (No pun intended). Because  there is no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incentive to produce </a:t>
            </a:r>
            <a:r>
              <a:rPr lang="en-US" sz="2000" b="1" i="1" dirty="0" smtClean="0"/>
              <a:t>Y. </a:t>
            </a:r>
            <a:r>
              <a:rPr lang="en-US" sz="2000" dirty="0" smtClean="0"/>
              <a:t>Note that even </a:t>
            </a:r>
            <a:r>
              <a:rPr lang="en-US" sz="2000" dirty="0"/>
              <a:t>if </a:t>
            </a:r>
            <a:r>
              <a:rPr lang="en-US" sz="2000" i="1" dirty="0"/>
              <a:t>M’ &gt; M  </a:t>
            </a:r>
            <a:r>
              <a:rPr lang="en-US" sz="2000" dirty="0"/>
              <a:t>it </a:t>
            </a:r>
            <a:r>
              <a:rPr lang="en-US" sz="2000" dirty="0" smtClean="0"/>
              <a:t>still quite possible for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       there to </a:t>
            </a:r>
            <a:r>
              <a:rPr lang="en-US" sz="2000" dirty="0"/>
              <a:t>be no </a:t>
            </a:r>
            <a:r>
              <a:rPr lang="en-US" sz="2000" i="1" dirty="0" smtClean="0"/>
              <a:t>Y</a:t>
            </a:r>
            <a:r>
              <a:rPr lang="en-US" sz="2000" dirty="0" smtClean="0"/>
              <a:t>. Then </a:t>
            </a:r>
            <a:r>
              <a:rPr lang="en-US" sz="2000" dirty="0"/>
              <a:t>the circuit becomes: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(</a:t>
            </a:r>
            <a:r>
              <a:rPr lang="en-US" sz="2000" dirty="0"/>
              <a:t>4</a:t>
            </a:r>
            <a:r>
              <a:rPr lang="en-US" sz="2000" dirty="0" smtClean="0"/>
              <a:t>)        </a:t>
            </a:r>
            <a:r>
              <a:rPr lang="en-US" sz="2000" dirty="0"/>
              <a:t>		</a:t>
            </a:r>
            <a:r>
              <a:rPr lang="en-US" sz="2000" i="1" dirty="0"/>
              <a:t>M – M’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(This </a:t>
            </a:r>
            <a:r>
              <a:rPr lang="en-US" sz="2000" dirty="0" smtClean="0"/>
              <a:t>is the case </a:t>
            </a:r>
            <a:r>
              <a:rPr lang="en-US" sz="2000" dirty="0"/>
              <a:t>where </a:t>
            </a:r>
            <a:r>
              <a:rPr lang="en-US" sz="2000" dirty="0" smtClean="0"/>
              <a:t>all the borrowed </a:t>
            </a:r>
            <a:r>
              <a:rPr lang="en-US" sz="2000" dirty="0"/>
              <a:t>money goes for financial speculation, </a:t>
            </a:r>
            <a:r>
              <a:rPr lang="en-US" sz="2000" i="1" dirty="0"/>
              <a:t>etc</a:t>
            </a:r>
            <a:r>
              <a:rPr lang="en-US" sz="2000" dirty="0"/>
              <a:t>. </a:t>
            </a:r>
            <a:r>
              <a:rPr lang="en-US" sz="20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sz="2000" dirty="0" smtClean="0"/>
              <a:t>  However, if things work out such  that [</a:t>
            </a:r>
            <a:r>
              <a:rPr lang="en-US" sz="2000" i="1" dirty="0" smtClean="0"/>
              <a:t>M</a:t>
            </a:r>
            <a:r>
              <a:rPr lang="en-US" sz="2000" i="1" dirty="0"/>
              <a:t>’ – </a:t>
            </a:r>
            <a:r>
              <a:rPr lang="en-US" sz="2000" i="1" dirty="0" smtClean="0"/>
              <a:t>M</a:t>
            </a:r>
            <a:r>
              <a:rPr lang="en-US" sz="2000" dirty="0" smtClean="0"/>
              <a:t>] </a:t>
            </a:r>
            <a:r>
              <a:rPr lang="en-US" sz="2000" i="1" dirty="0" smtClean="0"/>
              <a:t> </a:t>
            </a:r>
            <a:r>
              <a:rPr lang="en-US" sz="2000" i="1" dirty="0"/>
              <a:t>&gt; 0</a:t>
            </a:r>
            <a:r>
              <a:rPr lang="en-US" sz="2000" dirty="0"/>
              <a:t>, and </a:t>
            </a:r>
            <a:r>
              <a:rPr lang="en-US" sz="2000" dirty="0" smtClean="0"/>
              <a:t> that this </a:t>
            </a:r>
            <a:r>
              <a:rPr lang="en-US" sz="2000" dirty="0"/>
              <a:t>also </a:t>
            </a:r>
            <a:r>
              <a:rPr lang="en-US" sz="2000" dirty="0" smtClean="0"/>
              <a:t>(roughly)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/>
              <a:t>= </a:t>
            </a:r>
            <a:r>
              <a:rPr lang="en-US" sz="2000" i="1" dirty="0" smtClean="0"/>
              <a:t>Y</a:t>
            </a:r>
            <a:r>
              <a:rPr lang="en-US" sz="2000" dirty="0" smtClean="0"/>
              <a:t>, there will be ongoing production and prices </a:t>
            </a:r>
            <a:r>
              <a:rPr lang="en-US" sz="2000" dirty="0"/>
              <a:t>will be (roughly) stable</a:t>
            </a:r>
            <a:r>
              <a:rPr lang="en-US" sz="2000" dirty="0" smtClean="0"/>
              <a:t>. If  </a:t>
            </a:r>
            <a:r>
              <a:rPr lang="en-US" sz="2000" i="1" dirty="0"/>
              <a:t>Y </a:t>
            </a:r>
            <a:r>
              <a:rPr lang="en-US" sz="2000" i="1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i="1" dirty="0" smtClean="0"/>
              <a:t>       0 </a:t>
            </a:r>
            <a:r>
              <a:rPr lang="en-US" sz="2000" dirty="0"/>
              <a:t>but [</a:t>
            </a:r>
            <a:r>
              <a:rPr lang="en-US" sz="2000" i="1" dirty="0" smtClean="0"/>
              <a:t>M</a:t>
            </a:r>
            <a:r>
              <a:rPr lang="en-US" sz="2000" i="1" dirty="0"/>
              <a:t>’ </a:t>
            </a:r>
            <a:r>
              <a:rPr lang="en-US" sz="2000" i="1" dirty="0" smtClean="0"/>
              <a:t>– M</a:t>
            </a:r>
            <a:r>
              <a:rPr lang="en-US" sz="2000" dirty="0"/>
              <a:t>]</a:t>
            </a:r>
            <a:r>
              <a:rPr lang="en-US" sz="2000" dirty="0" smtClean="0"/>
              <a:t>  </a:t>
            </a:r>
            <a:r>
              <a:rPr lang="en-US" sz="2000" i="1" dirty="0"/>
              <a:t>&gt; Y</a:t>
            </a:r>
            <a:r>
              <a:rPr lang="en-US" sz="2000" dirty="0"/>
              <a:t>, </a:t>
            </a:r>
            <a:r>
              <a:rPr lang="en-US" sz="2000" dirty="0" smtClean="0"/>
              <a:t> there will still be production, the economy will still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       function, but prices will rise (inflation)</a:t>
            </a:r>
          </a:p>
        </p:txBody>
      </p:sp>
    </p:spTree>
    <p:extLst>
      <p:ext uri="{BB962C8B-B14F-4D97-AF65-F5344CB8AC3E}">
        <p14:creationId xmlns:p14="http://schemas.microsoft.com/office/powerpoint/2010/main" val="181114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u="sng" dirty="0" smtClean="0"/>
              <a:t>Take-</a:t>
            </a:r>
            <a:r>
              <a:rPr lang="en-US" sz="3200" u="sng" dirty="0" err="1" smtClean="0"/>
              <a:t>aways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1020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 smtClean="0"/>
              <a:t>1.  </a:t>
            </a:r>
            <a:r>
              <a:rPr lang="en-US" dirty="0" smtClean="0"/>
              <a:t>There </a:t>
            </a:r>
            <a:r>
              <a:rPr lang="en-US" dirty="0"/>
              <a:t>must be </a:t>
            </a:r>
            <a:r>
              <a:rPr lang="en-US" dirty="0" smtClean="0"/>
              <a:t>a nominal </a:t>
            </a:r>
            <a:r>
              <a:rPr lang="en-US" dirty="0"/>
              <a:t>profit of some kind </a:t>
            </a:r>
            <a:r>
              <a:rPr lang="en-US" dirty="0" smtClean="0"/>
              <a:t>before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 there </a:t>
            </a:r>
            <a:r>
              <a:rPr lang="en-US" dirty="0"/>
              <a:t>can be </a:t>
            </a:r>
            <a:r>
              <a:rPr lang="en-US" dirty="0" smtClean="0"/>
              <a:t>any real </a:t>
            </a:r>
            <a:r>
              <a:rPr lang="en-US" dirty="0"/>
              <a:t>profit</a:t>
            </a:r>
            <a:r>
              <a:rPr lang="en-US" dirty="0" smtClean="0"/>
              <a:t>. (It </a:t>
            </a:r>
            <a:r>
              <a:rPr lang="en-US" dirty="0"/>
              <a:t>is </a:t>
            </a:r>
            <a:r>
              <a:rPr lang="en-US" dirty="0" smtClean="0"/>
              <a:t>a </a:t>
            </a:r>
            <a:r>
              <a:rPr lang="en-US" dirty="0"/>
              <a:t>necessary but </a:t>
            </a:r>
            <a:r>
              <a:rPr lang="en-US" dirty="0" smtClean="0"/>
              <a:t>not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 sufficient condition). This is the role of credit (and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 money) creation in capitalism.</a:t>
            </a: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2.  </a:t>
            </a:r>
            <a:r>
              <a:rPr lang="en-US" b="1" dirty="0" smtClean="0"/>
              <a:t>NB: </a:t>
            </a:r>
            <a:r>
              <a:rPr lang="en-US" b="1" dirty="0"/>
              <a:t> </a:t>
            </a:r>
            <a:r>
              <a:rPr lang="en-US" dirty="0" smtClean="0"/>
              <a:t>In </a:t>
            </a:r>
            <a:r>
              <a:rPr lang="en-US" dirty="0"/>
              <a:t>the “real world” it </a:t>
            </a:r>
            <a:r>
              <a:rPr lang="en-US" dirty="0" smtClean="0"/>
              <a:t>would even </a:t>
            </a:r>
            <a:r>
              <a:rPr lang="en-US" dirty="0"/>
              <a:t>be possible to 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see a </a:t>
            </a:r>
            <a:r>
              <a:rPr lang="en-US" dirty="0"/>
              <a:t>combination of GDP growth </a:t>
            </a:r>
            <a:r>
              <a:rPr lang="en-US" dirty="0" smtClean="0"/>
              <a:t>and </a:t>
            </a:r>
            <a:r>
              <a:rPr lang="en-US" i="1" dirty="0" smtClean="0"/>
              <a:t>deflation, </a:t>
            </a:r>
            <a:r>
              <a:rPr lang="en-US" dirty="0" smtClean="0"/>
              <a:t>as well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as the other possibilities discussed .This would </a:t>
            </a:r>
            <a:r>
              <a:rPr lang="en-US" dirty="0"/>
              <a:t>be </a:t>
            </a:r>
            <a:r>
              <a:rPr lang="en-US" dirty="0" smtClean="0"/>
              <a:t>due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(</a:t>
            </a:r>
            <a:r>
              <a:rPr lang="en-US" i="1" dirty="0" smtClean="0"/>
              <a:t>e.g.</a:t>
            </a:r>
            <a:r>
              <a:rPr lang="en-US" dirty="0" smtClean="0"/>
              <a:t>) to </a:t>
            </a:r>
            <a:r>
              <a:rPr lang="en-US" dirty="0"/>
              <a:t>productivity </a:t>
            </a:r>
            <a:r>
              <a:rPr lang="en-US" dirty="0" smtClean="0"/>
              <a:t>improvements. However, this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</a:t>
            </a:r>
            <a:r>
              <a:rPr lang="en-US" i="1" dirty="0" smtClean="0"/>
              <a:t>cannot </a:t>
            </a:r>
            <a:r>
              <a:rPr lang="en-US" dirty="0" smtClean="0"/>
              <a:t>occur with a fixed money supply and constant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velocity, as in monetarism. There must still be credit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     creation. The </a:t>
            </a:r>
            <a:r>
              <a:rPr lang="en-US" dirty="0"/>
              <a:t>money supply must </a:t>
            </a:r>
            <a:r>
              <a:rPr lang="en-US" dirty="0" smtClean="0"/>
              <a:t>still be </a:t>
            </a:r>
            <a:r>
              <a:rPr lang="en-US" i="1" dirty="0" smtClean="0"/>
              <a:t>endogenous.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77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3088</TotalTime>
  <Words>815</Words>
  <Application>Microsoft Office PowerPoint</Application>
  <PresentationFormat>On-screen Show (4:3)</PresentationFormat>
  <Paragraphs>137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Ontology of Money,  the Concept of the Monetary Circuit, and the Source of Profit</vt:lpstr>
      <vt:lpstr>Keynes to G.B. Shaw, 01.01.1935</vt:lpstr>
      <vt:lpstr>What does Keynes  mean by “Knocking Away the Ricardian Foundations of Marxism”?</vt:lpstr>
      <vt:lpstr>Keynes versus Marx?</vt:lpstr>
      <vt:lpstr>The Paper has Two Objectives.</vt:lpstr>
      <vt:lpstr>Marx’s “Monetary Circuit”</vt:lpstr>
      <vt:lpstr>What is Missing from Marx’s Account?</vt:lpstr>
      <vt:lpstr>Nominal versus Real Profit</vt:lpstr>
      <vt:lpstr>Take-aways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</dc:creator>
  <cp:lastModifiedBy> John Smithin</cp:lastModifiedBy>
  <cp:revision>270</cp:revision>
  <cp:lastPrinted>2015-12-30T00:19:25Z</cp:lastPrinted>
  <dcterms:created xsi:type="dcterms:W3CDTF">2012-09-05T15:38:13Z</dcterms:created>
  <dcterms:modified xsi:type="dcterms:W3CDTF">2015-12-30T03:13:37Z</dcterms:modified>
</cp:coreProperties>
</file>