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4.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3.xml" ContentType="application/vnd.openxmlformats-officedocument.drawingml.chartshapes+xml"/>
  <Override PartName="/ppt/notesSlides/notesSlide15.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6.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7.xml" ContentType="application/vnd.openxmlformats-officedocument.presentationml.notesSlid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8.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9.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4.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4.xml" ContentType="application/vnd.openxmlformats-officedocument.presentationml.notesSlid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4.xml" ContentType="application/vnd.openxmlformats-officedocument.drawingml.chartshapes+xml"/>
  <Override PartName="/ppt/notesSlides/notesSlide25.xml" ContentType="application/vnd.openxmlformats-officedocument.presentationml.notesSlide+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6.xml" ContentType="application/vnd.openxmlformats-officedocument.presentationml.notesSlide+xml"/>
  <Override PartName="/ppt/charts/chart18.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27.xml" ContentType="application/vnd.openxmlformats-officedocument.presentationml.notesSlide+xml"/>
  <Override PartName="/ppt/charts/chart19.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5.xml" ContentType="application/vnd.openxmlformats-officedocument.drawingml.chartshape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256" r:id="rId2"/>
    <p:sldId id="575" r:id="rId3"/>
    <p:sldId id="599" r:id="rId4"/>
    <p:sldId id="598" r:id="rId5"/>
    <p:sldId id="641" r:id="rId6"/>
    <p:sldId id="509" r:id="rId7"/>
    <p:sldId id="671" r:id="rId8"/>
    <p:sldId id="647" r:id="rId9"/>
    <p:sldId id="660" r:id="rId10"/>
    <p:sldId id="693" r:id="rId11"/>
    <p:sldId id="694" r:id="rId12"/>
    <p:sldId id="695" r:id="rId13"/>
    <p:sldId id="696" r:id="rId14"/>
    <p:sldId id="701" r:id="rId15"/>
    <p:sldId id="686" r:id="rId16"/>
    <p:sldId id="697" r:id="rId17"/>
    <p:sldId id="698" r:id="rId18"/>
    <p:sldId id="699" r:id="rId19"/>
    <p:sldId id="700" r:id="rId20"/>
    <p:sldId id="566" r:id="rId21"/>
    <p:sldId id="650" r:id="rId22"/>
    <p:sldId id="593" r:id="rId23"/>
    <p:sldId id="639" r:id="rId24"/>
    <p:sldId id="634" r:id="rId25"/>
    <p:sldId id="706" r:id="rId26"/>
    <p:sldId id="702" r:id="rId27"/>
    <p:sldId id="703" r:id="rId28"/>
    <p:sldId id="511" r:id="rId29"/>
    <p:sldId id="704" r:id="rId30"/>
    <p:sldId id="382" r:id="rId31"/>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598" autoAdjust="0"/>
  </p:normalViewPr>
  <p:slideViewPr>
    <p:cSldViewPr>
      <p:cViewPr varScale="1">
        <p:scale>
          <a:sx n="102" d="100"/>
          <a:sy n="102" d="100"/>
        </p:scale>
        <p:origin x="2130" y="102"/>
      </p:cViewPr>
      <p:guideLst>
        <p:guide orient="horz" pos="2160"/>
        <p:guide pos="2880"/>
      </p:guideLst>
    </p:cSldViewPr>
  </p:slideViewPr>
  <p:outlineViewPr>
    <p:cViewPr>
      <p:scale>
        <a:sx n="33" d="100"/>
        <a:sy n="33" d="100"/>
      </p:scale>
      <p:origin x="60" y="372"/>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1" Type="http://schemas.openxmlformats.org/officeDocument/2006/relationships/oleObject" Target="file:///\\mecslx1\mecs-scf7\research\scf.soi.compare\data\WealthShareOutput\DecomposingTopWealthSharesSCFtax032515.xls"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file:///\\mecslx1\mecs-scf7\research\scf.soi.compare\data\Capitalization%20Factors.xlsx" TargetMode="External"/><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oleObject" Target="file:///\\mecslx1\mecs-scf7\research\scf.soi.compare\data\Capitalization%20Factors.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4.xml"/></Relationships>
</file>

<file path=ppt/charts/_rels/chart17.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15.xml"/><Relationship Id="rId1" Type="http://schemas.microsoft.com/office/2011/relationships/chartStyle" Target="style15.xml"/></Relationships>
</file>

<file path=ppt/charts/_rels/chart19.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5.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mecslx1\mecs-scf7\research\scf.soi.compare\data\WealthShareOutput\Top%20Share%20GraphicsDB-%20SCF-tax032515.xls"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oleObject" Target="file:///\\mecslx1\mecs-scf7\research\scf.soi.compare\doc\Top%20Income%20and%20Wealth%20Shares\ASSA2015\Figures.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lgn="l">
              <a:defRPr sz="2000" b="1" i="0" u="none" strike="noStrike" baseline="0">
                <a:solidFill>
                  <a:srgbClr val="0070C0"/>
                </a:solidFill>
                <a:latin typeface="Calibri"/>
                <a:ea typeface="Calibri"/>
                <a:cs typeface="Calibri"/>
              </a:defRPr>
            </a:pPr>
            <a:r>
              <a:rPr lang="en-US" sz="2000" dirty="0" smtClean="0">
                <a:solidFill>
                  <a:srgbClr val="0070C0"/>
                </a:solidFill>
              </a:rPr>
              <a:t>SCF </a:t>
            </a:r>
            <a:r>
              <a:rPr lang="en-US" sz="2000" dirty="0">
                <a:solidFill>
                  <a:srgbClr val="0070C0"/>
                </a:solidFill>
              </a:rPr>
              <a:t>and Administrative Data Top 1% Wealth Shares</a:t>
            </a:r>
          </a:p>
        </c:rich>
      </c:tx>
      <c:layout>
        <c:manualLayout>
          <c:xMode val="edge"/>
          <c:yMode val="edge"/>
          <c:x val="7.6151009141098736E-2"/>
          <c:y val="3.499224528752088E-2"/>
        </c:manualLayout>
      </c:layout>
      <c:overlay val="0"/>
    </c:title>
    <c:autoTitleDeleted val="0"/>
    <c:plotArea>
      <c:layout>
        <c:manualLayout>
          <c:layoutTarget val="inner"/>
          <c:xMode val="edge"/>
          <c:yMode val="edge"/>
          <c:x val="7.7449316680242561E-2"/>
          <c:y val="9.0352988546886184E-2"/>
          <c:w val="0.84633236039460591"/>
          <c:h val="0.81829813886900504"/>
        </c:manualLayout>
      </c:layout>
      <c:lineChart>
        <c:grouping val="standard"/>
        <c:varyColors val="0"/>
        <c:ser>
          <c:idx val="1"/>
          <c:order val="0"/>
          <c:tx>
            <c:v>Administrative Data</c:v>
          </c:tx>
          <c:spPr>
            <a:ln w="22225">
              <a:solidFill>
                <a:schemeClr val="tx1"/>
              </a:solidFill>
            </a:ln>
          </c:spPr>
          <c:marker>
            <c:symbol val="square"/>
            <c:size val="5"/>
            <c:spPr>
              <a:solidFill>
                <a:schemeClr val="tx1"/>
              </a:solidFill>
              <a:ln>
                <a:solidFill>
                  <a:schemeClr val="tx1"/>
                </a:solidFill>
              </a:ln>
            </c:spPr>
          </c:marker>
          <c:cat>
            <c:numRef>
              <c:f>'Top 1'!$B$5:$B$29</c:f>
              <c:numCache>
                <c:formatCode>General</c:formatCode>
                <c:ptCount val="25"/>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numCache>
            </c:numRef>
          </c:cat>
          <c:val>
            <c:numRef>
              <c:f>'Top 1'!$C$5:$C$28</c:f>
              <c:numCache>
                <c:formatCode>0.0%</c:formatCode>
                <c:ptCount val="24"/>
                <c:pt idx="0">
                  <c:v>0.27807000000000004</c:v>
                </c:pt>
                <c:pt idx="1">
                  <c:v>0.28127000000000002</c:v>
                </c:pt>
                <c:pt idx="2">
                  <c:v>0.27616000000000002</c:v>
                </c:pt>
                <c:pt idx="3">
                  <c:v>0.29193000000000002</c:v>
                </c:pt>
                <c:pt idx="4">
                  <c:v>0.29460000000000003</c:v>
                </c:pt>
                <c:pt idx="5">
                  <c:v>0.29167000000000004</c:v>
                </c:pt>
                <c:pt idx="6">
                  <c:v>0.29465000000000002</c:v>
                </c:pt>
                <c:pt idx="7">
                  <c:v>0.30274999141693115</c:v>
                </c:pt>
                <c:pt idx="8">
                  <c:v>0.31237000226974487</c:v>
                </c:pt>
                <c:pt idx="9">
                  <c:v>0.32289999723434448</c:v>
                </c:pt>
                <c:pt idx="10">
                  <c:v>0.3330099880695343</c:v>
                </c:pt>
                <c:pt idx="11">
                  <c:v>0.3414900004863739</c:v>
                </c:pt>
                <c:pt idx="12">
                  <c:v>0.33237001299858093</c:v>
                </c:pt>
                <c:pt idx="13">
                  <c:v>0.32023000717163086</c:v>
                </c:pt>
                <c:pt idx="14">
                  <c:v>0.32295998930931091</c:v>
                </c:pt>
                <c:pt idx="15">
                  <c:v>0.33535999059677124</c:v>
                </c:pt>
                <c:pt idx="16">
                  <c:v>0.33976998925209045</c:v>
                </c:pt>
                <c:pt idx="17">
                  <c:v>0.34898000955581665</c:v>
                </c:pt>
                <c:pt idx="18">
                  <c:v>0.35951000452041626</c:v>
                </c:pt>
                <c:pt idx="19">
                  <c:v>0.38133001327514648</c:v>
                </c:pt>
                <c:pt idx="20">
                  <c:v>0.37847000360488892</c:v>
                </c:pt>
                <c:pt idx="21">
                  <c:v>0.3952299952507019</c:v>
                </c:pt>
                <c:pt idx="22">
                  <c:v>0.39800998568534851</c:v>
                </c:pt>
                <c:pt idx="23">
                  <c:v>0.4182400107383728</c:v>
                </c:pt>
              </c:numCache>
            </c:numRef>
          </c:val>
          <c:smooth val="0"/>
        </c:ser>
        <c:ser>
          <c:idx val="6"/>
          <c:order val="1"/>
          <c:tx>
            <c:v>SCF Bulletin Wealth, Households</c:v>
          </c:tx>
          <c:spPr>
            <a:ln w="22225">
              <a:solidFill>
                <a:srgbClr val="FF0000"/>
              </a:solidFill>
              <a:prstDash val="dash"/>
            </a:ln>
          </c:spPr>
          <c:marker>
            <c:symbol val="circle"/>
            <c:size val="5"/>
            <c:spPr>
              <a:solidFill>
                <a:srgbClr val="FF0000"/>
              </a:solidFill>
              <a:ln>
                <a:solidFill>
                  <a:srgbClr val="FF0000"/>
                </a:solidFill>
              </a:ln>
            </c:spPr>
          </c:marker>
          <c:cat>
            <c:numRef>
              <c:f>'Top 1'!$B$5:$B$29</c:f>
              <c:numCache>
                <c:formatCode>General</c:formatCode>
                <c:ptCount val="25"/>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numCache>
            </c:numRef>
          </c:cat>
          <c:val>
            <c:numRef>
              <c:f>'Top 1'!$D$5:$D$29</c:f>
              <c:numCache>
                <c:formatCode>General</c:formatCode>
                <c:ptCount val="25"/>
                <c:pt idx="0" formatCode="0.0%">
                  <c:v>0.29703682661056519</c:v>
                </c:pt>
                <c:pt idx="3" formatCode="0.0%">
                  <c:v>0.3009905219078064</c:v>
                </c:pt>
                <c:pt idx="6" formatCode="0.0%">
                  <c:v>0.34535911679267883</c:v>
                </c:pt>
                <c:pt idx="9" formatCode="0.0%">
                  <c:v>0.33830049633979797</c:v>
                </c:pt>
                <c:pt idx="12" formatCode="0.0%">
                  <c:v>0.32589209079742432</c:v>
                </c:pt>
                <c:pt idx="15" formatCode="0.0%">
                  <c:v>0.33315524458885193</c:v>
                </c:pt>
                <c:pt idx="18" formatCode="0.0%">
                  <c:v>0.33787733316421509</c:v>
                </c:pt>
                <c:pt idx="21" formatCode="0.0%">
                  <c:v>0.34515035152435303</c:v>
                </c:pt>
                <c:pt idx="24" formatCode="0.0%">
                  <c:v>0.36309894919395447</c:v>
                </c:pt>
              </c:numCache>
            </c:numRef>
          </c:val>
          <c:smooth val="0"/>
        </c:ser>
        <c:dLbls>
          <c:showLegendKey val="0"/>
          <c:showVal val="0"/>
          <c:showCatName val="0"/>
          <c:showSerName val="0"/>
          <c:showPercent val="0"/>
          <c:showBubbleSize val="0"/>
        </c:dLbls>
        <c:marker val="1"/>
        <c:smooth val="0"/>
        <c:axId val="242827464"/>
        <c:axId val="242823936"/>
      </c:lineChart>
      <c:catAx>
        <c:axId val="242827464"/>
        <c:scaling>
          <c:orientation val="minMax"/>
        </c:scaling>
        <c:delete val="0"/>
        <c:axPos val="b"/>
        <c:numFmt formatCode="General" sourceLinked="1"/>
        <c:majorTickMark val="none"/>
        <c:minorTickMark val="none"/>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242823936"/>
        <c:crosses val="autoZero"/>
        <c:auto val="1"/>
        <c:lblAlgn val="ctr"/>
        <c:lblOffset val="100"/>
        <c:tickLblSkip val="3"/>
        <c:tickMarkSkip val="1"/>
        <c:noMultiLvlLbl val="0"/>
      </c:catAx>
      <c:valAx>
        <c:axId val="242823936"/>
        <c:scaling>
          <c:orientation val="minMax"/>
          <c:max val="0.45"/>
          <c:min val="0.25"/>
        </c:scaling>
        <c:delete val="0"/>
        <c:axPos val="l"/>
        <c:majorGridlines/>
        <c:title>
          <c:tx>
            <c:rich>
              <a:bodyPr/>
              <a:lstStyle/>
              <a:p>
                <a:pPr>
                  <a:defRPr sz="1200" b="1" i="0" u="none" strike="noStrike" baseline="0">
                    <a:solidFill>
                      <a:srgbClr val="000000"/>
                    </a:solidFill>
                    <a:latin typeface="Calibri"/>
                    <a:ea typeface="Calibri"/>
                    <a:cs typeface="Calibri"/>
                  </a:defRPr>
                </a:pPr>
                <a:r>
                  <a:rPr lang="en-US"/>
                  <a:t>Percent Shares</a:t>
                </a:r>
              </a:p>
            </c:rich>
          </c:tx>
          <c:layout>
            <c:manualLayout>
              <c:xMode val="edge"/>
              <c:yMode val="edge"/>
              <c:x val="6.3852014355091878E-3"/>
              <c:y val="0.44063573635727288"/>
            </c:manualLayout>
          </c:layout>
          <c:overlay val="0"/>
        </c:title>
        <c:numFmt formatCode="0%" sourceLinked="0"/>
        <c:majorTickMark val="none"/>
        <c:minorTickMark val="none"/>
        <c:tickLblPos val="nextTo"/>
        <c:spPr>
          <a:ln w="6350">
            <a:noFill/>
          </a:ln>
        </c:spPr>
        <c:txPr>
          <a:bodyPr rot="0" vert="horz"/>
          <a:lstStyle/>
          <a:p>
            <a:pPr>
              <a:defRPr sz="1100" b="0" i="0" u="none" strike="noStrike" baseline="0">
                <a:solidFill>
                  <a:srgbClr val="000000"/>
                </a:solidFill>
                <a:latin typeface="Calibri"/>
                <a:ea typeface="Calibri"/>
                <a:cs typeface="Calibri"/>
              </a:defRPr>
            </a:pPr>
            <a:endParaRPr lang="en-US"/>
          </a:p>
        </c:txPr>
        <c:crossAx val="242827464"/>
        <c:crossesAt val="1"/>
        <c:crossBetween val="midCat"/>
        <c:majorUnit val="5.000000000000001E-2"/>
      </c:valAx>
      <c:spPr>
        <a:ln w="25400">
          <a:solidFill>
            <a:schemeClr val="tx1">
              <a:lumMod val="15000"/>
              <a:lumOff val="85000"/>
            </a:schemeClr>
          </a:solidFill>
        </a:ln>
      </c:spPr>
    </c:plotArea>
    <c:legend>
      <c:legendPos val="r"/>
      <c:layout>
        <c:manualLayout>
          <c:xMode val="edge"/>
          <c:yMode val="edge"/>
          <c:x val="0.10154176848583581"/>
          <c:y val="0.14663072655690765"/>
          <c:w val="0.36216621506425672"/>
          <c:h val="8.2261095204008594E-2"/>
        </c:manualLayout>
      </c:layout>
      <c:overlay val="0"/>
      <c:txPr>
        <a:bodyPr/>
        <a:lstStyle/>
        <a:p>
          <a:pPr>
            <a:defRPr sz="1400" b="0" i="0" u="none" strike="noStrike" baseline="0">
              <a:solidFill>
                <a:srgbClr val="000000"/>
              </a:solidFill>
              <a:latin typeface="Calibri"/>
              <a:ea typeface="Calibri"/>
              <a:cs typeface="Calibri"/>
            </a:defRPr>
          </a:pPr>
          <a:endParaRPr lang="en-US"/>
        </a:p>
      </c:txPr>
    </c:legend>
    <c:plotVisOnly val="1"/>
    <c:dispBlanksAs val="span"/>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Top 0.1 Percent Wealth Share in 2010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noFill/>
              <a:ln>
                <a:noFill/>
              </a:ln>
              <a:effectLst/>
            </c:spPr>
          </c:dPt>
          <c:dPt>
            <c:idx val="5"/>
            <c:invertIfNegative val="0"/>
            <c:bubble3D val="0"/>
            <c:spPr>
              <a:noFill/>
              <a:ln>
                <a:noFill/>
              </a:ln>
              <a:effectLst/>
            </c:spPr>
          </c:dPt>
          <c:dPt>
            <c:idx val="6"/>
            <c:invertIfNegative val="0"/>
            <c:bubble3D val="0"/>
            <c:spPr>
              <a:no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slides)'!$B$11:$H$11</c:f>
                <c:numCache>
                  <c:formatCode>General</c:formatCode>
                  <c:ptCount val="7"/>
                  <c:pt idx="6">
                    <c:v>1.4</c:v>
                  </c:pt>
                </c:numCache>
              </c:numRef>
            </c:plus>
            <c:minus>
              <c:numRef>
                <c:f>'Wealth Figures (for slides)'!$B$12:$H$12</c:f>
                <c:numCache>
                  <c:formatCode>General</c:formatCode>
                  <c:ptCount val="7"/>
                  <c:pt idx="6">
                    <c:v>1.4</c:v>
                  </c:pt>
                </c:numCache>
              </c:numRef>
            </c:minus>
            <c:spPr>
              <a:noFill/>
              <a:ln w="25400" cap="flat" cmpd="sng" algn="ctr">
                <a:noFill/>
                <a:round/>
              </a:ln>
              <a:effectLst/>
            </c:spPr>
          </c:errBars>
          <c:cat>
            <c:strRef>
              <c:f>'Wealth Figures (for slides)'!$B$9:$H$9</c:f>
              <c:strCache>
                <c:ptCount val="7"/>
                <c:pt idx="0">
                  <c:v>Income Tax Data</c:v>
                </c:pt>
                <c:pt idx="1">
                  <c:v>Income Tax Data (adjusted)</c:v>
                </c:pt>
                <c:pt idx="2">
                  <c:v>SCF</c:v>
                </c:pt>
                <c:pt idx="3">
                  <c:v>...Adjusted to FA Concepts</c:v>
                </c:pt>
                <c:pt idx="4">
                  <c:v>...Adjusted to FA Values</c:v>
                </c:pt>
                <c:pt idx="5">
                  <c:v>…Adjusted for Tax Units</c:v>
                </c:pt>
                <c:pt idx="6">
                  <c:v>…Adjusted for Forbes 400</c:v>
                </c:pt>
              </c:strCache>
            </c:strRef>
          </c:cat>
          <c:val>
            <c:numRef>
              <c:f>'Wealth Figures (for slides)'!$B$10:$H$10</c:f>
              <c:numCache>
                <c:formatCode>General</c:formatCode>
                <c:ptCount val="7"/>
                <c:pt idx="0">
                  <c:v>20.7</c:v>
                </c:pt>
                <c:pt idx="1">
                  <c:v>18</c:v>
                </c:pt>
                <c:pt idx="2">
                  <c:v>12.9</c:v>
                </c:pt>
                <c:pt idx="3">
                  <c:v>11.5</c:v>
                </c:pt>
                <c:pt idx="4">
                  <c:v>12.9</c:v>
                </c:pt>
                <c:pt idx="5">
                  <c:v>14.3</c:v>
                </c:pt>
                <c:pt idx="6">
                  <c:v>16.600000000000001</c:v>
                </c:pt>
              </c:numCache>
            </c:numRef>
          </c:val>
        </c:ser>
        <c:dLbls>
          <c:showLegendKey val="0"/>
          <c:showVal val="0"/>
          <c:showCatName val="0"/>
          <c:showSerName val="0"/>
          <c:showPercent val="0"/>
          <c:showBubbleSize val="0"/>
        </c:dLbls>
        <c:gapWidth val="55"/>
        <c:overlap val="-27"/>
        <c:axId val="391514296"/>
        <c:axId val="391509592"/>
      </c:barChart>
      <c:catAx>
        <c:axId val="39151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09592"/>
        <c:crosses val="autoZero"/>
        <c:auto val="1"/>
        <c:lblAlgn val="ctr"/>
        <c:lblOffset val="100"/>
        <c:noMultiLvlLbl val="0"/>
      </c:catAx>
      <c:valAx>
        <c:axId val="391509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layout>
            <c:manualLayout>
              <c:xMode val="edge"/>
              <c:yMode val="edge"/>
              <c:x val="1.7361111111111112E-2"/>
              <c:y val="0.4306142129961027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14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Top 0.1 Percent Wealth Share in 2010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noFill/>
              <a:ln>
                <a:noFill/>
              </a:ln>
              <a:effectLst/>
            </c:spPr>
          </c:dPt>
          <c:dPt>
            <c:idx val="6"/>
            <c:invertIfNegative val="0"/>
            <c:bubble3D val="0"/>
            <c:spPr>
              <a:noFill/>
              <a:ln>
                <a:noFill/>
              </a:ln>
              <a:effectLst/>
            </c:spPr>
          </c:dPt>
          <c:dLbls>
            <c:dLbl>
              <c:idx val="0"/>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9974747474747472E-2"/>
                      <c:h val="4.8400673400673402E-2"/>
                    </c:manualLayout>
                  </c15:layout>
                </c:ext>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slides)'!$B$11:$H$11</c:f>
                <c:numCache>
                  <c:formatCode>General</c:formatCode>
                  <c:ptCount val="7"/>
                  <c:pt idx="6">
                    <c:v>1.4</c:v>
                  </c:pt>
                </c:numCache>
              </c:numRef>
            </c:plus>
            <c:minus>
              <c:numRef>
                <c:f>'Wealth Figures (for slides)'!$B$12:$H$12</c:f>
                <c:numCache>
                  <c:formatCode>General</c:formatCode>
                  <c:ptCount val="7"/>
                  <c:pt idx="6">
                    <c:v>1.4</c:v>
                  </c:pt>
                </c:numCache>
              </c:numRef>
            </c:minus>
            <c:spPr>
              <a:noFill/>
              <a:ln w="25400" cap="flat" cmpd="sng" algn="ctr">
                <a:noFill/>
                <a:round/>
              </a:ln>
              <a:effectLst/>
            </c:spPr>
          </c:errBars>
          <c:cat>
            <c:strRef>
              <c:f>'Wealth Figures (for slides)'!$B$9:$H$9</c:f>
              <c:strCache>
                <c:ptCount val="7"/>
                <c:pt idx="0">
                  <c:v>Income Tax Data</c:v>
                </c:pt>
                <c:pt idx="1">
                  <c:v>Income Tax Data (adjusted)</c:v>
                </c:pt>
                <c:pt idx="2">
                  <c:v>SCF</c:v>
                </c:pt>
                <c:pt idx="3">
                  <c:v>...Adjusted to FA Concepts</c:v>
                </c:pt>
                <c:pt idx="4">
                  <c:v>...Adjusted to FA Values</c:v>
                </c:pt>
                <c:pt idx="5">
                  <c:v>…Adjusted for Tax Units</c:v>
                </c:pt>
                <c:pt idx="6">
                  <c:v>…Adjusted for Forbes 400</c:v>
                </c:pt>
              </c:strCache>
            </c:strRef>
          </c:cat>
          <c:val>
            <c:numRef>
              <c:f>'Wealth Figures (for slides)'!$B$10:$H$10</c:f>
              <c:numCache>
                <c:formatCode>General</c:formatCode>
                <c:ptCount val="7"/>
                <c:pt idx="0">
                  <c:v>20.7</c:v>
                </c:pt>
                <c:pt idx="1">
                  <c:v>18</c:v>
                </c:pt>
                <c:pt idx="2">
                  <c:v>12.9</c:v>
                </c:pt>
                <c:pt idx="3">
                  <c:v>11.5</c:v>
                </c:pt>
                <c:pt idx="4">
                  <c:v>12.9</c:v>
                </c:pt>
                <c:pt idx="5">
                  <c:v>14.3</c:v>
                </c:pt>
                <c:pt idx="6">
                  <c:v>16.600000000000001</c:v>
                </c:pt>
              </c:numCache>
            </c:numRef>
          </c:val>
        </c:ser>
        <c:dLbls>
          <c:showLegendKey val="0"/>
          <c:showVal val="0"/>
          <c:showCatName val="0"/>
          <c:showSerName val="0"/>
          <c:showPercent val="0"/>
          <c:showBubbleSize val="0"/>
        </c:dLbls>
        <c:gapWidth val="55"/>
        <c:overlap val="-27"/>
        <c:axId val="391510376"/>
        <c:axId val="391515080"/>
      </c:barChart>
      <c:catAx>
        <c:axId val="391510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15080"/>
        <c:crosses val="autoZero"/>
        <c:auto val="1"/>
        <c:lblAlgn val="ctr"/>
        <c:lblOffset val="100"/>
        <c:noMultiLvlLbl val="0"/>
      </c:catAx>
      <c:valAx>
        <c:axId val="391515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layout>
            <c:manualLayout>
              <c:xMode val="edge"/>
              <c:yMode val="edge"/>
              <c:x val="1.7361111111111112E-2"/>
              <c:y val="0.4306142129961027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10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Top 0.1 Percent Wealth Share in 2010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solidFill>
                <a:schemeClr val="accent1">
                  <a:lumMod val="75000"/>
                </a:schemeClr>
              </a:solidFill>
              <a:ln>
                <a:noFill/>
              </a:ln>
              <a:effectLst/>
            </c:spPr>
          </c:dPt>
          <c:dPt>
            <c:idx val="6"/>
            <c:invertIfNegative val="0"/>
            <c:bubble3D val="0"/>
            <c:spPr>
              <a:no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slides)'!$B$11:$H$11</c:f>
                <c:numCache>
                  <c:formatCode>General</c:formatCode>
                  <c:ptCount val="7"/>
                  <c:pt idx="6">
                    <c:v>1.4</c:v>
                  </c:pt>
                </c:numCache>
              </c:numRef>
            </c:plus>
            <c:minus>
              <c:numRef>
                <c:f>'Wealth Figures (for slides)'!$B$12:$H$12</c:f>
                <c:numCache>
                  <c:formatCode>General</c:formatCode>
                  <c:ptCount val="7"/>
                  <c:pt idx="6">
                    <c:v>1.4</c:v>
                  </c:pt>
                </c:numCache>
              </c:numRef>
            </c:minus>
            <c:spPr>
              <a:noFill/>
              <a:ln w="25400" cap="flat" cmpd="sng" algn="ctr">
                <a:noFill/>
                <a:round/>
              </a:ln>
              <a:effectLst/>
            </c:spPr>
          </c:errBars>
          <c:cat>
            <c:strRef>
              <c:f>'Wealth Figures (for slides)'!$B$9:$H$9</c:f>
              <c:strCache>
                <c:ptCount val="7"/>
                <c:pt idx="0">
                  <c:v>Income Tax Data</c:v>
                </c:pt>
                <c:pt idx="1">
                  <c:v>Income Tax Data (adjusted)</c:v>
                </c:pt>
                <c:pt idx="2">
                  <c:v>SCF</c:v>
                </c:pt>
                <c:pt idx="3">
                  <c:v>...Adjusted to FA Concepts</c:v>
                </c:pt>
                <c:pt idx="4">
                  <c:v>...Adjusted to FA Values</c:v>
                </c:pt>
                <c:pt idx="5">
                  <c:v>…Adjusted for Tax Units</c:v>
                </c:pt>
                <c:pt idx="6">
                  <c:v>…Adjusted for Forbes 400</c:v>
                </c:pt>
              </c:strCache>
            </c:strRef>
          </c:cat>
          <c:val>
            <c:numRef>
              <c:f>'Wealth Figures (for slides)'!$B$10:$H$10</c:f>
              <c:numCache>
                <c:formatCode>General</c:formatCode>
                <c:ptCount val="7"/>
                <c:pt idx="0">
                  <c:v>20.7</c:v>
                </c:pt>
                <c:pt idx="1">
                  <c:v>18</c:v>
                </c:pt>
                <c:pt idx="2">
                  <c:v>12.9</c:v>
                </c:pt>
                <c:pt idx="3">
                  <c:v>11.5</c:v>
                </c:pt>
                <c:pt idx="4">
                  <c:v>12.9</c:v>
                </c:pt>
                <c:pt idx="5">
                  <c:v>14.3</c:v>
                </c:pt>
                <c:pt idx="6">
                  <c:v>16.600000000000001</c:v>
                </c:pt>
              </c:numCache>
            </c:numRef>
          </c:val>
        </c:ser>
        <c:dLbls>
          <c:showLegendKey val="0"/>
          <c:showVal val="0"/>
          <c:showCatName val="0"/>
          <c:showSerName val="0"/>
          <c:showPercent val="0"/>
          <c:showBubbleSize val="0"/>
        </c:dLbls>
        <c:gapWidth val="55"/>
        <c:overlap val="-27"/>
        <c:axId val="391509200"/>
        <c:axId val="391509984"/>
      </c:barChart>
      <c:catAx>
        <c:axId val="391509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09984"/>
        <c:crosses val="autoZero"/>
        <c:auto val="1"/>
        <c:lblAlgn val="ctr"/>
        <c:lblOffset val="100"/>
        <c:noMultiLvlLbl val="0"/>
      </c:catAx>
      <c:valAx>
        <c:axId val="3915099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layout>
            <c:manualLayout>
              <c:xMode val="edge"/>
              <c:yMode val="edge"/>
              <c:x val="1.7361111111111112E-2"/>
              <c:y val="0.4306142129961027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09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Top 0.1 Percent Wealth Share in 2010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solidFill>
                <a:schemeClr val="accent1">
                  <a:lumMod val="75000"/>
                </a:schemeClr>
              </a:solidFill>
              <a:ln>
                <a:noFill/>
              </a:ln>
              <a:effectLst/>
            </c:spPr>
          </c:dPt>
          <c:dPt>
            <c:idx val="6"/>
            <c:invertIfNegative val="0"/>
            <c:bubble3D val="0"/>
            <c:spPr>
              <a:solidFill>
                <a:schemeClr val="accent1">
                  <a:lumMod val="75000"/>
                </a:schemeClr>
              </a:solid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slides)'!$B$11:$H$11</c:f>
                <c:numCache>
                  <c:formatCode>General</c:formatCode>
                  <c:ptCount val="7"/>
                  <c:pt idx="6">
                    <c:v>1.4</c:v>
                  </c:pt>
                </c:numCache>
              </c:numRef>
            </c:plus>
            <c:minus>
              <c:numRef>
                <c:f>'Wealth Figures (for slides)'!$B$12:$H$12</c:f>
                <c:numCache>
                  <c:formatCode>General</c:formatCode>
                  <c:ptCount val="7"/>
                  <c:pt idx="6">
                    <c:v>1.4</c:v>
                  </c:pt>
                </c:numCache>
              </c:numRef>
            </c:minus>
            <c:spPr>
              <a:noFill/>
              <a:ln w="25400" cap="flat" cmpd="sng" algn="ctr">
                <a:noFill/>
                <a:round/>
              </a:ln>
              <a:effectLst/>
            </c:spPr>
          </c:errBars>
          <c:cat>
            <c:strRef>
              <c:f>'Wealth Figures (for slides)'!$B$9:$H$9</c:f>
              <c:strCache>
                <c:ptCount val="7"/>
                <c:pt idx="0">
                  <c:v>Income Tax Data</c:v>
                </c:pt>
                <c:pt idx="1">
                  <c:v>Income Tax Data (adjusted)</c:v>
                </c:pt>
                <c:pt idx="2">
                  <c:v>SCF</c:v>
                </c:pt>
                <c:pt idx="3">
                  <c:v>...Adjusted to FA Concepts</c:v>
                </c:pt>
                <c:pt idx="4">
                  <c:v>...Adjusted to FA Values</c:v>
                </c:pt>
                <c:pt idx="5">
                  <c:v>…Adjusted for Tax Units</c:v>
                </c:pt>
                <c:pt idx="6">
                  <c:v>…Adjusted for Forbes 400</c:v>
                </c:pt>
              </c:strCache>
            </c:strRef>
          </c:cat>
          <c:val>
            <c:numRef>
              <c:f>'Wealth Figures (for slides)'!$B$10:$H$10</c:f>
              <c:numCache>
                <c:formatCode>General</c:formatCode>
                <c:ptCount val="7"/>
                <c:pt idx="0">
                  <c:v>20.7</c:v>
                </c:pt>
                <c:pt idx="1">
                  <c:v>18</c:v>
                </c:pt>
                <c:pt idx="2">
                  <c:v>12.9</c:v>
                </c:pt>
                <c:pt idx="3">
                  <c:v>11.5</c:v>
                </c:pt>
                <c:pt idx="4">
                  <c:v>12.9</c:v>
                </c:pt>
                <c:pt idx="5">
                  <c:v>14.3</c:v>
                </c:pt>
                <c:pt idx="6">
                  <c:v>16.600000000000001</c:v>
                </c:pt>
              </c:numCache>
            </c:numRef>
          </c:val>
        </c:ser>
        <c:dLbls>
          <c:showLegendKey val="0"/>
          <c:showVal val="0"/>
          <c:showCatName val="0"/>
          <c:showSerName val="0"/>
          <c:showPercent val="0"/>
          <c:showBubbleSize val="0"/>
        </c:dLbls>
        <c:gapWidth val="55"/>
        <c:overlap val="-27"/>
        <c:axId val="391510768"/>
        <c:axId val="391511552"/>
      </c:barChart>
      <c:catAx>
        <c:axId val="391510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11552"/>
        <c:crosses val="autoZero"/>
        <c:auto val="1"/>
        <c:lblAlgn val="ctr"/>
        <c:lblOffset val="100"/>
        <c:noMultiLvlLbl val="0"/>
      </c:catAx>
      <c:valAx>
        <c:axId val="3915115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layout>
            <c:manualLayout>
              <c:xMode val="edge"/>
              <c:yMode val="edge"/>
              <c:x val="1.7361111111111112E-2"/>
              <c:y val="0.4306142129961027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10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rgbClr val="0070C0"/>
                </a:solidFill>
                <a:latin typeface="+mn-lt"/>
                <a:ea typeface="+mn-ea"/>
                <a:cs typeface="+mn-cs"/>
              </a:defRPr>
            </a:pPr>
            <a:r>
              <a:rPr lang="en-US" sz="2000" b="1" i="0" baseline="0" dirty="0" smtClean="0">
                <a:solidFill>
                  <a:srgbClr val="0070C0"/>
                </a:solidFill>
                <a:effectLst/>
              </a:rPr>
              <a:t>Administrative Data -- Top 0.1% Asset Composition</a:t>
            </a:r>
            <a:endParaRPr lang="en-US" sz="2000" dirty="0">
              <a:solidFill>
                <a:srgbClr val="0070C0"/>
              </a:solidFill>
              <a:effectLst/>
            </a:endParaRPr>
          </a:p>
        </c:rich>
      </c:tx>
      <c:layout>
        <c:manualLayout>
          <c:xMode val="edge"/>
          <c:yMode val="edge"/>
          <c:x val="0.10366584293922324"/>
          <c:y val="2.6402472717226136E-2"/>
        </c:manualLayout>
      </c:layout>
      <c:overlay val="0"/>
      <c:spPr>
        <a:noFill/>
        <a:ln w="25400">
          <a:noFill/>
        </a:ln>
      </c:spPr>
    </c:title>
    <c:autoTitleDeleted val="0"/>
    <c:plotArea>
      <c:layout>
        <c:manualLayout>
          <c:layoutTarget val="inner"/>
          <c:xMode val="edge"/>
          <c:yMode val="edge"/>
          <c:x val="9.6622640358973083E-2"/>
          <c:y val="8.1700390648843324E-2"/>
          <c:w val="0.87738643282050144"/>
          <c:h val="0.81559621808637561"/>
        </c:manualLayout>
      </c:layout>
      <c:areaChart>
        <c:grouping val="stacked"/>
        <c:varyColors val="0"/>
        <c:ser>
          <c:idx val="0"/>
          <c:order val="0"/>
          <c:tx>
            <c:strRef>
              <c:f>'Decomp Print'!$H$2</c:f>
              <c:strCache>
                <c:ptCount val="1"/>
                <c:pt idx="0">
                  <c:v>Housing</c:v>
                </c:pt>
              </c:strCache>
            </c:strRef>
          </c:tx>
          <c:spPr>
            <a:solidFill>
              <a:srgbClr val="00B050"/>
            </a:solidFill>
            <a:ln w="25400">
              <a:noFill/>
            </a:ln>
          </c:spPr>
          <c:cat>
            <c:numRef>
              <c:f>'Decomp Print'!$G$3:$G$11</c:f>
              <c:numCache>
                <c:formatCode>General</c:formatCode>
                <c:ptCount val="9"/>
                <c:pt idx="0">
                  <c:v>1989</c:v>
                </c:pt>
                <c:pt idx="1">
                  <c:v>1992</c:v>
                </c:pt>
                <c:pt idx="2">
                  <c:v>1995</c:v>
                </c:pt>
                <c:pt idx="3">
                  <c:v>1998</c:v>
                </c:pt>
                <c:pt idx="4">
                  <c:v>2001</c:v>
                </c:pt>
                <c:pt idx="5">
                  <c:v>2004</c:v>
                </c:pt>
                <c:pt idx="6">
                  <c:v>2007</c:v>
                </c:pt>
                <c:pt idx="7">
                  <c:v>2010</c:v>
                </c:pt>
                <c:pt idx="8">
                  <c:v>2013</c:v>
                </c:pt>
              </c:numCache>
            </c:numRef>
          </c:cat>
          <c:val>
            <c:numRef>
              <c:f>'Decomp Print'!$H$3:$H$11</c:f>
              <c:numCache>
                <c:formatCode>0%</c:formatCode>
                <c:ptCount val="9"/>
                <c:pt idx="0">
                  <c:v>1.9280000000000002E-2</c:v>
                </c:pt>
                <c:pt idx="1">
                  <c:v>1.7380000000000003E-2</c:v>
                </c:pt>
                <c:pt idx="2">
                  <c:v>1.4880000000000001E-2</c:v>
                </c:pt>
                <c:pt idx="3">
                  <c:v>1.2199999764561653E-2</c:v>
                </c:pt>
                <c:pt idx="4">
                  <c:v>1.4589999802410603E-2</c:v>
                </c:pt>
                <c:pt idx="5">
                  <c:v>1.8640000373125076E-2</c:v>
                </c:pt>
                <c:pt idx="6">
                  <c:v>1.4150000177323818E-2</c:v>
                </c:pt>
                <c:pt idx="7">
                  <c:v>8.1900004297494888E-3</c:v>
                </c:pt>
                <c:pt idx="8">
                  <c:v>9.2900004237890244E-3</c:v>
                </c:pt>
              </c:numCache>
            </c:numRef>
          </c:val>
        </c:ser>
        <c:ser>
          <c:idx val="1"/>
          <c:order val="1"/>
          <c:tx>
            <c:strRef>
              <c:f>'Decomp Print'!$I$2</c:f>
              <c:strCache>
                <c:ptCount val="1"/>
                <c:pt idx="0">
                  <c:v>Pension</c:v>
                </c:pt>
              </c:strCache>
            </c:strRef>
          </c:tx>
          <c:spPr>
            <a:solidFill>
              <a:srgbClr val="FF0000"/>
            </a:solidFill>
            <a:ln w="25400">
              <a:noFill/>
            </a:ln>
          </c:spPr>
          <c:cat>
            <c:numRef>
              <c:f>'Decomp Print'!$G$3:$G$11</c:f>
              <c:numCache>
                <c:formatCode>General</c:formatCode>
                <c:ptCount val="9"/>
                <c:pt idx="0">
                  <c:v>1989</c:v>
                </c:pt>
                <c:pt idx="1">
                  <c:v>1992</c:v>
                </c:pt>
                <c:pt idx="2">
                  <c:v>1995</c:v>
                </c:pt>
                <c:pt idx="3">
                  <c:v>1998</c:v>
                </c:pt>
                <c:pt idx="4">
                  <c:v>2001</c:v>
                </c:pt>
                <c:pt idx="5">
                  <c:v>2004</c:v>
                </c:pt>
                <c:pt idx="6">
                  <c:v>2007</c:v>
                </c:pt>
                <c:pt idx="7">
                  <c:v>2010</c:v>
                </c:pt>
                <c:pt idx="8">
                  <c:v>2013</c:v>
                </c:pt>
              </c:numCache>
            </c:numRef>
          </c:cat>
          <c:val>
            <c:numRef>
              <c:f>'Decomp Print'!$I$3:$I$11</c:f>
              <c:numCache>
                <c:formatCode>0%</c:formatCode>
                <c:ptCount val="9"/>
                <c:pt idx="0">
                  <c:v>1.0950000000000001E-2</c:v>
                </c:pt>
                <c:pt idx="1">
                  <c:v>1.1350000000000001E-2</c:v>
                </c:pt>
                <c:pt idx="2">
                  <c:v>1.0730000000000002E-2</c:v>
                </c:pt>
                <c:pt idx="3">
                  <c:v>1.4130000025033951E-2</c:v>
                </c:pt>
                <c:pt idx="4">
                  <c:v>1.4030000194907188E-2</c:v>
                </c:pt>
                <c:pt idx="5">
                  <c:v>1.2480000033974648E-2</c:v>
                </c:pt>
                <c:pt idx="6">
                  <c:v>1.1909999884665012E-2</c:v>
                </c:pt>
                <c:pt idx="7">
                  <c:v>1.4360000379383564E-2</c:v>
                </c:pt>
                <c:pt idx="8">
                  <c:v>1.4499999582767487E-2</c:v>
                </c:pt>
              </c:numCache>
            </c:numRef>
          </c:val>
        </c:ser>
        <c:ser>
          <c:idx val="2"/>
          <c:order val="2"/>
          <c:tx>
            <c:strRef>
              <c:f>'Decomp Print'!$J$2</c:f>
              <c:strCache>
                <c:ptCount val="1"/>
                <c:pt idx="0">
                  <c:v>Equity + Business</c:v>
                </c:pt>
              </c:strCache>
            </c:strRef>
          </c:tx>
          <c:spPr>
            <a:solidFill>
              <a:srgbClr val="0070C0"/>
            </a:solidFill>
            <a:ln w="25400">
              <a:noFill/>
            </a:ln>
          </c:spPr>
          <c:cat>
            <c:numRef>
              <c:f>'Decomp Print'!$G$3:$G$11</c:f>
              <c:numCache>
                <c:formatCode>General</c:formatCode>
                <c:ptCount val="9"/>
                <c:pt idx="0">
                  <c:v>1989</c:v>
                </c:pt>
                <c:pt idx="1">
                  <c:v>1992</c:v>
                </c:pt>
                <c:pt idx="2">
                  <c:v>1995</c:v>
                </c:pt>
                <c:pt idx="3">
                  <c:v>1998</c:v>
                </c:pt>
                <c:pt idx="4">
                  <c:v>2001</c:v>
                </c:pt>
                <c:pt idx="5">
                  <c:v>2004</c:v>
                </c:pt>
                <c:pt idx="6">
                  <c:v>2007</c:v>
                </c:pt>
                <c:pt idx="7">
                  <c:v>2010</c:v>
                </c:pt>
                <c:pt idx="8">
                  <c:v>2013</c:v>
                </c:pt>
              </c:numCache>
            </c:numRef>
          </c:cat>
          <c:val>
            <c:numRef>
              <c:f>'Decomp Print'!$J$3:$J$11</c:f>
              <c:numCache>
                <c:formatCode>0%</c:formatCode>
                <c:ptCount val="9"/>
                <c:pt idx="0">
                  <c:v>4.7850000000000004E-2</c:v>
                </c:pt>
                <c:pt idx="1">
                  <c:v>5.3360000000000005E-2</c:v>
                </c:pt>
                <c:pt idx="2">
                  <c:v>5.9190000000000006E-2</c:v>
                </c:pt>
                <c:pt idx="3">
                  <c:v>8.4739997982978821E-2</c:v>
                </c:pt>
                <c:pt idx="4">
                  <c:v>9.3400003388524055E-2</c:v>
                </c:pt>
                <c:pt idx="5">
                  <c:v>7.5760002247989178E-2</c:v>
                </c:pt>
                <c:pt idx="6">
                  <c:v>9.6389997750520706E-2</c:v>
                </c:pt>
                <c:pt idx="7">
                  <c:v>9.9869998171925545E-2</c:v>
                </c:pt>
                <c:pt idx="8">
                  <c:v>0.10177000053226948</c:v>
                </c:pt>
              </c:numCache>
            </c:numRef>
          </c:val>
        </c:ser>
        <c:ser>
          <c:idx val="3"/>
          <c:order val="3"/>
          <c:tx>
            <c:strRef>
              <c:f>'Decomp Print'!$K$2</c:f>
              <c:strCache>
                <c:ptCount val="1"/>
                <c:pt idx="0">
                  <c:v>Fixed Income Assets</c:v>
                </c:pt>
              </c:strCache>
            </c:strRef>
          </c:tx>
          <c:spPr>
            <a:solidFill>
              <a:srgbClr val="FFC000"/>
            </a:solidFill>
            <a:ln w="25400">
              <a:noFill/>
            </a:ln>
          </c:spPr>
          <c:cat>
            <c:numRef>
              <c:f>'Decomp Print'!$G$3:$G$11</c:f>
              <c:numCache>
                <c:formatCode>General</c:formatCode>
                <c:ptCount val="9"/>
                <c:pt idx="0">
                  <c:v>1989</c:v>
                </c:pt>
                <c:pt idx="1">
                  <c:v>1992</c:v>
                </c:pt>
                <c:pt idx="2">
                  <c:v>1995</c:v>
                </c:pt>
                <c:pt idx="3">
                  <c:v>1998</c:v>
                </c:pt>
                <c:pt idx="4">
                  <c:v>2001</c:v>
                </c:pt>
                <c:pt idx="5">
                  <c:v>2004</c:v>
                </c:pt>
                <c:pt idx="6">
                  <c:v>2007</c:v>
                </c:pt>
                <c:pt idx="7">
                  <c:v>2010</c:v>
                </c:pt>
                <c:pt idx="8">
                  <c:v>2013</c:v>
                </c:pt>
              </c:numCache>
            </c:numRef>
          </c:cat>
          <c:val>
            <c:numRef>
              <c:f>'Decomp Print'!$K$3:$K$11</c:f>
              <c:numCache>
                <c:formatCode>0%</c:formatCode>
                <c:ptCount val="9"/>
                <c:pt idx="0">
                  <c:v>3.6930000000000004E-2</c:v>
                </c:pt>
                <c:pt idx="1">
                  <c:v>3.9850000000000003E-2</c:v>
                </c:pt>
                <c:pt idx="2">
                  <c:v>3.8640000000000001E-2</c:v>
                </c:pt>
                <c:pt idx="3">
                  <c:v>3.4129999577999115E-2</c:v>
                </c:pt>
                <c:pt idx="4">
                  <c:v>3.5080000758171082E-2</c:v>
                </c:pt>
                <c:pt idx="5">
                  <c:v>4.9339998513460159E-2</c:v>
                </c:pt>
                <c:pt idx="6">
                  <c:v>5.4280001670122147E-2</c:v>
                </c:pt>
                <c:pt idx="7">
                  <c:v>8.466000109910965E-2</c:v>
                </c:pt>
                <c:pt idx="8">
                  <c:v>9.4520002603530884E-2</c:v>
                </c:pt>
              </c:numCache>
            </c:numRef>
          </c:val>
        </c:ser>
        <c:dLbls>
          <c:showLegendKey val="0"/>
          <c:showVal val="0"/>
          <c:showCatName val="0"/>
          <c:showSerName val="0"/>
          <c:showPercent val="0"/>
          <c:showBubbleSize val="0"/>
        </c:dLbls>
        <c:axId val="391515472"/>
        <c:axId val="391513120"/>
      </c:areaChart>
      <c:lineChart>
        <c:grouping val="stacked"/>
        <c:varyColors val="0"/>
        <c:ser>
          <c:idx val="4"/>
          <c:order val="4"/>
          <c:spPr>
            <a:ln>
              <a:solidFill>
                <a:sysClr val="windowText" lastClr="000000"/>
              </a:solidFill>
            </a:ln>
          </c:spPr>
          <c:marker>
            <c:symbol val="square"/>
            <c:size val="4"/>
            <c:spPr>
              <a:solidFill>
                <a:schemeClr val="tx1"/>
              </a:solidFill>
              <a:ln>
                <a:solidFill>
                  <a:sysClr val="windowText" lastClr="000000"/>
                </a:solidFill>
              </a:ln>
            </c:spPr>
          </c:marker>
          <c:cat>
            <c:numRef>
              <c:f>'Decomp Print'!$G$3:$G$11</c:f>
              <c:numCache>
                <c:formatCode>General</c:formatCode>
                <c:ptCount val="9"/>
                <c:pt idx="0">
                  <c:v>1989</c:v>
                </c:pt>
                <c:pt idx="1">
                  <c:v>1992</c:v>
                </c:pt>
                <c:pt idx="2">
                  <c:v>1995</c:v>
                </c:pt>
                <c:pt idx="3">
                  <c:v>1998</c:v>
                </c:pt>
                <c:pt idx="4">
                  <c:v>2001</c:v>
                </c:pt>
                <c:pt idx="5">
                  <c:v>2004</c:v>
                </c:pt>
                <c:pt idx="6">
                  <c:v>2007</c:v>
                </c:pt>
                <c:pt idx="7">
                  <c:v>2010</c:v>
                </c:pt>
                <c:pt idx="8">
                  <c:v>2013</c:v>
                </c:pt>
              </c:numCache>
            </c:numRef>
          </c:cat>
          <c:val>
            <c:numRef>
              <c:f>'Decomp Print'!$L$3:$L$11</c:f>
              <c:numCache>
                <c:formatCode>0%</c:formatCode>
                <c:ptCount val="9"/>
                <c:pt idx="0">
                  <c:v>0.11501000000000001</c:v>
                </c:pt>
                <c:pt idx="1">
                  <c:v>0.12194000000000002</c:v>
                </c:pt>
                <c:pt idx="2">
                  <c:v>0.12344000000000002</c:v>
                </c:pt>
                <c:pt idx="3">
                  <c:v>0.14519999735057354</c:v>
                </c:pt>
                <c:pt idx="4">
                  <c:v>0.15710000414401293</c:v>
                </c:pt>
                <c:pt idx="5">
                  <c:v>0.15622000116854906</c:v>
                </c:pt>
                <c:pt idx="6">
                  <c:v>0.17672999948263168</c:v>
                </c:pt>
                <c:pt idx="7">
                  <c:v>0.20708000008016825</c:v>
                </c:pt>
                <c:pt idx="8">
                  <c:v>0.22008000314235687</c:v>
                </c:pt>
              </c:numCache>
            </c:numRef>
          </c:val>
          <c:smooth val="0"/>
        </c:ser>
        <c:dLbls>
          <c:showLegendKey val="0"/>
          <c:showVal val="0"/>
          <c:showCatName val="0"/>
          <c:showSerName val="0"/>
          <c:showPercent val="0"/>
          <c:showBubbleSize val="0"/>
        </c:dLbls>
        <c:marker val="1"/>
        <c:smooth val="0"/>
        <c:axId val="391515472"/>
        <c:axId val="391513120"/>
      </c:lineChart>
      <c:catAx>
        <c:axId val="39151547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91513120"/>
        <c:crosses val="autoZero"/>
        <c:auto val="1"/>
        <c:lblAlgn val="ctr"/>
        <c:lblOffset val="100"/>
        <c:noMultiLvlLbl val="0"/>
      </c:catAx>
      <c:valAx>
        <c:axId val="3915131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91515472"/>
        <c:crosses val="autoZero"/>
        <c:crossBetween val="between"/>
      </c:valAx>
      <c:spPr>
        <a:noFill/>
        <a:ln w="25400">
          <a:solidFill>
            <a:schemeClr val="tx1">
              <a:lumMod val="15000"/>
              <a:lumOff val="85000"/>
            </a:schemeClr>
          </a:solidFill>
        </a:ln>
      </c:spPr>
    </c:plotArea>
    <c:legend>
      <c:legendPos val="b"/>
      <c:legendEntry>
        <c:idx val="4"/>
        <c:delete val="1"/>
      </c:legendEntry>
      <c:layout>
        <c:manualLayout>
          <c:xMode val="edge"/>
          <c:yMode val="edge"/>
          <c:x val="0.13942287705061154"/>
          <c:y val="0.13493632188021951"/>
          <c:w val="0.48356184885548231"/>
          <c:h val="7.9078829634931985E-2"/>
        </c:manualLayout>
      </c:layout>
      <c:overlay val="0"/>
      <c:spPr>
        <a:noFill/>
        <a:ln w="25400">
          <a:noFill/>
        </a:ln>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rgbClr val="0070C0"/>
                </a:solidFill>
                <a:latin typeface="+mn-lt"/>
                <a:ea typeface="+mn-ea"/>
                <a:cs typeface="+mn-cs"/>
              </a:defRPr>
            </a:pPr>
            <a:r>
              <a:rPr lang="en-US" sz="2000" b="1" dirty="0">
                <a:solidFill>
                  <a:srgbClr val="0070C0"/>
                </a:solidFill>
              </a:rPr>
              <a:t>Capitalization</a:t>
            </a:r>
            <a:r>
              <a:rPr lang="en-US" sz="2000" b="1" baseline="0" dirty="0">
                <a:solidFill>
                  <a:srgbClr val="0070C0"/>
                </a:solidFill>
              </a:rPr>
              <a:t> </a:t>
            </a:r>
            <a:r>
              <a:rPr lang="en-US" sz="2000" b="1" baseline="0" dirty="0" smtClean="0">
                <a:solidFill>
                  <a:srgbClr val="0070C0"/>
                </a:solidFill>
              </a:rPr>
              <a:t>Factors on Fixed-Income Assets</a:t>
            </a:r>
            <a:endParaRPr lang="en-US" sz="2000" b="1" dirty="0">
              <a:solidFill>
                <a:srgbClr val="0070C0"/>
              </a:solidFill>
            </a:endParaRPr>
          </a:p>
        </c:rich>
      </c:tx>
      <c:layout>
        <c:manualLayout>
          <c:xMode val="edge"/>
          <c:yMode val="edge"/>
          <c:x val="6.0826092859082283E-2"/>
          <c:y val="1.1627906976744186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rgbClr val="0070C0"/>
              </a:solidFill>
              <a:latin typeface="+mn-lt"/>
              <a:ea typeface="+mn-ea"/>
              <a:cs typeface="+mn-cs"/>
            </a:defRPr>
          </a:pPr>
          <a:endParaRPr lang="en-US"/>
        </a:p>
      </c:txPr>
    </c:title>
    <c:autoTitleDeleted val="0"/>
    <c:plotArea>
      <c:layout>
        <c:manualLayout>
          <c:layoutTarget val="inner"/>
          <c:xMode val="edge"/>
          <c:yMode val="edge"/>
          <c:x val="6.0019232509729389E-2"/>
          <c:y val="8.1085271317829458E-2"/>
          <c:w val="0.92417616978912109"/>
          <c:h val="0.82678523469450038"/>
        </c:manualLayout>
      </c:layout>
      <c:lineChart>
        <c:grouping val="standard"/>
        <c:varyColors val="0"/>
        <c:ser>
          <c:idx val="0"/>
          <c:order val="0"/>
          <c:tx>
            <c:strRef>
              <c:f>'Bond rates - FAME'!$S$33</c:f>
              <c:strCache>
                <c:ptCount val="1"/>
                <c:pt idx="0">
                  <c:v>Moody's AAA</c:v>
                </c:pt>
              </c:strCache>
            </c:strRef>
          </c:tx>
          <c:spPr>
            <a:ln w="38100" cap="rnd">
              <a:solidFill>
                <a:srgbClr val="00B050"/>
              </a:solidFill>
              <a:round/>
            </a:ln>
            <a:effectLst/>
          </c:spPr>
          <c:marker>
            <c:symbol val="circle"/>
            <c:size val="5"/>
            <c:spPr>
              <a:solidFill>
                <a:srgbClr val="00B050"/>
              </a:solidFill>
              <a:ln w="9525">
                <a:solidFill>
                  <a:srgbClr val="00B050"/>
                </a:solidFill>
              </a:ln>
              <a:effectLst/>
            </c:spPr>
          </c:marker>
          <c:cat>
            <c:numRef>
              <c:f>'Bond rates - FAME'!$R$34:$R$56</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'Bond rates - FAME'!$S$34:$S$56</c:f>
              <c:numCache>
                <c:formatCode>0.0</c:formatCode>
                <c:ptCount val="23"/>
                <c:pt idx="0">
                  <c:v>10.799136069114471</c:v>
                </c:pt>
                <c:pt idx="1">
                  <c:v>10.729613733905579</c:v>
                </c:pt>
                <c:pt idx="2">
                  <c:v>11.402508551881414</c:v>
                </c:pt>
                <c:pt idx="3">
                  <c:v>12.285012285012286</c:v>
                </c:pt>
                <c:pt idx="4">
                  <c:v>13.850415512465373</c:v>
                </c:pt>
                <c:pt idx="5">
                  <c:v>12.547051442910917</c:v>
                </c:pt>
                <c:pt idx="6">
                  <c:v>13.175230566534916</c:v>
                </c:pt>
                <c:pt idx="7">
                  <c:v>13.568521031207599</c:v>
                </c:pt>
                <c:pt idx="8">
                  <c:v>13.75515818431912</c:v>
                </c:pt>
                <c:pt idx="9">
                  <c:v>15.313935681470138</c:v>
                </c:pt>
                <c:pt idx="10">
                  <c:v>14.184397163120568</c:v>
                </c:pt>
                <c:pt idx="11">
                  <c:v>13.115610715448183</c:v>
                </c:pt>
                <c:pt idx="12">
                  <c:v>14.117673952161958</c:v>
                </c:pt>
                <c:pt idx="13">
                  <c:v>15.398924539110189</c:v>
                </c:pt>
                <c:pt idx="14">
                  <c:v>17.657861279841786</c:v>
                </c:pt>
                <c:pt idx="15">
                  <c:v>17.777019291621336</c:v>
                </c:pt>
                <c:pt idx="16">
                  <c:v>19.114611208808011</c:v>
                </c:pt>
                <c:pt idx="17">
                  <c:v>17.881154693445481</c:v>
                </c:pt>
                <c:pt idx="18">
                  <c:v>17.992702577265359</c:v>
                </c:pt>
                <c:pt idx="19">
                  <c:v>17.774189893496487</c:v>
                </c:pt>
                <c:pt idx="20">
                  <c:v>18.815241851118753</c:v>
                </c:pt>
                <c:pt idx="21">
                  <c:v>20.238850561788706</c:v>
                </c:pt>
                <c:pt idx="22">
                  <c:v>21.5604598414875</c:v>
                </c:pt>
              </c:numCache>
            </c:numRef>
          </c:val>
          <c:smooth val="0"/>
        </c:ser>
        <c:ser>
          <c:idx val="1"/>
          <c:order val="1"/>
          <c:tx>
            <c:strRef>
              <c:f>'Bond rates - FAME'!$T$33</c:f>
              <c:strCache>
                <c:ptCount val="1"/>
                <c:pt idx="0">
                  <c:v>10-year Treasury</c:v>
                </c:pt>
              </c:strCache>
            </c:strRef>
          </c:tx>
          <c:spPr>
            <a:ln w="38100" cap="rnd">
              <a:solidFill>
                <a:srgbClr val="0070C0"/>
              </a:solidFill>
              <a:round/>
            </a:ln>
            <a:effectLst/>
          </c:spPr>
          <c:marker>
            <c:symbol val="circle"/>
            <c:size val="5"/>
            <c:spPr>
              <a:solidFill>
                <a:srgbClr val="0070C0"/>
              </a:solidFill>
              <a:ln w="9525">
                <a:solidFill>
                  <a:srgbClr val="0070C0"/>
                </a:solidFill>
              </a:ln>
              <a:effectLst/>
            </c:spPr>
          </c:marker>
          <c:cat>
            <c:numRef>
              <c:f>'Bond rates - FAME'!$R$34:$R$56</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'Bond rates - FAME'!$T$34:$T$56</c:f>
              <c:numCache>
                <c:formatCode>0.0</c:formatCode>
                <c:ptCount val="23"/>
                <c:pt idx="0">
                  <c:v>11.778563015312132</c:v>
                </c:pt>
                <c:pt idx="1">
                  <c:v>11.695906432748536</c:v>
                </c:pt>
                <c:pt idx="2">
                  <c:v>12.72264631043257</c:v>
                </c:pt>
                <c:pt idx="3">
                  <c:v>14.265335235378032</c:v>
                </c:pt>
                <c:pt idx="4">
                  <c:v>17.035775127768314</c:v>
                </c:pt>
                <c:pt idx="5">
                  <c:v>14.104372355430183</c:v>
                </c:pt>
                <c:pt idx="6">
                  <c:v>15.220700152207</c:v>
                </c:pt>
                <c:pt idx="7">
                  <c:v>15.527950310559007</c:v>
                </c:pt>
                <c:pt idx="8">
                  <c:v>15.748031496062993</c:v>
                </c:pt>
                <c:pt idx="9">
                  <c:v>19.011406844106464</c:v>
                </c:pt>
                <c:pt idx="10">
                  <c:v>17.699115044247787</c:v>
                </c:pt>
                <c:pt idx="11">
                  <c:v>16.58374792703151</c:v>
                </c:pt>
                <c:pt idx="12">
                  <c:v>19.920318725099605</c:v>
                </c:pt>
                <c:pt idx="13">
                  <c:v>21.691973969631235</c:v>
                </c:pt>
                <c:pt idx="14">
                  <c:v>24.937655860349128</c:v>
                </c:pt>
                <c:pt idx="15">
                  <c:v>23.419203747072601</c:v>
                </c:pt>
                <c:pt idx="16">
                  <c:v>23.310023310023311</c:v>
                </c:pt>
                <c:pt idx="17">
                  <c:v>20.833333333333332</c:v>
                </c:pt>
                <c:pt idx="18">
                  <c:v>21.598272138228943</c:v>
                </c:pt>
                <c:pt idx="19">
                  <c:v>27.3224043715847</c:v>
                </c:pt>
                <c:pt idx="20">
                  <c:v>30.674846625766875</c:v>
                </c:pt>
                <c:pt idx="21">
                  <c:v>31.055900621118013</c:v>
                </c:pt>
                <c:pt idx="22">
                  <c:v>35.971223021582738</c:v>
                </c:pt>
              </c:numCache>
            </c:numRef>
          </c:val>
          <c:smooth val="0"/>
        </c:ser>
        <c:dLbls>
          <c:showLegendKey val="0"/>
          <c:showVal val="0"/>
          <c:showCatName val="0"/>
          <c:showSerName val="0"/>
          <c:showPercent val="0"/>
          <c:showBubbleSize val="0"/>
        </c:dLbls>
        <c:marker val="1"/>
        <c:smooth val="0"/>
        <c:axId val="391508416"/>
        <c:axId val="390310048"/>
      </c:lineChart>
      <c:catAx>
        <c:axId val="391508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0310048"/>
        <c:crosses val="autoZero"/>
        <c:auto val="1"/>
        <c:lblAlgn val="ctr"/>
        <c:lblOffset val="100"/>
        <c:noMultiLvlLbl val="0"/>
      </c:catAx>
      <c:valAx>
        <c:axId val="39031004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1508416"/>
        <c:crosses val="autoZero"/>
        <c:crossBetween val="between"/>
        <c:majorUnit val="25"/>
      </c:valAx>
      <c:spPr>
        <a:noFill/>
        <a:ln w="25400">
          <a:solidFill>
            <a:schemeClr val="tx1">
              <a:lumMod val="15000"/>
              <a:lumOff val="85000"/>
            </a:schemeClr>
          </a:solidFill>
        </a:ln>
        <a:effectLst/>
      </c:spPr>
    </c:plotArea>
    <c:legend>
      <c:legendPos val="b"/>
      <c:layout>
        <c:manualLayout>
          <c:xMode val="edge"/>
          <c:yMode val="edge"/>
          <c:x val="5.9869671463480857E-2"/>
          <c:y val="9.3730543856436546E-2"/>
          <c:w val="0.27454305819531177"/>
          <c:h val="0.10449414026735028"/>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rgbClr val="0070C0"/>
                </a:solidFill>
                <a:latin typeface="+mn-lt"/>
                <a:ea typeface="+mn-ea"/>
                <a:cs typeface="+mn-cs"/>
              </a:defRPr>
            </a:pPr>
            <a:r>
              <a:rPr lang="en-US" sz="2000" b="1" dirty="0">
                <a:solidFill>
                  <a:srgbClr val="0070C0"/>
                </a:solidFill>
              </a:rPr>
              <a:t>Capitalization</a:t>
            </a:r>
            <a:r>
              <a:rPr lang="en-US" sz="2000" b="1" baseline="0" dirty="0">
                <a:solidFill>
                  <a:srgbClr val="0070C0"/>
                </a:solidFill>
              </a:rPr>
              <a:t> </a:t>
            </a:r>
            <a:r>
              <a:rPr lang="en-US" sz="2000" b="1" baseline="0" dirty="0" smtClean="0">
                <a:solidFill>
                  <a:srgbClr val="0070C0"/>
                </a:solidFill>
              </a:rPr>
              <a:t>Factors on Fixed-Income Assets</a:t>
            </a:r>
            <a:endParaRPr lang="en-US" sz="2000" b="1" dirty="0">
              <a:solidFill>
                <a:srgbClr val="0070C0"/>
              </a:solidFill>
            </a:endParaRPr>
          </a:p>
        </c:rich>
      </c:tx>
      <c:layout>
        <c:manualLayout>
          <c:xMode val="edge"/>
          <c:yMode val="edge"/>
          <c:x val="6.0826092859082283E-2"/>
          <c:y val="1.1627906976744186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rgbClr val="0070C0"/>
              </a:solidFill>
              <a:latin typeface="+mn-lt"/>
              <a:ea typeface="+mn-ea"/>
              <a:cs typeface="+mn-cs"/>
            </a:defRPr>
          </a:pPr>
          <a:endParaRPr lang="en-US"/>
        </a:p>
      </c:txPr>
    </c:title>
    <c:autoTitleDeleted val="0"/>
    <c:plotArea>
      <c:layout>
        <c:manualLayout>
          <c:layoutTarget val="inner"/>
          <c:xMode val="edge"/>
          <c:yMode val="edge"/>
          <c:x val="6.0019232509729389E-2"/>
          <c:y val="8.1085271317829458E-2"/>
          <c:w val="0.92417616978912109"/>
          <c:h val="0.82678523469450038"/>
        </c:manualLayout>
      </c:layout>
      <c:lineChart>
        <c:grouping val="standard"/>
        <c:varyColors val="0"/>
        <c:ser>
          <c:idx val="0"/>
          <c:order val="0"/>
          <c:tx>
            <c:strRef>
              <c:f>'Bond rates - FAME'!$S$33</c:f>
              <c:strCache>
                <c:ptCount val="1"/>
                <c:pt idx="0">
                  <c:v>Moody's AAA</c:v>
                </c:pt>
              </c:strCache>
            </c:strRef>
          </c:tx>
          <c:spPr>
            <a:ln w="38100" cap="rnd">
              <a:solidFill>
                <a:srgbClr val="00B050"/>
              </a:solidFill>
              <a:round/>
            </a:ln>
            <a:effectLst/>
          </c:spPr>
          <c:marker>
            <c:symbol val="circle"/>
            <c:size val="5"/>
            <c:spPr>
              <a:solidFill>
                <a:srgbClr val="00B050"/>
              </a:solidFill>
              <a:ln w="9525">
                <a:solidFill>
                  <a:srgbClr val="00B050"/>
                </a:solidFill>
              </a:ln>
              <a:effectLst/>
            </c:spPr>
          </c:marker>
          <c:cat>
            <c:numRef>
              <c:f>'Bond rates - FAME'!$R$34:$R$56</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'Bond rates - FAME'!$S$34:$S$56</c:f>
              <c:numCache>
                <c:formatCode>0.0</c:formatCode>
                <c:ptCount val="23"/>
                <c:pt idx="0">
                  <c:v>10.799136069114471</c:v>
                </c:pt>
                <c:pt idx="1">
                  <c:v>10.729613733905579</c:v>
                </c:pt>
                <c:pt idx="2">
                  <c:v>11.402508551881414</c:v>
                </c:pt>
                <c:pt idx="3">
                  <c:v>12.285012285012286</c:v>
                </c:pt>
                <c:pt idx="4">
                  <c:v>13.850415512465373</c:v>
                </c:pt>
                <c:pt idx="5">
                  <c:v>12.547051442910917</c:v>
                </c:pt>
                <c:pt idx="6">
                  <c:v>13.175230566534916</c:v>
                </c:pt>
                <c:pt idx="7">
                  <c:v>13.568521031207599</c:v>
                </c:pt>
                <c:pt idx="8">
                  <c:v>13.75515818431912</c:v>
                </c:pt>
                <c:pt idx="9">
                  <c:v>15.313935681470138</c:v>
                </c:pt>
                <c:pt idx="10">
                  <c:v>14.184397163120568</c:v>
                </c:pt>
                <c:pt idx="11">
                  <c:v>13.115610715448183</c:v>
                </c:pt>
                <c:pt idx="12">
                  <c:v>14.117673952161958</c:v>
                </c:pt>
                <c:pt idx="13">
                  <c:v>15.398924539110189</c:v>
                </c:pt>
                <c:pt idx="14">
                  <c:v>17.657861279841786</c:v>
                </c:pt>
                <c:pt idx="15">
                  <c:v>17.777019291621336</c:v>
                </c:pt>
                <c:pt idx="16">
                  <c:v>19.114611208808011</c:v>
                </c:pt>
                <c:pt idx="17">
                  <c:v>17.881154693445481</c:v>
                </c:pt>
                <c:pt idx="18">
                  <c:v>17.992702577265359</c:v>
                </c:pt>
                <c:pt idx="19">
                  <c:v>17.774189893496487</c:v>
                </c:pt>
                <c:pt idx="20">
                  <c:v>18.815241851118753</c:v>
                </c:pt>
                <c:pt idx="21">
                  <c:v>20.238850561788706</c:v>
                </c:pt>
                <c:pt idx="22">
                  <c:v>21.5604598414875</c:v>
                </c:pt>
              </c:numCache>
            </c:numRef>
          </c:val>
          <c:smooth val="0"/>
        </c:ser>
        <c:ser>
          <c:idx val="1"/>
          <c:order val="1"/>
          <c:tx>
            <c:strRef>
              <c:f>'Bond rates - FAME'!$T$33</c:f>
              <c:strCache>
                <c:ptCount val="1"/>
                <c:pt idx="0">
                  <c:v>10-year Treasury</c:v>
                </c:pt>
              </c:strCache>
            </c:strRef>
          </c:tx>
          <c:spPr>
            <a:ln w="38100" cap="rnd">
              <a:solidFill>
                <a:srgbClr val="0070C0"/>
              </a:solidFill>
              <a:round/>
            </a:ln>
            <a:effectLst/>
          </c:spPr>
          <c:marker>
            <c:symbol val="circle"/>
            <c:size val="5"/>
            <c:spPr>
              <a:solidFill>
                <a:srgbClr val="0070C0"/>
              </a:solidFill>
              <a:ln w="9525">
                <a:solidFill>
                  <a:srgbClr val="0070C0"/>
                </a:solidFill>
              </a:ln>
              <a:effectLst/>
            </c:spPr>
          </c:marker>
          <c:cat>
            <c:numRef>
              <c:f>'Bond rates - FAME'!$R$34:$R$56</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'Bond rates - FAME'!$T$34:$T$56</c:f>
              <c:numCache>
                <c:formatCode>0.0</c:formatCode>
                <c:ptCount val="23"/>
                <c:pt idx="0">
                  <c:v>11.778563015312132</c:v>
                </c:pt>
                <c:pt idx="1">
                  <c:v>11.695906432748536</c:v>
                </c:pt>
                <c:pt idx="2">
                  <c:v>12.72264631043257</c:v>
                </c:pt>
                <c:pt idx="3">
                  <c:v>14.265335235378032</c:v>
                </c:pt>
                <c:pt idx="4">
                  <c:v>17.035775127768314</c:v>
                </c:pt>
                <c:pt idx="5">
                  <c:v>14.104372355430183</c:v>
                </c:pt>
                <c:pt idx="6">
                  <c:v>15.220700152207</c:v>
                </c:pt>
                <c:pt idx="7">
                  <c:v>15.527950310559007</c:v>
                </c:pt>
                <c:pt idx="8">
                  <c:v>15.748031496062993</c:v>
                </c:pt>
                <c:pt idx="9">
                  <c:v>19.011406844106464</c:v>
                </c:pt>
                <c:pt idx="10">
                  <c:v>17.699115044247787</c:v>
                </c:pt>
                <c:pt idx="11">
                  <c:v>16.58374792703151</c:v>
                </c:pt>
                <c:pt idx="12">
                  <c:v>19.920318725099605</c:v>
                </c:pt>
                <c:pt idx="13">
                  <c:v>21.691973969631235</c:v>
                </c:pt>
                <c:pt idx="14">
                  <c:v>24.937655860349128</c:v>
                </c:pt>
                <c:pt idx="15">
                  <c:v>23.419203747072601</c:v>
                </c:pt>
                <c:pt idx="16">
                  <c:v>23.310023310023311</c:v>
                </c:pt>
                <c:pt idx="17">
                  <c:v>20.833333333333332</c:v>
                </c:pt>
                <c:pt idx="18">
                  <c:v>21.598272138228943</c:v>
                </c:pt>
                <c:pt idx="19">
                  <c:v>27.3224043715847</c:v>
                </c:pt>
                <c:pt idx="20">
                  <c:v>30.674846625766875</c:v>
                </c:pt>
                <c:pt idx="21">
                  <c:v>31.055900621118013</c:v>
                </c:pt>
                <c:pt idx="22">
                  <c:v>35.971223021582738</c:v>
                </c:pt>
              </c:numCache>
            </c:numRef>
          </c:val>
          <c:smooth val="0"/>
        </c:ser>
        <c:ser>
          <c:idx val="2"/>
          <c:order val="2"/>
          <c:tx>
            <c:strRef>
              <c:f>'Bond rates - FAME'!$U$33</c:f>
              <c:strCache>
                <c:ptCount val="1"/>
                <c:pt idx="0">
                  <c:v>SOI Int Inc/FA Fixed-Inc Assets</c:v>
                </c:pt>
              </c:strCache>
            </c:strRef>
          </c:tx>
          <c:spPr>
            <a:ln w="38100" cap="rnd">
              <a:solidFill>
                <a:srgbClr val="C00000"/>
              </a:solidFill>
              <a:round/>
            </a:ln>
            <a:effectLst/>
          </c:spPr>
          <c:marker>
            <c:symbol val="circle"/>
            <c:size val="5"/>
            <c:spPr>
              <a:solidFill>
                <a:srgbClr val="C00000"/>
              </a:solidFill>
              <a:ln w="9525">
                <a:solidFill>
                  <a:srgbClr val="C00000"/>
                </a:solidFill>
              </a:ln>
              <a:effectLst/>
            </c:spPr>
          </c:marker>
          <c:cat>
            <c:numRef>
              <c:f>'Bond rates - FAME'!$R$34:$R$56</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'Bond rates - FAME'!$U$34:$U$56</c:f>
              <c:numCache>
                <c:formatCode>0.0</c:formatCode>
                <c:ptCount val="23"/>
                <c:pt idx="0">
                  <c:v>15.766120928849492</c:v>
                </c:pt>
                <c:pt idx="1">
                  <c:v>16.145799406426967</c:v>
                </c:pt>
                <c:pt idx="2">
                  <c:v>18.109443411656699</c:v>
                </c:pt>
                <c:pt idx="3">
                  <c:v>22.98797645914372</c:v>
                </c:pt>
                <c:pt idx="4">
                  <c:v>28.065966593233156</c:v>
                </c:pt>
                <c:pt idx="5">
                  <c:v>30.277380596407134</c:v>
                </c:pt>
                <c:pt idx="6">
                  <c:v>25.990885161727931</c:v>
                </c:pt>
                <c:pt idx="7">
                  <c:v>25.423132287557003</c:v>
                </c:pt>
                <c:pt idx="8">
                  <c:v>25.612493894181014</c:v>
                </c:pt>
                <c:pt idx="9">
                  <c:v>25.33209693371462</c:v>
                </c:pt>
                <c:pt idx="10">
                  <c:v>26.561196936891594</c:v>
                </c:pt>
                <c:pt idx="11">
                  <c:v>24.040986775923795</c:v>
                </c:pt>
                <c:pt idx="12">
                  <c:v>24.772141202901455</c:v>
                </c:pt>
                <c:pt idx="13">
                  <c:v>33.441255685828693</c:v>
                </c:pt>
                <c:pt idx="14">
                  <c:v>42.325311369907254</c:v>
                </c:pt>
                <c:pt idx="15">
                  <c:v>51.414039501243565</c:v>
                </c:pt>
                <c:pt idx="16">
                  <c:v>46.836867402295702</c:v>
                </c:pt>
                <c:pt idx="17">
                  <c:v>37.203431420390132</c:v>
                </c:pt>
                <c:pt idx="18">
                  <c:v>34.233879336851558</c:v>
                </c:pt>
                <c:pt idx="19">
                  <c:v>43.813456219033561</c:v>
                </c:pt>
                <c:pt idx="20">
                  <c:v>59.333741863646459</c:v>
                </c:pt>
                <c:pt idx="21">
                  <c:v>73.552986383473495</c:v>
                </c:pt>
                <c:pt idx="22">
                  <c:v>86.70325859305315</c:v>
                </c:pt>
              </c:numCache>
            </c:numRef>
          </c:val>
          <c:smooth val="0"/>
        </c:ser>
        <c:dLbls>
          <c:showLegendKey val="0"/>
          <c:showVal val="0"/>
          <c:showCatName val="0"/>
          <c:showSerName val="0"/>
          <c:showPercent val="0"/>
          <c:showBubbleSize val="0"/>
        </c:dLbls>
        <c:marker val="1"/>
        <c:smooth val="0"/>
        <c:axId val="545972000"/>
        <c:axId val="545976312"/>
      </c:lineChart>
      <c:catAx>
        <c:axId val="545972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45976312"/>
        <c:crosses val="autoZero"/>
        <c:auto val="1"/>
        <c:lblAlgn val="ctr"/>
        <c:lblOffset val="100"/>
        <c:noMultiLvlLbl val="0"/>
      </c:catAx>
      <c:valAx>
        <c:axId val="5459763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45972000"/>
        <c:crosses val="autoZero"/>
        <c:crossBetween val="between"/>
        <c:majorUnit val="25"/>
      </c:valAx>
      <c:spPr>
        <a:noFill/>
        <a:ln w="25400">
          <a:solidFill>
            <a:schemeClr val="tx1">
              <a:lumMod val="15000"/>
              <a:lumOff val="85000"/>
            </a:schemeClr>
          </a:solidFill>
        </a:ln>
        <a:effectLst/>
      </c:spPr>
    </c:plotArea>
    <c:legend>
      <c:legendPos val="b"/>
      <c:layout>
        <c:manualLayout>
          <c:xMode val="edge"/>
          <c:yMode val="edge"/>
          <c:x val="5.9869671463480857E-2"/>
          <c:y val="9.3730543856436546E-2"/>
          <c:w val="0.37942811566657608"/>
          <c:h val="0.12774995422083868"/>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Top 0.1 Percent Wealth Share in 2010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solidFill>
                <a:schemeClr val="accent1">
                  <a:lumMod val="75000"/>
                </a:schemeClr>
              </a:solidFill>
              <a:ln>
                <a:noFill/>
              </a:ln>
              <a:effectLst/>
            </c:spPr>
          </c:dPt>
          <c:dPt>
            <c:idx val="6"/>
            <c:invertIfNegative val="0"/>
            <c:bubble3D val="0"/>
            <c:spPr>
              <a:solidFill>
                <a:schemeClr val="accent1">
                  <a:lumMod val="75000"/>
                </a:schemeClr>
              </a:solid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slides)'!$B$11:$H$11</c:f>
                <c:numCache>
                  <c:formatCode>General</c:formatCode>
                  <c:ptCount val="7"/>
                  <c:pt idx="6">
                    <c:v>1.4</c:v>
                  </c:pt>
                </c:numCache>
              </c:numRef>
            </c:plus>
            <c:minus>
              <c:numRef>
                <c:f>'Wealth Figures (for slides)'!$B$12:$H$12</c:f>
                <c:numCache>
                  <c:formatCode>General</c:formatCode>
                  <c:ptCount val="7"/>
                  <c:pt idx="6">
                    <c:v>1.4</c:v>
                  </c:pt>
                </c:numCache>
              </c:numRef>
            </c:minus>
            <c:spPr>
              <a:noFill/>
              <a:ln w="25400" cap="flat" cmpd="sng" algn="ctr">
                <a:noFill/>
                <a:round/>
              </a:ln>
              <a:effectLst/>
            </c:spPr>
          </c:errBars>
          <c:cat>
            <c:strRef>
              <c:f>'Wealth Figures (for slides)'!$B$9:$H$9</c:f>
              <c:strCache>
                <c:ptCount val="7"/>
                <c:pt idx="0">
                  <c:v>Income Tax Data</c:v>
                </c:pt>
                <c:pt idx="1">
                  <c:v>Income Tax Data (adjusted)</c:v>
                </c:pt>
                <c:pt idx="2">
                  <c:v>SCF</c:v>
                </c:pt>
                <c:pt idx="3">
                  <c:v>...Adjusted to FA Concepts</c:v>
                </c:pt>
                <c:pt idx="4">
                  <c:v>...Adjusted to FA Values</c:v>
                </c:pt>
                <c:pt idx="5">
                  <c:v>…Adjusted for Tax Units</c:v>
                </c:pt>
                <c:pt idx="6">
                  <c:v>…Adjusted for Forbes 400</c:v>
                </c:pt>
              </c:strCache>
            </c:strRef>
          </c:cat>
          <c:val>
            <c:numRef>
              <c:f>'Wealth Figures (for slides)'!$B$10:$H$10</c:f>
              <c:numCache>
                <c:formatCode>General</c:formatCode>
                <c:ptCount val="7"/>
                <c:pt idx="0">
                  <c:v>20.7</c:v>
                </c:pt>
                <c:pt idx="1">
                  <c:v>18</c:v>
                </c:pt>
                <c:pt idx="2">
                  <c:v>12.9</c:v>
                </c:pt>
                <c:pt idx="3">
                  <c:v>11.5</c:v>
                </c:pt>
                <c:pt idx="4">
                  <c:v>12.9</c:v>
                </c:pt>
                <c:pt idx="5">
                  <c:v>14.3</c:v>
                </c:pt>
                <c:pt idx="6">
                  <c:v>16.600000000000001</c:v>
                </c:pt>
              </c:numCache>
            </c:numRef>
          </c:val>
        </c:ser>
        <c:dLbls>
          <c:showLegendKey val="0"/>
          <c:showVal val="0"/>
          <c:showCatName val="0"/>
          <c:showSerName val="0"/>
          <c:showPercent val="0"/>
          <c:showBubbleSize val="0"/>
        </c:dLbls>
        <c:gapWidth val="55"/>
        <c:overlap val="-27"/>
        <c:axId val="545970432"/>
        <c:axId val="545970824"/>
      </c:barChart>
      <c:catAx>
        <c:axId val="545970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5970824"/>
        <c:crosses val="autoZero"/>
        <c:auto val="1"/>
        <c:lblAlgn val="ctr"/>
        <c:lblOffset val="100"/>
        <c:noMultiLvlLbl val="0"/>
      </c:catAx>
      <c:valAx>
        <c:axId val="5459708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layout>
            <c:manualLayout>
              <c:xMode val="edge"/>
              <c:yMode val="edge"/>
              <c:x val="1.7361111111111112E-2"/>
              <c:y val="0.4306142129961027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5970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Top 0.1 Percent Wealth Share in 2010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solidFill>
                <a:srgbClr val="FF0000"/>
              </a:solid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solidFill>
                <a:schemeClr val="accent1">
                  <a:lumMod val="75000"/>
                </a:schemeClr>
              </a:solidFill>
              <a:ln>
                <a:noFill/>
              </a:ln>
              <a:effectLst/>
            </c:spPr>
          </c:dPt>
          <c:dPt>
            <c:idx val="6"/>
            <c:invertIfNegative val="0"/>
            <c:bubble3D val="0"/>
            <c:spPr>
              <a:solidFill>
                <a:schemeClr val="accent1">
                  <a:lumMod val="75000"/>
                </a:schemeClr>
              </a:solid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1"/>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slides)'!$B$11:$H$11</c:f>
                <c:numCache>
                  <c:formatCode>General</c:formatCode>
                  <c:ptCount val="7"/>
                  <c:pt idx="6">
                    <c:v>1.4</c:v>
                  </c:pt>
                </c:numCache>
              </c:numRef>
            </c:plus>
            <c:minus>
              <c:numRef>
                <c:f>'Wealth Figures (for slides)'!$B$12:$H$12</c:f>
                <c:numCache>
                  <c:formatCode>General</c:formatCode>
                  <c:ptCount val="7"/>
                  <c:pt idx="6">
                    <c:v>1.4</c:v>
                  </c:pt>
                </c:numCache>
              </c:numRef>
            </c:minus>
            <c:spPr>
              <a:noFill/>
              <a:ln w="25400" cap="flat" cmpd="sng" algn="ctr">
                <a:noFill/>
                <a:round/>
              </a:ln>
              <a:effectLst/>
            </c:spPr>
          </c:errBars>
          <c:cat>
            <c:strRef>
              <c:f>'Wealth Figures (for slides)'!$B$9:$H$9</c:f>
              <c:strCache>
                <c:ptCount val="7"/>
                <c:pt idx="0">
                  <c:v>Income Tax Data</c:v>
                </c:pt>
                <c:pt idx="1">
                  <c:v>Income Tax Data (adjusted)</c:v>
                </c:pt>
                <c:pt idx="2">
                  <c:v>SCF</c:v>
                </c:pt>
                <c:pt idx="3">
                  <c:v>...Adjusted to FA Concepts</c:v>
                </c:pt>
                <c:pt idx="4">
                  <c:v>...Adjusted to FA Values</c:v>
                </c:pt>
                <c:pt idx="5">
                  <c:v>…Adjusted for Tax Units</c:v>
                </c:pt>
                <c:pt idx="6">
                  <c:v>…Adjusted for Forbes 400</c:v>
                </c:pt>
              </c:strCache>
            </c:strRef>
          </c:cat>
          <c:val>
            <c:numRef>
              <c:f>'Wealth Figures (for slides)'!$B$10:$H$10</c:f>
              <c:numCache>
                <c:formatCode>General</c:formatCode>
                <c:ptCount val="7"/>
                <c:pt idx="0">
                  <c:v>20.7</c:v>
                </c:pt>
                <c:pt idx="1">
                  <c:v>18</c:v>
                </c:pt>
                <c:pt idx="2">
                  <c:v>12.9</c:v>
                </c:pt>
                <c:pt idx="3">
                  <c:v>11.5</c:v>
                </c:pt>
                <c:pt idx="4">
                  <c:v>12.9</c:v>
                </c:pt>
                <c:pt idx="5">
                  <c:v>14.3</c:v>
                </c:pt>
                <c:pt idx="6">
                  <c:v>16.600000000000001</c:v>
                </c:pt>
              </c:numCache>
            </c:numRef>
          </c:val>
        </c:ser>
        <c:dLbls>
          <c:showLegendKey val="0"/>
          <c:showVal val="0"/>
          <c:showCatName val="0"/>
          <c:showSerName val="0"/>
          <c:showPercent val="0"/>
          <c:showBubbleSize val="0"/>
        </c:dLbls>
        <c:gapWidth val="55"/>
        <c:overlap val="-27"/>
        <c:axId val="545972784"/>
        <c:axId val="545973176"/>
      </c:barChart>
      <c:catAx>
        <c:axId val="545972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5973176"/>
        <c:crosses val="autoZero"/>
        <c:auto val="1"/>
        <c:lblAlgn val="ctr"/>
        <c:lblOffset val="100"/>
        <c:noMultiLvlLbl val="0"/>
      </c:catAx>
      <c:valAx>
        <c:axId val="5459731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layout>
            <c:manualLayout>
              <c:xMode val="edge"/>
              <c:yMode val="edge"/>
              <c:x val="1.7361111111111112E-2"/>
              <c:y val="0.4306142129961027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59727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Top 0.1 Percent Wealth Share in 2010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solidFill>
                <a:srgbClr val="FF0000"/>
              </a:solid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solidFill>
                <a:schemeClr val="accent1">
                  <a:lumMod val="75000"/>
                </a:schemeClr>
              </a:solidFill>
              <a:ln>
                <a:noFill/>
              </a:ln>
              <a:effectLst/>
            </c:spPr>
          </c:dPt>
          <c:dPt>
            <c:idx val="6"/>
            <c:invertIfNegative val="0"/>
            <c:bubble3D val="0"/>
            <c:spPr>
              <a:solidFill>
                <a:schemeClr val="accent1">
                  <a:lumMod val="75000"/>
                </a:schemeClr>
              </a:solid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1"/>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layout>
                <c:manualLayout>
                  <c:x val="-3.1565656565656565E-3"/>
                  <c:y val="-5.681818181818181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errBars>
            <c:errBarType val="both"/>
            <c:errValType val="cust"/>
            <c:noEndCap val="0"/>
            <c:plus>
              <c:numRef>
                <c:f>'Wealth Figures (for slides)'!$B$11:$H$11</c:f>
                <c:numCache>
                  <c:formatCode>General</c:formatCode>
                  <c:ptCount val="7"/>
                  <c:pt idx="6">
                    <c:v>1.4</c:v>
                  </c:pt>
                </c:numCache>
              </c:numRef>
            </c:plus>
            <c:minus>
              <c:numRef>
                <c:f>'Wealth Figures (for slides)'!$B$12:$H$12</c:f>
                <c:numCache>
                  <c:formatCode>General</c:formatCode>
                  <c:ptCount val="7"/>
                  <c:pt idx="6">
                    <c:v>1.4</c:v>
                  </c:pt>
                </c:numCache>
              </c:numRef>
            </c:minus>
            <c:spPr>
              <a:noFill/>
              <a:ln w="25400" cap="flat" cmpd="sng" algn="ctr">
                <a:solidFill>
                  <a:schemeClr val="tx1"/>
                </a:solidFill>
                <a:round/>
              </a:ln>
              <a:effectLst/>
            </c:spPr>
          </c:errBars>
          <c:cat>
            <c:strRef>
              <c:f>'Wealth Figures (for slides)'!$B$9:$H$9</c:f>
              <c:strCache>
                <c:ptCount val="7"/>
                <c:pt idx="0">
                  <c:v>Income Tax Data</c:v>
                </c:pt>
                <c:pt idx="1">
                  <c:v>Income Tax Data (adjusted)</c:v>
                </c:pt>
                <c:pt idx="2">
                  <c:v>SCF</c:v>
                </c:pt>
                <c:pt idx="3">
                  <c:v>...Adjusted to FA Concepts</c:v>
                </c:pt>
                <c:pt idx="4">
                  <c:v>...Adjusted to FA Values</c:v>
                </c:pt>
                <c:pt idx="5">
                  <c:v>…Adjusted for Tax Units</c:v>
                </c:pt>
                <c:pt idx="6">
                  <c:v>…Adjusted for Forbes 400</c:v>
                </c:pt>
              </c:strCache>
            </c:strRef>
          </c:cat>
          <c:val>
            <c:numRef>
              <c:f>'Wealth Figures (for slides)'!$B$10:$H$10</c:f>
              <c:numCache>
                <c:formatCode>General</c:formatCode>
                <c:ptCount val="7"/>
                <c:pt idx="0">
                  <c:v>20.7</c:v>
                </c:pt>
                <c:pt idx="1">
                  <c:v>18</c:v>
                </c:pt>
                <c:pt idx="2">
                  <c:v>12.9</c:v>
                </c:pt>
                <c:pt idx="3">
                  <c:v>11.5</c:v>
                </c:pt>
                <c:pt idx="4">
                  <c:v>12.9</c:v>
                </c:pt>
                <c:pt idx="5">
                  <c:v>14.3</c:v>
                </c:pt>
                <c:pt idx="6">
                  <c:v>16.600000000000001</c:v>
                </c:pt>
              </c:numCache>
            </c:numRef>
          </c:val>
        </c:ser>
        <c:dLbls>
          <c:showLegendKey val="0"/>
          <c:showVal val="0"/>
          <c:showCatName val="0"/>
          <c:showSerName val="0"/>
          <c:showPercent val="0"/>
          <c:showBubbleSize val="0"/>
        </c:dLbls>
        <c:gapWidth val="55"/>
        <c:overlap val="-27"/>
        <c:axId val="545972392"/>
        <c:axId val="545977488"/>
      </c:barChart>
      <c:catAx>
        <c:axId val="545972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5977488"/>
        <c:crosses val="autoZero"/>
        <c:auto val="1"/>
        <c:lblAlgn val="ctr"/>
        <c:lblOffset val="100"/>
        <c:noMultiLvlLbl val="0"/>
      </c:catAx>
      <c:valAx>
        <c:axId val="5459774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layout>
            <c:manualLayout>
              <c:xMode val="edge"/>
              <c:yMode val="edge"/>
              <c:x val="1.7361111111111112E-2"/>
              <c:y val="0.4306142129961027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5972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i="0" u="none" strike="noStrike" baseline="0">
                <a:solidFill>
                  <a:srgbClr val="0070C0"/>
                </a:solidFill>
                <a:latin typeface="Calibri"/>
                <a:ea typeface="Calibri"/>
                <a:cs typeface="Calibri"/>
              </a:defRPr>
            </a:pPr>
            <a:r>
              <a:rPr lang="en-US" sz="2000" b="1" i="0" u="none" strike="noStrike" baseline="0" dirty="0" smtClean="0">
                <a:solidFill>
                  <a:srgbClr val="0070C0"/>
                </a:solidFill>
                <a:effectLst/>
              </a:rPr>
              <a:t>SCF and Administrative Data: Top 0.1% Wealth Shares</a:t>
            </a:r>
            <a:endParaRPr lang="en-US" sz="2000" dirty="0">
              <a:solidFill>
                <a:srgbClr val="0070C0"/>
              </a:solidFill>
            </a:endParaRPr>
          </a:p>
        </c:rich>
      </c:tx>
      <c:layout>
        <c:manualLayout>
          <c:xMode val="edge"/>
          <c:yMode val="edge"/>
          <c:x val="5.0571431803783151E-2"/>
          <c:y val="2.3719944489697404E-2"/>
        </c:manualLayout>
      </c:layout>
      <c:overlay val="0"/>
      <c:spPr>
        <a:noFill/>
        <a:ln w="25400">
          <a:noFill/>
        </a:ln>
      </c:spPr>
    </c:title>
    <c:autoTitleDeleted val="0"/>
    <c:plotArea>
      <c:layout>
        <c:manualLayout>
          <c:layoutTarget val="inner"/>
          <c:xMode val="edge"/>
          <c:yMode val="edge"/>
          <c:x val="5.1324441125893745E-2"/>
          <c:y val="7.965834012127794E-2"/>
          <c:w val="0.91685084623042812"/>
          <c:h val="0.8285535644251365"/>
        </c:manualLayout>
      </c:layout>
      <c:areaChart>
        <c:grouping val="stacked"/>
        <c:varyColors val="0"/>
        <c:ser>
          <c:idx val="2"/>
          <c:order val="2"/>
          <c:tx>
            <c:strRef>
              <c:f>[1]top01!$F$1</c:f>
              <c:strCache>
                <c:ptCount val="1"/>
                <c:pt idx="0">
                  <c:v>Bottom area</c:v>
                </c:pt>
              </c:strCache>
            </c:strRef>
          </c:tx>
          <c:spPr>
            <a:noFill/>
            <a:ln w="25400">
              <a:noFill/>
            </a:ln>
          </c:spPr>
          <c:cat>
            <c:numRef>
              <c:f>[1]top01!$E$2:$E$31</c:f>
              <c:numCache>
                <c:formatCode>General</c:formatCode>
                <c:ptCount val="30"/>
                <c:pt idx="0">
                  <c:v>0</c:v>
                </c:pt>
                <c:pt idx="1">
                  <c:v>0</c:v>
                </c:pt>
                <c:pt idx="2">
                  <c:v>#N/A</c:v>
                </c:pt>
                <c:pt idx="3">
                  <c:v>0</c:v>
                </c:pt>
                <c:pt idx="4">
                  <c:v>#N/A</c:v>
                </c:pt>
                <c:pt idx="5">
                  <c:v>#N/A</c:v>
                </c:pt>
                <c:pt idx="6">
                  <c:v>125</c:v>
                </c:pt>
                <c:pt idx="7">
                  <c:v>#N/A</c:v>
                </c:pt>
                <c:pt idx="8">
                  <c:v>#N/A</c:v>
                </c:pt>
                <c:pt idx="9">
                  <c:v>250</c:v>
                </c:pt>
                <c:pt idx="10">
                  <c:v>#N/A</c:v>
                </c:pt>
                <c:pt idx="11">
                  <c:v>#N/A</c:v>
                </c:pt>
                <c:pt idx="12">
                  <c:v>375</c:v>
                </c:pt>
                <c:pt idx="13">
                  <c:v>#N/A</c:v>
                </c:pt>
                <c:pt idx="14">
                  <c:v>#N/A</c:v>
                </c:pt>
                <c:pt idx="15">
                  <c:v>500</c:v>
                </c:pt>
                <c:pt idx="16">
                  <c:v>#N/A</c:v>
                </c:pt>
                <c:pt idx="17">
                  <c:v>#N/A</c:v>
                </c:pt>
                <c:pt idx="18">
                  <c:v>625</c:v>
                </c:pt>
                <c:pt idx="19">
                  <c:v>#N/A</c:v>
                </c:pt>
                <c:pt idx="20">
                  <c:v>#N/A</c:v>
                </c:pt>
                <c:pt idx="21">
                  <c:v>750</c:v>
                </c:pt>
                <c:pt idx="22">
                  <c:v>#N/A</c:v>
                </c:pt>
                <c:pt idx="23">
                  <c:v>#N/A</c:v>
                </c:pt>
                <c:pt idx="24">
                  <c:v>875</c:v>
                </c:pt>
                <c:pt idx="25">
                  <c:v>#N/A</c:v>
                </c:pt>
                <c:pt idx="26">
                  <c:v>#N/A</c:v>
                </c:pt>
                <c:pt idx="27">
                  <c:v>1000</c:v>
                </c:pt>
                <c:pt idx="28">
                  <c:v>1000</c:v>
                </c:pt>
                <c:pt idx="29">
                  <c:v>1000</c:v>
                </c:pt>
              </c:numCache>
            </c:numRef>
          </c:cat>
          <c:val>
            <c:numRef>
              <c:f>[1]top01!$F$2:$F$31</c:f>
              <c:numCache>
                <c:formatCode>General</c:formatCode>
                <c:ptCount val="30"/>
                <c:pt idx="0">
                  <c:v>0</c:v>
                </c:pt>
                <c:pt idx="1">
                  <c:v>0</c:v>
                </c:pt>
                <c:pt idx="2">
                  <c:v>#N/A</c:v>
                </c:pt>
                <c:pt idx="3">
                  <c:v>8.2582209027290326E-2</c:v>
                </c:pt>
                <c:pt idx="4">
                  <c:v>#N/A</c:v>
                </c:pt>
                <c:pt idx="5">
                  <c:v>#N/A</c:v>
                </c:pt>
                <c:pt idx="6">
                  <c:v>0.11388575279026031</c:v>
                </c:pt>
                <c:pt idx="7">
                  <c:v>#N/A</c:v>
                </c:pt>
                <c:pt idx="8">
                  <c:v>#N/A</c:v>
                </c:pt>
                <c:pt idx="9">
                  <c:v>0.13584037808227539</c:v>
                </c:pt>
                <c:pt idx="10">
                  <c:v>#N/A</c:v>
                </c:pt>
                <c:pt idx="11">
                  <c:v>#N/A</c:v>
                </c:pt>
                <c:pt idx="12">
                  <c:v>0.13059409783267975</c:v>
                </c:pt>
                <c:pt idx="13">
                  <c:v>#N/A</c:v>
                </c:pt>
                <c:pt idx="14">
                  <c:v>#N/A</c:v>
                </c:pt>
                <c:pt idx="15">
                  <c:v>0.11338573486995697</c:v>
                </c:pt>
                <c:pt idx="16">
                  <c:v>#N/A</c:v>
                </c:pt>
                <c:pt idx="17">
                  <c:v>#N/A</c:v>
                </c:pt>
                <c:pt idx="18">
                  <c:v>0.13299963988494876</c:v>
                </c:pt>
                <c:pt idx="19">
                  <c:v>#N/A</c:v>
                </c:pt>
                <c:pt idx="20">
                  <c:v>#N/A</c:v>
                </c:pt>
                <c:pt idx="21">
                  <c:v>0.1461349593530655</c:v>
                </c:pt>
                <c:pt idx="22">
                  <c:v>#N/A</c:v>
                </c:pt>
                <c:pt idx="23">
                  <c:v>#N/A</c:v>
                </c:pt>
                <c:pt idx="24">
                  <c:v>0.15263708849830629</c:v>
                </c:pt>
                <c:pt idx="25">
                  <c:v>#N/A</c:v>
                </c:pt>
                <c:pt idx="26">
                  <c:v>#N/A</c:v>
                </c:pt>
                <c:pt idx="27">
                  <c:v>0.16816638053913116</c:v>
                </c:pt>
                <c:pt idx="28">
                  <c:v>0</c:v>
                </c:pt>
                <c:pt idx="29">
                  <c:v>0</c:v>
                </c:pt>
              </c:numCache>
            </c:numRef>
          </c:val>
        </c:ser>
        <c:dLbls>
          <c:showLegendKey val="0"/>
          <c:showVal val="0"/>
          <c:showCatName val="0"/>
          <c:showSerName val="0"/>
          <c:showPercent val="0"/>
          <c:showBubbleSize val="0"/>
        </c:dLbls>
        <c:axId val="242825504"/>
        <c:axId val="390306520"/>
      </c:areaChart>
      <c:scatterChart>
        <c:scatterStyle val="lineMarker"/>
        <c:varyColors val="0"/>
        <c:ser>
          <c:idx val="5"/>
          <c:order val="0"/>
          <c:tx>
            <c:strRef>
              <c:f>[1]top01!$I$3</c:f>
              <c:strCache>
                <c:ptCount val="1"/>
                <c:pt idx="0">
                  <c:v>Administrative Data</c:v>
                </c:pt>
              </c:strCache>
            </c:strRef>
          </c:tx>
          <c:spPr>
            <a:ln w="19050" cap="rnd">
              <a:solidFill>
                <a:schemeClr val="tx1"/>
              </a:solidFill>
              <a:round/>
            </a:ln>
            <a:effectLst/>
          </c:spPr>
          <c:marker>
            <c:symbol val="square"/>
            <c:size val="5"/>
            <c:spPr>
              <a:solidFill>
                <a:schemeClr val="tx1"/>
              </a:solidFill>
              <a:ln w="9525">
                <a:noFill/>
              </a:ln>
              <a:effectLst/>
            </c:spPr>
          </c:marker>
          <c:xVal>
            <c:numRef>
              <c:f>[1]top01!$B$4:$B$29</c:f>
              <c:numCache>
                <c:formatCode>General</c:formatCode>
                <c:ptCount val="26"/>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pt idx="23">
                  <c:v>2011</c:v>
                </c:pt>
                <c:pt idx="24">
                  <c:v>2012</c:v>
                </c:pt>
                <c:pt idx="25">
                  <c:v>2013</c:v>
                </c:pt>
              </c:numCache>
            </c:numRef>
          </c:xVal>
          <c:yVal>
            <c:numRef>
              <c:f>[1]top01!$I$4:$I$29</c:f>
              <c:numCache>
                <c:formatCode>General</c:formatCode>
                <c:ptCount val="26"/>
                <c:pt idx="0">
                  <c:v>0.11631000000000001</c:v>
                </c:pt>
                <c:pt idx="1">
                  <c:v>0.11501000000000001</c:v>
                </c:pt>
                <c:pt idx="2">
                  <c:v>0.1169</c:v>
                </c:pt>
                <c:pt idx="3">
                  <c:v>0.11177000000000001</c:v>
                </c:pt>
                <c:pt idx="4">
                  <c:v>0.12195000000000002</c:v>
                </c:pt>
                <c:pt idx="5">
                  <c:v>0.12464000000000001</c:v>
                </c:pt>
                <c:pt idx="6">
                  <c:v>0.12100000000000001</c:v>
                </c:pt>
                <c:pt idx="7">
                  <c:v>0.12345</c:v>
                </c:pt>
                <c:pt idx="8">
                  <c:v>0.1315699964761734</c:v>
                </c:pt>
                <c:pt idx="9">
                  <c:v>0.13940000534057617</c:v>
                </c:pt>
                <c:pt idx="10">
                  <c:v>0.14519000053405762</c:v>
                </c:pt>
                <c:pt idx="11">
                  <c:v>0.15029999613761902</c:v>
                </c:pt>
                <c:pt idx="12">
                  <c:v>0.1598999947309494</c:v>
                </c:pt>
                <c:pt idx="13">
                  <c:v>0.15710000693798065</c:v>
                </c:pt>
                <c:pt idx="14">
                  <c:v>0.14546999335289001</c:v>
                </c:pt>
                <c:pt idx="15">
                  <c:v>0.14672000706195831</c:v>
                </c:pt>
                <c:pt idx="16">
                  <c:v>0.15621000528335571</c:v>
                </c:pt>
                <c:pt idx="17">
                  <c:v>0.16297000646591187</c:v>
                </c:pt>
                <c:pt idx="18">
                  <c:v>0.16767999529838562</c:v>
                </c:pt>
                <c:pt idx="19">
                  <c:v>0.17670999467372894</c:v>
                </c:pt>
                <c:pt idx="20">
                  <c:v>0.18975000083446503</c:v>
                </c:pt>
                <c:pt idx="21">
                  <c:v>0.18869000673294067</c:v>
                </c:pt>
                <c:pt idx="22">
                  <c:v>0.20708000659942627</c:v>
                </c:pt>
                <c:pt idx="23">
                  <c:v>0.20334999263286591</c:v>
                </c:pt>
                <c:pt idx="24">
                  <c:v>0.22008000314235687</c:v>
                </c:pt>
                <c:pt idx="25">
                  <c:v>#N/A</c:v>
                </c:pt>
              </c:numCache>
            </c:numRef>
          </c:yVal>
          <c:smooth val="0"/>
        </c:ser>
        <c:ser>
          <c:idx val="4"/>
          <c:order val="1"/>
          <c:tx>
            <c:strRef>
              <c:f>[1]top01!$H$3</c:f>
              <c:strCache>
                <c:ptCount val="1"/>
                <c:pt idx="0">
                  <c:v>SCF Bulletin</c:v>
                </c:pt>
              </c:strCache>
            </c:strRef>
          </c:tx>
          <c:spPr>
            <a:ln w="12700">
              <a:solidFill>
                <a:srgbClr val="FF0000"/>
              </a:solidFill>
              <a:prstDash val="lgDash"/>
            </a:ln>
          </c:spPr>
          <c:marker>
            <c:symbol val="square"/>
            <c:size val="5"/>
            <c:spPr>
              <a:solidFill>
                <a:srgbClr val="FF0000"/>
              </a:solidFill>
              <a:ln w="6350">
                <a:noFill/>
              </a:ln>
            </c:spPr>
          </c:marker>
          <c:xVal>
            <c:numRef>
              <c:f>[1]top01!$B$4:$B$29</c:f>
              <c:numCache>
                <c:formatCode>General</c:formatCode>
                <c:ptCount val="26"/>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pt idx="23">
                  <c:v>2011</c:v>
                </c:pt>
                <c:pt idx="24">
                  <c:v>2012</c:v>
                </c:pt>
                <c:pt idx="25">
                  <c:v>2013</c:v>
                </c:pt>
              </c:numCache>
            </c:numRef>
          </c:xVal>
          <c:yVal>
            <c:numRef>
              <c:f>[1]top01!$H$4:$H$29</c:f>
              <c:numCache>
                <c:formatCode>General</c:formatCode>
                <c:ptCount val="26"/>
                <c:pt idx="0">
                  <c:v>#N/A</c:v>
                </c:pt>
                <c:pt idx="1">
                  <c:v>0.10836915671825409</c:v>
                </c:pt>
                <c:pt idx="2">
                  <c:v>#N/A</c:v>
                </c:pt>
                <c:pt idx="3">
                  <c:v>#N/A</c:v>
                </c:pt>
                <c:pt idx="4">
                  <c:v>0.11254769563674927</c:v>
                </c:pt>
                <c:pt idx="5">
                  <c:v>#N/A</c:v>
                </c:pt>
                <c:pt idx="6">
                  <c:v>#N/A</c:v>
                </c:pt>
                <c:pt idx="7">
                  <c:v>0.1266276091337204</c:v>
                </c:pt>
                <c:pt idx="8">
                  <c:v>#N/A</c:v>
                </c:pt>
                <c:pt idx="9">
                  <c:v>#N/A</c:v>
                </c:pt>
                <c:pt idx="10">
                  <c:v>0.12613916397094727</c:v>
                </c:pt>
                <c:pt idx="11">
                  <c:v>#N/A</c:v>
                </c:pt>
                <c:pt idx="12">
                  <c:v>#N/A</c:v>
                </c:pt>
                <c:pt idx="13">
                  <c:v>0.11020476371049881</c:v>
                </c:pt>
                <c:pt idx="14">
                  <c:v>#N/A</c:v>
                </c:pt>
                <c:pt idx="15">
                  <c:v>#N/A</c:v>
                </c:pt>
                <c:pt idx="16">
                  <c:v>0.1167864128947258</c:v>
                </c:pt>
                <c:pt idx="17">
                  <c:v>#N/A</c:v>
                </c:pt>
                <c:pt idx="18">
                  <c:v>#N/A</c:v>
                </c:pt>
                <c:pt idx="19">
                  <c:v>0.12598304450511932</c:v>
                </c:pt>
                <c:pt idx="20">
                  <c:v>#N/A</c:v>
                </c:pt>
                <c:pt idx="21">
                  <c:v>#N/A</c:v>
                </c:pt>
                <c:pt idx="22">
                  <c:v>0.12875735759735107</c:v>
                </c:pt>
                <c:pt idx="23">
                  <c:v>#N/A</c:v>
                </c:pt>
                <c:pt idx="24">
                  <c:v>#N/A</c:v>
                </c:pt>
                <c:pt idx="25">
                  <c:v>0.1421036571264267</c:v>
                </c:pt>
              </c:numCache>
            </c:numRef>
          </c:yVal>
          <c:smooth val="0"/>
        </c:ser>
        <c:dLbls>
          <c:showLegendKey val="0"/>
          <c:showVal val="0"/>
          <c:showCatName val="0"/>
          <c:showSerName val="0"/>
          <c:showPercent val="0"/>
          <c:showBubbleSize val="0"/>
        </c:dLbls>
        <c:axId val="244568576"/>
        <c:axId val="5590560"/>
      </c:scatterChart>
      <c:valAx>
        <c:axId val="244568576"/>
        <c:scaling>
          <c:orientation val="minMax"/>
          <c:max val="2013"/>
          <c:min val="1989"/>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100" b="0" i="0" u="none" strike="noStrike" baseline="0">
                <a:solidFill>
                  <a:srgbClr val="333333"/>
                </a:solidFill>
                <a:latin typeface="Calibri"/>
                <a:ea typeface="Calibri"/>
                <a:cs typeface="Calibri"/>
              </a:defRPr>
            </a:pPr>
            <a:endParaRPr lang="en-US"/>
          </a:p>
        </c:txPr>
        <c:crossAx val="5590560"/>
        <c:crosses val="autoZero"/>
        <c:crossBetween val="midCat"/>
        <c:majorUnit val="3"/>
      </c:valAx>
      <c:valAx>
        <c:axId val="55905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100" b="0" i="0" u="none" strike="noStrike" baseline="0">
                <a:solidFill>
                  <a:srgbClr val="333333"/>
                </a:solidFill>
                <a:latin typeface="Calibri"/>
                <a:ea typeface="Calibri"/>
                <a:cs typeface="Calibri"/>
              </a:defRPr>
            </a:pPr>
            <a:endParaRPr lang="en-US"/>
          </a:p>
        </c:txPr>
        <c:crossAx val="244568576"/>
        <c:crosses val="autoZero"/>
        <c:crossBetween val="midCat"/>
      </c:valAx>
      <c:dateAx>
        <c:axId val="242825504"/>
        <c:scaling>
          <c:orientation val="minMax"/>
        </c:scaling>
        <c:delete val="0"/>
        <c:axPos val="t"/>
        <c:numFmt formatCode="General" sourceLinked="0"/>
        <c:majorTickMark val="none"/>
        <c:minorTickMark val="none"/>
        <c:tickLblPos val="nextTo"/>
        <c:txPr>
          <a:bodyPr rot="0" vert="horz"/>
          <a:lstStyle/>
          <a:p>
            <a:pPr>
              <a:defRPr sz="1000" b="0" i="0" u="none" strike="noStrike" baseline="0">
                <a:solidFill>
                  <a:srgbClr val="FFFFFF"/>
                </a:solidFill>
                <a:latin typeface="Calibri"/>
                <a:ea typeface="Calibri"/>
                <a:cs typeface="Calibri"/>
              </a:defRPr>
            </a:pPr>
            <a:endParaRPr lang="en-US"/>
          </a:p>
        </c:txPr>
        <c:crossAx val="390306520"/>
        <c:crosses val="max"/>
        <c:auto val="0"/>
        <c:lblOffset val="100"/>
        <c:baseTimeUnit val="days"/>
      </c:dateAx>
      <c:valAx>
        <c:axId val="390306520"/>
        <c:scaling>
          <c:orientation val="minMax"/>
        </c:scaling>
        <c:delete val="1"/>
        <c:axPos val="r"/>
        <c:numFmt formatCode="General" sourceLinked="1"/>
        <c:majorTickMark val="out"/>
        <c:minorTickMark val="none"/>
        <c:tickLblPos val="nextTo"/>
        <c:crossAx val="242825504"/>
        <c:crosses val="max"/>
        <c:crossBetween val="between"/>
      </c:valAx>
      <c:spPr>
        <a:noFill/>
        <a:ln w="25400">
          <a:solidFill>
            <a:schemeClr val="tx1">
              <a:lumMod val="15000"/>
              <a:lumOff val="85000"/>
            </a:schemeClr>
          </a:solidFill>
        </a:ln>
      </c:spPr>
    </c:plotArea>
    <c:legend>
      <c:legendPos val="r"/>
      <c:legendEntry>
        <c:idx val="0"/>
        <c:delete val="1"/>
      </c:legendEntry>
      <c:layout>
        <c:manualLayout>
          <c:xMode val="edge"/>
          <c:yMode val="edge"/>
          <c:x val="5.9340659340659338E-2"/>
          <c:y val="0.12102874432677761"/>
          <c:w val="0.26701013666395151"/>
          <c:h val="9.8040244969378826E-2"/>
        </c:manualLayout>
      </c:layout>
      <c:overlay val="1"/>
      <c:spPr>
        <a:noFill/>
        <a:ln w="25400">
          <a:noFill/>
        </a:ln>
      </c:spPr>
      <c:txPr>
        <a:bodyPr/>
        <a:lstStyle/>
        <a:p>
          <a:pPr>
            <a:defRPr sz="1400" b="0" i="0" u="none" strike="noStrike" baseline="0">
              <a:solidFill>
                <a:srgbClr val="333333"/>
              </a:solidFill>
              <a:latin typeface="Calibri"/>
              <a:ea typeface="Calibri"/>
              <a:cs typeface="Calibri"/>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a:latin typeface="Times New Roman" panose="02020603050405020304" pitchFamily="18" charset="0"/>
                <a:cs typeface="Times New Roman" panose="02020603050405020304" pitchFamily="18" charset="0"/>
              </a:rPr>
              <a:t>Top 1 Percent Wealth Share in 2010</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noFill/>
              <a:ln>
                <a:noFill/>
              </a:ln>
              <a:effectLst/>
            </c:spPr>
          </c:dPt>
          <c:dPt>
            <c:idx val="4"/>
            <c:invertIfNegative val="0"/>
            <c:bubble3D val="0"/>
            <c:spPr>
              <a:noFill/>
              <a:ln>
                <a:noFill/>
              </a:ln>
              <a:effectLst/>
            </c:spPr>
          </c:dPt>
          <c:dPt>
            <c:idx val="5"/>
            <c:invertIfNegative val="0"/>
            <c:bubble3D val="0"/>
            <c:spPr>
              <a:noFill/>
              <a:ln>
                <a:noFill/>
              </a:ln>
              <a:effectLst/>
            </c:spPr>
          </c:dPt>
          <c:dPt>
            <c:idx val="6"/>
            <c:invertIfNegative val="0"/>
            <c:bubble3D val="0"/>
            <c:spPr>
              <a:no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slides)'!$B$5:$H$5</c:f>
                <c:numCache>
                  <c:formatCode>General</c:formatCode>
                  <c:ptCount val="7"/>
                  <c:pt idx="6">
                    <c:v>1.6</c:v>
                  </c:pt>
                </c:numCache>
              </c:numRef>
            </c:plus>
            <c:minus>
              <c:numRef>
                <c:f>'Wealth Figures (for slides)'!$B$6:$H$6</c:f>
                <c:numCache>
                  <c:formatCode>General</c:formatCode>
                  <c:ptCount val="7"/>
                  <c:pt idx="6">
                    <c:v>1.6</c:v>
                  </c:pt>
                </c:numCache>
              </c:numRef>
            </c:minus>
            <c:spPr>
              <a:noFill/>
              <a:ln w="25400" cap="flat" cmpd="sng" algn="ctr">
                <a:noFill/>
                <a:round/>
              </a:ln>
              <a:effectLst/>
            </c:spPr>
          </c:errBars>
          <c:cat>
            <c:strRef>
              <c:f>'Wealth Figures (for slides)'!$B$3:$H$3</c:f>
              <c:strCache>
                <c:ptCount val="7"/>
                <c:pt idx="0">
                  <c:v>Income Tax Data</c:v>
                </c:pt>
                <c:pt idx="1">
                  <c:v>Income Tax Data (adjusted)</c:v>
                </c:pt>
                <c:pt idx="2">
                  <c:v>SCF </c:v>
                </c:pt>
                <c:pt idx="3">
                  <c:v>...Adjusted to FA Concepts</c:v>
                </c:pt>
                <c:pt idx="4">
                  <c:v>...Adjusted to FA Values</c:v>
                </c:pt>
                <c:pt idx="5">
                  <c:v>…Adjusted for Tax Units</c:v>
                </c:pt>
                <c:pt idx="6">
                  <c:v>…Adjusted for Forbes 400</c:v>
                </c:pt>
              </c:strCache>
            </c:strRef>
          </c:cat>
          <c:val>
            <c:numRef>
              <c:f>'Wealth Figures (for slides)'!$B$4:$H$4</c:f>
              <c:numCache>
                <c:formatCode>General</c:formatCode>
                <c:ptCount val="7"/>
                <c:pt idx="0">
                  <c:v>39.5</c:v>
                </c:pt>
                <c:pt idx="1">
                  <c:v>37.299999999999997</c:v>
                </c:pt>
                <c:pt idx="2">
                  <c:v>34.5</c:v>
                </c:pt>
                <c:pt idx="3">
                  <c:v>31.1</c:v>
                </c:pt>
                <c:pt idx="4">
                  <c:v>34.1</c:v>
                </c:pt>
                <c:pt idx="5">
                  <c:v>37.9</c:v>
                </c:pt>
                <c:pt idx="6">
                  <c:v>39.5</c:v>
                </c:pt>
              </c:numCache>
            </c:numRef>
          </c:val>
        </c:ser>
        <c:dLbls>
          <c:showLegendKey val="0"/>
          <c:showVal val="0"/>
          <c:showCatName val="0"/>
          <c:showSerName val="0"/>
          <c:showPercent val="0"/>
          <c:showBubbleSize val="0"/>
        </c:dLbls>
        <c:gapWidth val="55"/>
        <c:overlap val="-27"/>
        <c:axId val="390311224"/>
        <c:axId val="390305736"/>
      </c:barChart>
      <c:catAx>
        <c:axId val="390311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05736"/>
        <c:crosses val="autoZero"/>
        <c:auto val="1"/>
        <c:lblAlgn val="ctr"/>
        <c:lblOffset val="100"/>
        <c:noMultiLvlLbl val="0"/>
      </c:catAx>
      <c:valAx>
        <c:axId val="3903057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11224"/>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a:latin typeface="Times New Roman" panose="02020603050405020304" pitchFamily="18" charset="0"/>
                <a:cs typeface="Times New Roman" panose="02020603050405020304" pitchFamily="18" charset="0"/>
              </a:rPr>
              <a:t>Top 1 Percent Wealth Share in 2010</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noFill/>
              <a:ln>
                <a:noFill/>
              </a:ln>
              <a:effectLst/>
            </c:spPr>
          </c:dPt>
          <c:dPt>
            <c:idx val="5"/>
            <c:invertIfNegative val="0"/>
            <c:bubble3D val="0"/>
            <c:spPr>
              <a:noFill/>
              <a:ln>
                <a:noFill/>
              </a:ln>
              <a:effectLst/>
            </c:spPr>
          </c:dPt>
          <c:dPt>
            <c:idx val="6"/>
            <c:invertIfNegative val="0"/>
            <c:bubble3D val="0"/>
            <c:spPr>
              <a:no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slides)'!$B$5:$H$5</c:f>
                <c:numCache>
                  <c:formatCode>General</c:formatCode>
                  <c:ptCount val="7"/>
                  <c:pt idx="6">
                    <c:v>1.6</c:v>
                  </c:pt>
                </c:numCache>
              </c:numRef>
            </c:plus>
            <c:minus>
              <c:numRef>
                <c:f>'Wealth Figures (for slides)'!$B$6:$H$6</c:f>
                <c:numCache>
                  <c:formatCode>General</c:formatCode>
                  <c:ptCount val="7"/>
                  <c:pt idx="6">
                    <c:v>1.6</c:v>
                  </c:pt>
                </c:numCache>
              </c:numRef>
            </c:minus>
            <c:spPr>
              <a:noFill/>
              <a:ln w="25400" cap="flat" cmpd="sng" algn="ctr">
                <a:noFill/>
                <a:round/>
              </a:ln>
              <a:effectLst/>
            </c:spPr>
          </c:errBars>
          <c:cat>
            <c:strRef>
              <c:f>'Wealth Figures (for slides)'!$B$3:$H$3</c:f>
              <c:strCache>
                <c:ptCount val="7"/>
                <c:pt idx="0">
                  <c:v>Income Tax Data</c:v>
                </c:pt>
                <c:pt idx="1">
                  <c:v>Income Tax Data (adjusted)</c:v>
                </c:pt>
                <c:pt idx="2">
                  <c:v>SCF </c:v>
                </c:pt>
                <c:pt idx="3">
                  <c:v>...Adjusted to FA Concepts</c:v>
                </c:pt>
                <c:pt idx="4">
                  <c:v>...Adjusted to FA Values</c:v>
                </c:pt>
                <c:pt idx="5">
                  <c:v>…Adjusted for Tax Units</c:v>
                </c:pt>
                <c:pt idx="6">
                  <c:v>…Adjusted for Forbes 400</c:v>
                </c:pt>
              </c:strCache>
            </c:strRef>
          </c:cat>
          <c:val>
            <c:numRef>
              <c:f>'Wealth Figures (for slides)'!$B$4:$H$4</c:f>
              <c:numCache>
                <c:formatCode>General</c:formatCode>
                <c:ptCount val="7"/>
                <c:pt idx="0">
                  <c:v>39.5</c:v>
                </c:pt>
                <c:pt idx="1">
                  <c:v>37.299999999999997</c:v>
                </c:pt>
                <c:pt idx="2">
                  <c:v>34.5</c:v>
                </c:pt>
                <c:pt idx="3">
                  <c:v>31.1</c:v>
                </c:pt>
                <c:pt idx="4">
                  <c:v>34.1</c:v>
                </c:pt>
                <c:pt idx="5">
                  <c:v>37.9</c:v>
                </c:pt>
                <c:pt idx="6">
                  <c:v>39.5</c:v>
                </c:pt>
              </c:numCache>
            </c:numRef>
          </c:val>
        </c:ser>
        <c:dLbls>
          <c:showLegendKey val="0"/>
          <c:showVal val="0"/>
          <c:showCatName val="0"/>
          <c:showSerName val="0"/>
          <c:showPercent val="0"/>
          <c:showBubbleSize val="0"/>
        </c:dLbls>
        <c:gapWidth val="55"/>
        <c:overlap val="-27"/>
        <c:axId val="390312008"/>
        <c:axId val="390309264"/>
      </c:barChart>
      <c:catAx>
        <c:axId val="390312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09264"/>
        <c:crosses val="autoZero"/>
        <c:auto val="1"/>
        <c:lblAlgn val="ctr"/>
        <c:lblOffset val="100"/>
        <c:noMultiLvlLbl val="0"/>
      </c:catAx>
      <c:valAx>
        <c:axId val="390309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12008"/>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a:latin typeface="Times New Roman" panose="02020603050405020304" pitchFamily="18" charset="0"/>
                <a:cs typeface="Times New Roman" panose="02020603050405020304" pitchFamily="18" charset="0"/>
              </a:rPr>
              <a:t>Top 1 Percent Wealth Share in 2010</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noFill/>
              <a:ln>
                <a:noFill/>
              </a:ln>
              <a:effectLst/>
            </c:spPr>
          </c:dPt>
          <c:dPt>
            <c:idx val="6"/>
            <c:invertIfNegative val="0"/>
            <c:bubble3D val="0"/>
            <c:spPr>
              <a:no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slides)'!$B$5:$H$5</c:f>
                <c:numCache>
                  <c:formatCode>General</c:formatCode>
                  <c:ptCount val="7"/>
                  <c:pt idx="6">
                    <c:v>1.6</c:v>
                  </c:pt>
                </c:numCache>
              </c:numRef>
            </c:plus>
            <c:minus>
              <c:numRef>
                <c:f>'Wealth Figures (for slides)'!$B$6:$H$6</c:f>
                <c:numCache>
                  <c:formatCode>General</c:formatCode>
                  <c:ptCount val="7"/>
                  <c:pt idx="6">
                    <c:v>1.6</c:v>
                  </c:pt>
                </c:numCache>
              </c:numRef>
            </c:minus>
            <c:spPr>
              <a:noFill/>
              <a:ln w="25400" cap="flat" cmpd="sng" algn="ctr">
                <a:noFill/>
                <a:round/>
              </a:ln>
              <a:effectLst/>
            </c:spPr>
          </c:errBars>
          <c:cat>
            <c:strRef>
              <c:f>'Wealth Figures (for slides)'!$B$3:$H$3</c:f>
              <c:strCache>
                <c:ptCount val="7"/>
                <c:pt idx="0">
                  <c:v>Income Tax Data</c:v>
                </c:pt>
                <c:pt idx="1">
                  <c:v>Income Tax Data (adjusted)</c:v>
                </c:pt>
                <c:pt idx="2">
                  <c:v>SCF </c:v>
                </c:pt>
                <c:pt idx="3">
                  <c:v>...Adjusted to FA Concepts</c:v>
                </c:pt>
                <c:pt idx="4">
                  <c:v>...Adjusted to FA Values</c:v>
                </c:pt>
                <c:pt idx="5">
                  <c:v>…Adjusted for Tax Units</c:v>
                </c:pt>
                <c:pt idx="6">
                  <c:v>…Adjusted for Forbes 400</c:v>
                </c:pt>
              </c:strCache>
            </c:strRef>
          </c:cat>
          <c:val>
            <c:numRef>
              <c:f>'Wealth Figures (for slides)'!$B$4:$H$4</c:f>
              <c:numCache>
                <c:formatCode>General</c:formatCode>
                <c:ptCount val="7"/>
                <c:pt idx="0">
                  <c:v>39.5</c:v>
                </c:pt>
                <c:pt idx="1">
                  <c:v>37.299999999999997</c:v>
                </c:pt>
                <c:pt idx="2">
                  <c:v>34.5</c:v>
                </c:pt>
                <c:pt idx="3">
                  <c:v>31.1</c:v>
                </c:pt>
                <c:pt idx="4">
                  <c:v>34.1</c:v>
                </c:pt>
                <c:pt idx="5">
                  <c:v>37.9</c:v>
                </c:pt>
                <c:pt idx="6">
                  <c:v>39.5</c:v>
                </c:pt>
              </c:numCache>
            </c:numRef>
          </c:val>
        </c:ser>
        <c:dLbls>
          <c:showLegendKey val="0"/>
          <c:showVal val="0"/>
          <c:showCatName val="0"/>
          <c:showSerName val="0"/>
          <c:showPercent val="0"/>
          <c:showBubbleSize val="0"/>
        </c:dLbls>
        <c:gapWidth val="55"/>
        <c:overlap val="-27"/>
        <c:axId val="390312400"/>
        <c:axId val="390307304"/>
      </c:barChart>
      <c:catAx>
        <c:axId val="39031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07304"/>
        <c:crosses val="autoZero"/>
        <c:auto val="1"/>
        <c:lblAlgn val="ctr"/>
        <c:lblOffset val="100"/>
        <c:noMultiLvlLbl val="0"/>
      </c:catAx>
      <c:valAx>
        <c:axId val="3903073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12400"/>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a:latin typeface="Times New Roman" panose="02020603050405020304" pitchFamily="18" charset="0"/>
                <a:cs typeface="Times New Roman" panose="02020603050405020304" pitchFamily="18" charset="0"/>
              </a:rPr>
              <a:t>Top 1 Percent Wealth Share in 2010</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solidFill>
                <a:schemeClr val="accent1">
                  <a:lumMod val="75000"/>
                </a:schemeClr>
              </a:solidFill>
              <a:ln>
                <a:noFill/>
              </a:ln>
              <a:effectLst/>
            </c:spPr>
          </c:dPt>
          <c:dPt>
            <c:idx val="6"/>
            <c:invertIfNegative val="0"/>
            <c:bubble3D val="0"/>
            <c:spPr>
              <a:no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slides)'!$B$5:$H$5</c:f>
                <c:numCache>
                  <c:formatCode>General</c:formatCode>
                  <c:ptCount val="7"/>
                  <c:pt idx="6">
                    <c:v>1.6</c:v>
                  </c:pt>
                </c:numCache>
              </c:numRef>
            </c:plus>
            <c:minus>
              <c:numRef>
                <c:f>'Wealth Figures (for slides)'!$B$6:$H$6</c:f>
                <c:numCache>
                  <c:formatCode>General</c:formatCode>
                  <c:ptCount val="7"/>
                  <c:pt idx="6">
                    <c:v>1.6</c:v>
                  </c:pt>
                </c:numCache>
              </c:numRef>
            </c:minus>
            <c:spPr>
              <a:noFill/>
              <a:ln w="25400" cap="flat" cmpd="sng" algn="ctr">
                <a:noFill/>
                <a:round/>
              </a:ln>
              <a:effectLst/>
            </c:spPr>
          </c:errBars>
          <c:cat>
            <c:strRef>
              <c:f>'Wealth Figures (for slides)'!$B$3:$H$3</c:f>
              <c:strCache>
                <c:ptCount val="7"/>
                <c:pt idx="0">
                  <c:v>Income Tax Data</c:v>
                </c:pt>
                <c:pt idx="1">
                  <c:v>Income Tax Data (adjusted)</c:v>
                </c:pt>
                <c:pt idx="2">
                  <c:v>SCF </c:v>
                </c:pt>
                <c:pt idx="3">
                  <c:v>...Adjusted to FA Concepts</c:v>
                </c:pt>
                <c:pt idx="4">
                  <c:v>...Adjusted to FA Values</c:v>
                </c:pt>
                <c:pt idx="5">
                  <c:v>…Adjusted for Tax Units</c:v>
                </c:pt>
                <c:pt idx="6">
                  <c:v>…Adjusted for Forbes 400</c:v>
                </c:pt>
              </c:strCache>
            </c:strRef>
          </c:cat>
          <c:val>
            <c:numRef>
              <c:f>'Wealth Figures (for slides)'!$B$4:$H$4</c:f>
              <c:numCache>
                <c:formatCode>General</c:formatCode>
                <c:ptCount val="7"/>
                <c:pt idx="0">
                  <c:v>39.5</c:v>
                </c:pt>
                <c:pt idx="1">
                  <c:v>37.299999999999997</c:v>
                </c:pt>
                <c:pt idx="2">
                  <c:v>34.5</c:v>
                </c:pt>
                <c:pt idx="3">
                  <c:v>31.1</c:v>
                </c:pt>
                <c:pt idx="4">
                  <c:v>34.1</c:v>
                </c:pt>
                <c:pt idx="5">
                  <c:v>37.9</c:v>
                </c:pt>
                <c:pt idx="6">
                  <c:v>39.5</c:v>
                </c:pt>
              </c:numCache>
            </c:numRef>
          </c:val>
        </c:ser>
        <c:dLbls>
          <c:showLegendKey val="0"/>
          <c:showVal val="0"/>
          <c:showCatName val="0"/>
          <c:showSerName val="0"/>
          <c:showPercent val="0"/>
          <c:showBubbleSize val="0"/>
        </c:dLbls>
        <c:gapWidth val="55"/>
        <c:overlap val="-27"/>
        <c:axId val="390307696"/>
        <c:axId val="390312792"/>
      </c:barChart>
      <c:catAx>
        <c:axId val="390307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12792"/>
        <c:crosses val="autoZero"/>
        <c:auto val="1"/>
        <c:lblAlgn val="ctr"/>
        <c:lblOffset val="100"/>
        <c:noMultiLvlLbl val="0"/>
      </c:catAx>
      <c:valAx>
        <c:axId val="390312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07696"/>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a:latin typeface="Times New Roman" panose="02020603050405020304" pitchFamily="18" charset="0"/>
                <a:cs typeface="Times New Roman" panose="02020603050405020304" pitchFamily="18" charset="0"/>
              </a:rPr>
              <a:t>Top 1 Percent Wealth Share in 2010</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solidFill>
                <a:schemeClr val="accent1">
                  <a:lumMod val="75000"/>
                </a:schemeClr>
              </a:solidFill>
              <a:ln>
                <a:noFill/>
              </a:ln>
              <a:effectLst/>
            </c:spPr>
          </c:dPt>
          <c:dPt>
            <c:idx val="6"/>
            <c:invertIfNegative val="0"/>
            <c:bubble3D val="0"/>
            <c:spPr>
              <a:solidFill>
                <a:schemeClr val="accent1">
                  <a:lumMod val="75000"/>
                </a:schemeClr>
              </a:solid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slides)'!$B$5:$H$5</c:f>
                <c:numCache>
                  <c:formatCode>General</c:formatCode>
                  <c:ptCount val="7"/>
                  <c:pt idx="6">
                    <c:v>1.6</c:v>
                  </c:pt>
                </c:numCache>
              </c:numRef>
            </c:plus>
            <c:minus>
              <c:numRef>
                <c:f>'Wealth Figures (for slides)'!$B$6:$H$6</c:f>
                <c:numCache>
                  <c:formatCode>General</c:formatCode>
                  <c:ptCount val="7"/>
                  <c:pt idx="6">
                    <c:v>1.6</c:v>
                  </c:pt>
                </c:numCache>
              </c:numRef>
            </c:minus>
            <c:spPr>
              <a:noFill/>
              <a:ln w="25400" cap="flat" cmpd="sng" algn="ctr">
                <a:noFill/>
                <a:round/>
              </a:ln>
              <a:effectLst/>
            </c:spPr>
          </c:errBars>
          <c:cat>
            <c:strRef>
              <c:f>'Wealth Figures (for slides)'!$B$3:$H$3</c:f>
              <c:strCache>
                <c:ptCount val="7"/>
                <c:pt idx="0">
                  <c:v>Income Tax Data</c:v>
                </c:pt>
                <c:pt idx="1">
                  <c:v>Income Tax Data (adjusted)</c:v>
                </c:pt>
                <c:pt idx="2">
                  <c:v>SCF </c:v>
                </c:pt>
                <c:pt idx="3">
                  <c:v>...Adjusted to FA Concepts</c:v>
                </c:pt>
                <c:pt idx="4">
                  <c:v>...Adjusted to FA Values</c:v>
                </c:pt>
                <c:pt idx="5">
                  <c:v>…Adjusted for Tax Units</c:v>
                </c:pt>
                <c:pt idx="6">
                  <c:v>…Adjusted for Forbes 400</c:v>
                </c:pt>
              </c:strCache>
            </c:strRef>
          </c:cat>
          <c:val>
            <c:numRef>
              <c:f>'Wealth Figures (for slides)'!$B$4:$H$4</c:f>
              <c:numCache>
                <c:formatCode>General</c:formatCode>
                <c:ptCount val="7"/>
                <c:pt idx="0">
                  <c:v>39.5</c:v>
                </c:pt>
                <c:pt idx="1">
                  <c:v>37.299999999999997</c:v>
                </c:pt>
                <c:pt idx="2">
                  <c:v>34.5</c:v>
                </c:pt>
                <c:pt idx="3">
                  <c:v>31.1</c:v>
                </c:pt>
                <c:pt idx="4">
                  <c:v>34.1</c:v>
                </c:pt>
                <c:pt idx="5">
                  <c:v>37.9</c:v>
                </c:pt>
                <c:pt idx="6">
                  <c:v>39.5</c:v>
                </c:pt>
              </c:numCache>
            </c:numRef>
          </c:val>
        </c:ser>
        <c:dLbls>
          <c:showLegendKey val="0"/>
          <c:showVal val="0"/>
          <c:showCatName val="0"/>
          <c:showSerName val="0"/>
          <c:showPercent val="0"/>
          <c:showBubbleSize val="0"/>
        </c:dLbls>
        <c:gapWidth val="55"/>
        <c:overlap val="-27"/>
        <c:axId val="390313184"/>
        <c:axId val="390306128"/>
      </c:barChart>
      <c:catAx>
        <c:axId val="390313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06128"/>
        <c:crosses val="autoZero"/>
        <c:auto val="1"/>
        <c:lblAlgn val="ctr"/>
        <c:lblOffset val="100"/>
        <c:noMultiLvlLbl val="0"/>
      </c:catAx>
      <c:valAx>
        <c:axId val="3903061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13184"/>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a:latin typeface="Times New Roman" panose="02020603050405020304" pitchFamily="18" charset="0"/>
                <a:cs typeface="Times New Roman" panose="02020603050405020304" pitchFamily="18" charset="0"/>
              </a:rPr>
              <a:t>Top 1 Percent Wealth Share in 2010</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75000"/>
                </a:schemeClr>
              </a:solidFill>
              <a:ln>
                <a:noFill/>
              </a:ln>
              <a:effectLst/>
            </c:spPr>
          </c:dPt>
          <c:dPt>
            <c:idx val="4"/>
            <c:invertIfNegative val="0"/>
            <c:bubble3D val="0"/>
            <c:spPr>
              <a:solidFill>
                <a:schemeClr val="accent1">
                  <a:lumMod val="75000"/>
                </a:schemeClr>
              </a:solidFill>
              <a:ln>
                <a:noFill/>
              </a:ln>
              <a:effectLst/>
            </c:spPr>
          </c:dPt>
          <c:dPt>
            <c:idx val="5"/>
            <c:invertIfNegative val="0"/>
            <c:bubble3D val="0"/>
            <c:spPr>
              <a:solidFill>
                <a:schemeClr val="accent1">
                  <a:lumMod val="75000"/>
                </a:schemeClr>
              </a:solidFill>
              <a:ln>
                <a:noFill/>
              </a:ln>
              <a:effectLst/>
            </c:spPr>
          </c:dPt>
          <c:dPt>
            <c:idx val="6"/>
            <c:invertIfNegative val="0"/>
            <c:bubble3D val="0"/>
            <c:spPr>
              <a:solidFill>
                <a:schemeClr val="accent1">
                  <a:lumMod val="75000"/>
                </a:schemeClr>
              </a:solid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slides)'!$B$5:$H$5</c:f>
                <c:numCache>
                  <c:formatCode>General</c:formatCode>
                  <c:ptCount val="7"/>
                  <c:pt idx="6">
                    <c:v>1.6</c:v>
                  </c:pt>
                </c:numCache>
              </c:numRef>
            </c:plus>
            <c:minus>
              <c:numRef>
                <c:f>'Wealth Figures (for slides)'!$B$6:$H$6</c:f>
                <c:numCache>
                  <c:formatCode>General</c:formatCode>
                  <c:ptCount val="7"/>
                  <c:pt idx="6">
                    <c:v>1.6</c:v>
                  </c:pt>
                </c:numCache>
              </c:numRef>
            </c:minus>
            <c:spPr>
              <a:noFill/>
              <a:ln w="25400" cap="flat" cmpd="sng" algn="ctr">
                <a:noFill/>
                <a:round/>
              </a:ln>
              <a:effectLst/>
            </c:spPr>
          </c:errBars>
          <c:cat>
            <c:strRef>
              <c:f>'Wealth Figures (for slides)'!$B$3:$H$3</c:f>
              <c:strCache>
                <c:ptCount val="7"/>
                <c:pt idx="0">
                  <c:v>Income Tax Data</c:v>
                </c:pt>
                <c:pt idx="1">
                  <c:v>Income Tax Data (adjusted)</c:v>
                </c:pt>
                <c:pt idx="2">
                  <c:v>SCF </c:v>
                </c:pt>
                <c:pt idx="3">
                  <c:v>...Adjusted to FA Concepts</c:v>
                </c:pt>
                <c:pt idx="4">
                  <c:v>...Adjusted to FA Values</c:v>
                </c:pt>
                <c:pt idx="5">
                  <c:v>…Adjusted for Tax Units</c:v>
                </c:pt>
                <c:pt idx="6">
                  <c:v>…Adjusted for Forbes 400</c:v>
                </c:pt>
              </c:strCache>
            </c:strRef>
          </c:cat>
          <c:val>
            <c:numRef>
              <c:f>'Wealth Figures (for slides)'!$B$4:$H$4</c:f>
              <c:numCache>
                <c:formatCode>General</c:formatCode>
                <c:ptCount val="7"/>
                <c:pt idx="0">
                  <c:v>39.5</c:v>
                </c:pt>
                <c:pt idx="1">
                  <c:v>37.299999999999997</c:v>
                </c:pt>
                <c:pt idx="2">
                  <c:v>34.5</c:v>
                </c:pt>
                <c:pt idx="3">
                  <c:v>31.1</c:v>
                </c:pt>
                <c:pt idx="4">
                  <c:v>34.1</c:v>
                </c:pt>
                <c:pt idx="5">
                  <c:v>37.9</c:v>
                </c:pt>
                <c:pt idx="6">
                  <c:v>39.5</c:v>
                </c:pt>
              </c:numCache>
            </c:numRef>
          </c:val>
        </c:ser>
        <c:dLbls>
          <c:showLegendKey val="0"/>
          <c:showVal val="0"/>
          <c:showCatName val="0"/>
          <c:showSerName val="0"/>
          <c:showPercent val="0"/>
          <c:showBubbleSize val="0"/>
        </c:dLbls>
        <c:gapWidth val="55"/>
        <c:overlap val="-27"/>
        <c:axId val="390308088"/>
        <c:axId val="390308480"/>
      </c:barChart>
      <c:catAx>
        <c:axId val="390308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08480"/>
        <c:crosses val="autoZero"/>
        <c:auto val="1"/>
        <c:lblAlgn val="ctr"/>
        <c:lblOffset val="100"/>
        <c:noMultiLvlLbl val="0"/>
      </c:catAx>
      <c:valAx>
        <c:axId val="3903084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0308088"/>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Top 0.1 Percent Wealth Share in 2010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dPt>
          <c:dPt>
            <c:idx val="1"/>
            <c:invertIfNegative val="0"/>
            <c:bubble3D val="0"/>
            <c:spPr>
              <a:no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noFill/>
              <a:ln>
                <a:noFill/>
              </a:ln>
              <a:effectLst/>
            </c:spPr>
          </c:dPt>
          <c:dPt>
            <c:idx val="4"/>
            <c:invertIfNegative val="0"/>
            <c:bubble3D val="0"/>
            <c:spPr>
              <a:noFill/>
              <a:ln>
                <a:noFill/>
              </a:ln>
              <a:effectLst/>
            </c:spPr>
          </c:dPt>
          <c:dPt>
            <c:idx val="5"/>
            <c:invertIfNegative val="0"/>
            <c:bubble3D val="0"/>
            <c:spPr>
              <a:noFill/>
              <a:ln>
                <a:noFill/>
              </a:ln>
              <a:effectLst/>
            </c:spPr>
          </c:dPt>
          <c:dPt>
            <c:idx val="6"/>
            <c:invertIfNegative val="0"/>
            <c:bubble3D val="0"/>
            <c:spPr>
              <a:no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'Wealth Figures (for slides)'!$B$11:$H$11</c:f>
                <c:numCache>
                  <c:formatCode>General</c:formatCode>
                  <c:ptCount val="7"/>
                  <c:pt idx="6">
                    <c:v>1.4</c:v>
                  </c:pt>
                </c:numCache>
              </c:numRef>
            </c:plus>
            <c:minus>
              <c:numRef>
                <c:f>'Wealth Figures (for slides)'!$B$12:$H$12</c:f>
                <c:numCache>
                  <c:formatCode>General</c:formatCode>
                  <c:ptCount val="7"/>
                  <c:pt idx="6">
                    <c:v>1.4</c:v>
                  </c:pt>
                </c:numCache>
              </c:numRef>
            </c:minus>
            <c:spPr>
              <a:noFill/>
              <a:ln w="25400" cap="flat" cmpd="sng" algn="ctr">
                <a:noFill/>
                <a:round/>
              </a:ln>
              <a:effectLst/>
            </c:spPr>
          </c:errBars>
          <c:cat>
            <c:strRef>
              <c:f>'Wealth Figures (for slides)'!$B$9:$H$9</c:f>
              <c:strCache>
                <c:ptCount val="7"/>
                <c:pt idx="0">
                  <c:v>Income Tax Data</c:v>
                </c:pt>
                <c:pt idx="1">
                  <c:v>Income Tax Data (adjusted)</c:v>
                </c:pt>
                <c:pt idx="2">
                  <c:v>SCF</c:v>
                </c:pt>
                <c:pt idx="3">
                  <c:v>...Adjusted to FA Concepts</c:v>
                </c:pt>
                <c:pt idx="4">
                  <c:v>...Adjusted to FA Values</c:v>
                </c:pt>
                <c:pt idx="5">
                  <c:v>…Adjusted for Tax Units</c:v>
                </c:pt>
                <c:pt idx="6">
                  <c:v>…Adjusted for Forbes 400</c:v>
                </c:pt>
              </c:strCache>
            </c:strRef>
          </c:cat>
          <c:val>
            <c:numRef>
              <c:f>'Wealth Figures (for slides)'!$B$10:$H$10</c:f>
              <c:numCache>
                <c:formatCode>General</c:formatCode>
                <c:ptCount val="7"/>
                <c:pt idx="0">
                  <c:v>20.7</c:v>
                </c:pt>
                <c:pt idx="1">
                  <c:v>18</c:v>
                </c:pt>
                <c:pt idx="2">
                  <c:v>12.9</c:v>
                </c:pt>
                <c:pt idx="3">
                  <c:v>11.5</c:v>
                </c:pt>
                <c:pt idx="4">
                  <c:v>12.9</c:v>
                </c:pt>
                <c:pt idx="5">
                  <c:v>14.3</c:v>
                </c:pt>
                <c:pt idx="6">
                  <c:v>16.600000000000001</c:v>
                </c:pt>
              </c:numCache>
            </c:numRef>
          </c:val>
        </c:ser>
        <c:dLbls>
          <c:showLegendKey val="0"/>
          <c:showVal val="0"/>
          <c:showCatName val="0"/>
          <c:showSerName val="0"/>
          <c:showPercent val="0"/>
          <c:showBubbleSize val="0"/>
        </c:dLbls>
        <c:gapWidth val="55"/>
        <c:overlap val="-27"/>
        <c:axId val="391508024"/>
        <c:axId val="391513904"/>
      </c:barChart>
      <c:catAx>
        <c:axId val="391508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13904"/>
        <c:crosses val="autoZero"/>
        <c:auto val="1"/>
        <c:lblAlgn val="ctr"/>
        <c:lblOffset val="100"/>
        <c:noMultiLvlLbl val="0"/>
      </c:catAx>
      <c:valAx>
        <c:axId val="3915139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t>
                </a:r>
              </a:p>
            </c:rich>
          </c:tx>
          <c:layout>
            <c:manualLayout>
              <c:xMode val="edge"/>
              <c:yMode val="edge"/>
              <c:x val="1.7361111111111112E-2"/>
              <c:y val="0.4306142129961027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15080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0.31541</cdr:x>
      <cdr:y>0.76632</cdr:y>
    </cdr:from>
    <cdr:to>
      <cdr:x>0.93723</cdr:x>
      <cdr:y>0.93579</cdr:y>
    </cdr:to>
    <cdr:sp macro="" textlink="">
      <cdr:nvSpPr>
        <cdr:cNvPr id="2" name="TextBox 1"/>
        <cdr:cNvSpPr txBox="1"/>
      </cdr:nvSpPr>
      <cdr:spPr>
        <a:xfrm xmlns:a="http://schemas.openxmlformats.org/drawingml/2006/main">
          <a:off x="2734365" y="4823792"/>
          <a:ext cx="5390639" cy="1066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Sources:</a:t>
          </a:r>
          <a:r>
            <a:rPr lang="en-US" sz="1200" baseline="0" dirty="0"/>
            <a:t> Survey of Consumer Finances (SCF) and Saez and Zucman (2014). See Appendix B for details on SCF and </a:t>
          </a:r>
          <a:r>
            <a:rPr lang="en-US" sz="1200" baseline="0" dirty="0" smtClean="0"/>
            <a:t>FA </a:t>
          </a:r>
          <a:r>
            <a:rPr lang="en-US" sz="1200" baseline="0" dirty="0"/>
            <a:t>wealth concepts. Wealth thresholds for identifying the top 1% of households and tax units are reported in Appendix C.  </a:t>
          </a:r>
          <a:endParaRPr lang="en-US" sz="1200" dirty="0"/>
        </a:p>
      </cdr:txBody>
    </cdr:sp>
  </cdr:relSizeAnchor>
</c:userShapes>
</file>

<file path=ppt/drawings/drawing2.xml><?xml version="1.0" encoding="utf-8"?>
<c:userShapes xmlns:c="http://schemas.openxmlformats.org/drawingml/2006/chart">
  <cdr:relSizeAnchor xmlns:cdr="http://schemas.openxmlformats.org/drawingml/2006/chartDrawing">
    <cdr:from>
      <cdr:x>0.25751</cdr:x>
      <cdr:y>0.79066</cdr:y>
    </cdr:from>
    <cdr:to>
      <cdr:x>0.92862</cdr:x>
      <cdr:y>0.93653</cdr:y>
    </cdr:to>
    <cdr:sp macro="" textlink="">
      <cdr:nvSpPr>
        <cdr:cNvPr id="2" name="TextBox 1"/>
        <cdr:cNvSpPr txBox="1"/>
      </cdr:nvSpPr>
      <cdr:spPr>
        <a:xfrm xmlns:a="http://schemas.openxmlformats.org/drawingml/2006/main">
          <a:off x="2209800" y="4972050"/>
          <a:ext cx="5822950" cy="9122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Sources:</a:t>
          </a:r>
          <a:r>
            <a:rPr lang="en-US" sz="1200" baseline="0" dirty="0"/>
            <a:t> Survey of Consumer Finances (SCF) and Saez and Zucman (2014). See Appendix B for details on SCF and </a:t>
          </a:r>
          <a:r>
            <a:rPr lang="en-US" sz="1200" baseline="0" dirty="0" smtClean="0"/>
            <a:t>FA </a:t>
          </a:r>
          <a:r>
            <a:rPr lang="en-US" sz="1200" baseline="0" dirty="0"/>
            <a:t>wealth concepts. Wealth thresholds for identifying the top 1% of households and tax units are reported in Appendix C. </a:t>
          </a:r>
          <a:endParaRPr lang="en-US" sz="1200" dirty="0"/>
        </a:p>
      </cdr:txBody>
    </cdr:sp>
  </cdr:relSizeAnchor>
</c:userShapes>
</file>

<file path=ppt/drawings/drawing3.xml><?xml version="1.0" encoding="utf-8"?>
<c:userShapes xmlns:c="http://schemas.openxmlformats.org/drawingml/2006/chart">
  <cdr:relSizeAnchor xmlns:cdr="http://schemas.openxmlformats.org/drawingml/2006/chartDrawing">
    <cdr:from>
      <cdr:x>0.34091</cdr:x>
      <cdr:y>0.12626</cdr:y>
    </cdr:from>
    <cdr:to>
      <cdr:x>0.72917</cdr:x>
      <cdr:y>0.18939</cdr:y>
    </cdr:to>
    <cdr:sp macro="" textlink="">
      <cdr:nvSpPr>
        <cdr:cNvPr id="2" name="TextBox 1"/>
        <cdr:cNvSpPr txBox="1"/>
      </cdr:nvSpPr>
      <cdr:spPr>
        <a:xfrm xmlns:a="http://schemas.openxmlformats.org/drawingml/2006/main">
          <a:off x="2743200" y="762000"/>
          <a:ext cx="31242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solidFill>
                <a:srgbClr val="FF0000"/>
              </a:solidFill>
              <a:latin typeface="Times New Roman" panose="02020603050405020304" pitchFamily="18" charset="0"/>
              <a:cs typeface="Times New Roman" panose="02020603050405020304" pitchFamily="18" charset="0"/>
            </a:rPr>
            <a:t>Constrained SCF matches!</a:t>
          </a:r>
          <a:endParaRPr lang="en-US" sz="2000" b="1" dirty="0">
            <a:solidFill>
              <a:srgbClr val="FF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0.2178</cdr:x>
      <cdr:y>0.17677</cdr:y>
    </cdr:from>
    <cdr:to>
      <cdr:x>0.33144</cdr:x>
      <cdr:y>0.22727</cdr:y>
    </cdr:to>
    <cdr:cxnSp macro="">
      <cdr:nvCxnSpPr>
        <cdr:cNvPr id="4" name="Straight Arrow Connector 3"/>
        <cdr:cNvCxnSpPr/>
      </cdr:nvCxnSpPr>
      <cdr:spPr>
        <a:xfrm xmlns:a="http://schemas.openxmlformats.org/drawingml/2006/main" flipH="1">
          <a:off x="1752600" y="1066800"/>
          <a:ext cx="914400" cy="304800"/>
        </a:xfrm>
        <a:prstGeom xmlns:a="http://schemas.openxmlformats.org/drawingml/2006/main" prst="straightConnector1">
          <a:avLst/>
        </a:prstGeom>
        <a:ln xmlns:a="http://schemas.openxmlformats.org/drawingml/2006/main" w="317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0.73864</cdr:x>
      <cdr:y>0.17677</cdr:y>
    </cdr:from>
    <cdr:to>
      <cdr:x>0.87121</cdr:x>
      <cdr:y>0.21465</cdr:y>
    </cdr:to>
    <cdr:cxnSp macro="">
      <cdr:nvCxnSpPr>
        <cdr:cNvPr id="5" name="Straight Arrow Connector 4"/>
        <cdr:cNvCxnSpPr/>
      </cdr:nvCxnSpPr>
      <cdr:spPr>
        <a:xfrm xmlns:a="http://schemas.openxmlformats.org/drawingml/2006/main">
          <a:off x="5943600" y="1066800"/>
          <a:ext cx="1066800" cy="228600"/>
        </a:xfrm>
        <a:prstGeom xmlns:a="http://schemas.openxmlformats.org/drawingml/2006/main" prst="straightConnector1">
          <a:avLst/>
        </a:prstGeom>
        <a:ln xmlns:a="http://schemas.openxmlformats.org/drawingml/2006/main" w="317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0.56341</cdr:x>
      <cdr:y>0.17974</cdr:y>
    </cdr:from>
    <cdr:to>
      <cdr:x>0.90601</cdr:x>
      <cdr:y>0.3094</cdr:y>
    </cdr:to>
    <cdr:sp macro="" textlink="">
      <cdr:nvSpPr>
        <cdr:cNvPr id="2" name="TextBox 1"/>
        <cdr:cNvSpPr txBox="1"/>
      </cdr:nvSpPr>
      <cdr:spPr>
        <a:xfrm xmlns:a="http://schemas.openxmlformats.org/drawingml/2006/main">
          <a:off x="4890786" y="1132294"/>
          <a:ext cx="2974019" cy="81674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Implied Capitalization Factor Based on Taxable Interest Income and Financial Accounts Aggregate Assets</a:t>
          </a:r>
        </a:p>
        <a:p xmlns:a="http://schemas.openxmlformats.org/drawingml/2006/main">
          <a:endParaRPr lang="en-US" sz="1200" b="1" dirty="0"/>
        </a:p>
      </cdr:txBody>
    </cdr:sp>
  </cdr:relSizeAnchor>
  <cdr:relSizeAnchor xmlns:cdr="http://schemas.openxmlformats.org/drawingml/2006/chartDrawing">
    <cdr:from>
      <cdr:x>0.77919</cdr:x>
      <cdr:y>0.29953</cdr:y>
    </cdr:from>
    <cdr:to>
      <cdr:x>0.88248</cdr:x>
      <cdr:y>0.37211</cdr:y>
    </cdr:to>
    <cdr:cxnSp macro="">
      <cdr:nvCxnSpPr>
        <cdr:cNvPr id="4" name="Straight Arrow Connector 3"/>
        <cdr:cNvCxnSpPr/>
      </cdr:nvCxnSpPr>
      <cdr:spPr>
        <a:xfrm xmlns:a="http://schemas.openxmlformats.org/drawingml/2006/main">
          <a:off x="6763974" y="1886895"/>
          <a:ext cx="896644" cy="457200"/>
        </a:xfrm>
        <a:prstGeom xmlns:a="http://schemas.openxmlformats.org/drawingml/2006/main" prst="straightConnector1">
          <a:avLst/>
        </a:prstGeom>
        <a:ln xmlns:a="http://schemas.openxmlformats.org/drawingml/2006/main" w="19050">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0.32197</cdr:x>
      <cdr:y>0.20202</cdr:y>
    </cdr:from>
    <cdr:to>
      <cdr:x>0.35583</cdr:x>
      <cdr:y>0.26515</cdr:y>
    </cdr:to>
    <cdr:cxnSp macro="">
      <cdr:nvCxnSpPr>
        <cdr:cNvPr id="3" name="Straight Arrow Connector 2"/>
        <cdr:cNvCxnSpPr/>
      </cdr:nvCxnSpPr>
      <cdr:spPr>
        <a:xfrm xmlns:a="http://schemas.openxmlformats.org/drawingml/2006/main" flipH="1">
          <a:off x="2590800" y="1219200"/>
          <a:ext cx="272434" cy="381000"/>
        </a:xfrm>
        <a:prstGeom xmlns:a="http://schemas.openxmlformats.org/drawingml/2006/main" prst="straightConnector1">
          <a:avLst/>
        </a:prstGeom>
        <a:ln xmlns:a="http://schemas.openxmlformats.org/drawingml/2006/main" w="317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0.79617</cdr:x>
      <cdr:y>0.19226</cdr:y>
    </cdr:from>
    <cdr:to>
      <cdr:x>0.87121</cdr:x>
      <cdr:y>0.25253</cdr:y>
    </cdr:to>
    <cdr:cxnSp macro="">
      <cdr:nvCxnSpPr>
        <cdr:cNvPr id="4" name="Straight Arrow Connector 3"/>
        <cdr:cNvCxnSpPr/>
      </cdr:nvCxnSpPr>
      <cdr:spPr>
        <a:xfrm xmlns:a="http://schemas.openxmlformats.org/drawingml/2006/main">
          <a:off x="6406534" y="1160282"/>
          <a:ext cx="603866" cy="363718"/>
        </a:xfrm>
        <a:prstGeom xmlns:a="http://schemas.openxmlformats.org/drawingml/2006/main" prst="straightConnector1">
          <a:avLst/>
        </a:prstGeom>
        <a:ln xmlns:a="http://schemas.openxmlformats.org/drawingml/2006/main" w="317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050" y="0"/>
            <a:ext cx="3027363" cy="465138"/>
          </a:xfrm>
          <a:prstGeom prst="rect">
            <a:avLst/>
          </a:prstGeom>
        </p:spPr>
        <p:txBody>
          <a:bodyPr vert="horz" lIns="91440" tIns="45720" rIns="91440" bIns="45720" rtlCol="0"/>
          <a:lstStyle>
            <a:lvl1pPr algn="r">
              <a:defRPr sz="1200"/>
            </a:lvl1pPr>
          </a:lstStyle>
          <a:p>
            <a:fld id="{1EF1E1CC-C9F9-4DAB-93C6-386C04522623}" type="datetimeFigureOut">
              <a:rPr lang="en-US" smtClean="0"/>
              <a:t>12/29/2015</a:t>
            </a:fld>
            <a:endParaRPr lang="en-US"/>
          </a:p>
        </p:txBody>
      </p:sp>
      <p:sp>
        <p:nvSpPr>
          <p:cNvPr id="4" name="Footer Placeholder 3"/>
          <p:cNvSpPr>
            <a:spLocks noGrp="1"/>
          </p:cNvSpPr>
          <p:nvPr>
            <p:ph type="ftr" sz="quarter" idx="2"/>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050" y="8818563"/>
            <a:ext cx="3027363" cy="465137"/>
          </a:xfrm>
          <a:prstGeom prst="rect">
            <a:avLst/>
          </a:prstGeom>
        </p:spPr>
        <p:txBody>
          <a:bodyPr vert="horz" lIns="91440" tIns="45720" rIns="91440" bIns="45720" rtlCol="0" anchor="b"/>
          <a:lstStyle>
            <a:lvl1pPr algn="r">
              <a:defRPr sz="1200"/>
            </a:lvl1pPr>
          </a:lstStyle>
          <a:p>
            <a:fld id="{2B3DC672-AB03-4E1F-B477-585336BAF798}" type="slidenum">
              <a:rPr lang="en-US" smtClean="0"/>
              <a:t>‹#›</a:t>
            </a:fld>
            <a:endParaRPr lang="en-US"/>
          </a:p>
        </p:txBody>
      </p:sp>
    </p:spTree>
    <p:extLst>
      <p:ext uri="{BB962C8B-B14F-4D97-AF65-F5344CB8AC3E}">
        <p14:creationId xmlns:p14="http://schemas.microsoft.com/office/powerpoint/2010/main" val="2926186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4" cy="464185"/>
          </a:xfrm>
          <a:prstGeom prst="rect">
            <a:avLst/>
          </a:prstGeom>
        </p:spPr>
        <p:txBody>
          <a:bodyPr vert="horz" lIns="92950" tIns="46475" rIns="92950" bIns="46475" rtlCol="0"/>
          <a:lstStyle>
            <a:lvl1pPr algn="l">
              <a:defRPr sz="1200"/>
            </a:lvl1pPr>
          </a:lstStyle>
          <a:p>
            <a:endParaRPr lang="en-US" dirty="0"/>
          </a:p>
        </p:txBody>
      </p:sp>
      <p:sp>
        <p:nvSpPr>
          <p:cNvPr id="3" name="Date Placeholder 2"/>
          <p:cNvSpPr>
            <a:spLocks noGrp="1"/>
          </p:cNvSpPr>
          <p:nvPr>
            <p:ph type="dt" idx="1"/>
          </p:nvPr>
        </p:nvSpPr>
        <p:spPr>
          <a:xfrm>
            <a:off x="3956550" y="0"/>
            <a:ext cx="3026834" cy="464185"/>
          </a:xfrm>
          <a:prstGeom prst="rect">
            <a:avLst/>
          </a:prstGeom>
        </p:spPr>
        <p:txBody>
          <a:bodyPr vert="horz" lIns="92950" tIns="46475" rIns="92950" bIns="46475" rtlCol="0"/>
          <a:lstStyle>
            <a:lvl1pPr algn="r">
              <a:defRPr sz="1200"/>
            </a:lvl1pPr>
          </a:lstStyle>
          <a:p>
            <a:fld id="{24D61D18-03F3-483A-A92A-2A0AFD4A8D4F}" type="datetimeFigureOut">
              <a:rPr lang="en-US" smtClean="0"/>
              <a:pPr/>
              <a:t>12/29/2015</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0" tIns="46475" rIns="92950" bIns="46475"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0" tIns="46475" rIns="92950" bIns="4647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4" cy="464185"/>
          </a:xfrm>
          <a:prstGeom prst="rect">
            <a:avLst/>
          </a:prstGeom>
        </p:spPr>
        <p:txBody>
          <a:bodyPr vert="horz" lIns="92950" tIns="46475" rIns="92950" bIns="4647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4" cy="464185"/>
          </a:xfrm>
          <a:prstGeom prst="rect">
            <a:avLst/>
          </a:prstGeom>
        </p:spPr>
        <p:txBody>
          <a:bodyPr vert="horz" lIns="92950" tIns="46475" rIns="92950" bIns="46475" rtlCol="0" anchor="b"/>
          <a:lstStyle>
            <a:lvl1pPr algn="r">
              <a:defRPr sz="1200"/>
            </a:lvl1pPr>
          </a:lstStyle>
          <a:p>
            <a:fld id="{F6F805B5-7229-417F-BBF6-A196538953BD}" type="slidenum">
              <a:rPr lang="en-US" smtClean="0"/>
              <a:pPr/>
              <a:t>‹#›</a:t>
            </a:fld>
            <a:endParaRPr lang="en-US" dirty="0"/>
          </a:p>
        </p:txBody>
      </p:sp>
    </p:spTree>
    <p:extLst>
      <p:ext uri="{BB962C8B-B14F-4D97-AF65-F5344CB8AC3E}">
        <p14:creationId xmlns:p14="http://schemas.microsoft.com/office/powerpoint/2010/main" val="548663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a:t>
            </a:fld>
            <a:endParaRPr lang="en-US" dirty="0"/>
          </a:p>
        </p:txBody>
      </p:sp>
    </p:spTree>
    <p:extLst>
      <p:ext uri="{BB962C8B-B14F-4D97-AF65-F5344CB8AC3E}">
        <p14:creationId xmlns:p14="http://schemas.microsoft.com/office/powerpoint/2010/main" val="969239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10</a:t>
            </a:fld>
            <a:endParaRPr lang="en-US" dirty="0"/>
          </a:p>
        </p:txBody>
      </p:sp>
    </p:spTree>
    <p:extLst>
      <p:ext uri="{BB962C8B-B14F-4D97-AF65-F5344CB8AC3E}">
        <p14:creationId xmlns:p14="http://schemas.microsoft.com/office/powerpoint/2010/main" val="2098699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11</a:t>
            </a:fld>
            <a:endParaRPr lang="en-US" dirty="0"/>
          </a:p>
        </p:txBody>
      </p:sp>
    </p:spTree>
    <p:extLst>
      <p:ext uri="{BB962C8B-B14F-4D97-AF65-F5344CB8AC3E}">
        <p14:creationId xmlns:p14="http://schemas.microsoft.com/office/powerpoint/2010/main" val="847247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12</a:t>
            </a:fld>
            <a:endParaRPr lang="en-US" dirty="0"/>
          </a:p>
        </p:txBody>
      </p:sp>
    </p:spTree>
    <p:extLst>
      <p:ext uri="{BB962C8B-B14F-4D97-AF65-F5344CB8AC3E}">
        <p14:creationId xmlns:p14="http://schemas.microsoft.com/office/powerpoint/2010/main" val="1682101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13</a:t>
            </a:fld>
            <a:endParaRPr lang="en-US" dirty="0"/>
          </a:p>
        </p:txBody>
      </p:sp>
    </p:spTree>
    <p:extLst>
      <p:ext uri="{BB962C8B-B14F-4D97-AF65-F5344CB8AC3E}">
        <p14:creationId xmlns:p14="http://schemas.microsoft.com/office/powerpoint/2010/main" val="1427818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14</a:t>
            </a:fld>
            <a:endParaRPr lang="en-US" dirty="0"/>
          </a:p>
        </p:txBody>
      </p:sp>
    </p:spTree>
    <p:extLst>
      <p:ext uri="{BB962C8B-B14F-4D97-AF65-F5344CB8AC3E}">
        <p14:creationId xmlns:p14="http://schemas.microsoft.com/office/powerpoint/2010/main" val="4180402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15</a:t>
            </a:fld>
            <a:endParaRPr lang="en-US" dirty="0"/>
          </a:p>
        </p:txBody>
      </p:sp>
    </p:spTree>
    <p:extLst>
      <p:ext uri="{BB962C8B-B14F-4D97-AF65-F5344CB8AC3E}">
        <p14:creationId xmlns:p14="http://schemas.microsoft.com/office/powerpoint/2010/main" val="11641329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16</a:t>
            </a:fld>
            <a:endParaRPr lang="en-US" dirty="0"/>
          </a:p>
        </p:txBody>
      </p:sp>
    </p:spTree>
    <p:extLst>
      <p:ext uri="{BB962C8B-B14F-4D97-AF65-F5344CB8AC3E}">
        <p14:creationId xmlns:p14="http://schemas.microsoft.com/office/powerpoint/2010/main" val="19675896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17</a:t>
            </a:fld>
            <a:endParaRPr lang="en-US" dirty="0"/>
          </a:p>
        </p:txBody>
      </p:sp>
    </p:spTree>
    <p:extLst>
      <p:ext uri="{BB962C8B-B14F-4D97-AF65-F5344CB8AC3E}">
        <p14:creationId xmlns:p14="http://schemas.microsoft.com/office/powerpoint/2010/main" val="1072093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18</a:t>
            </a:fld>
            <a:endParaRPr lang="en-US" dirty="0"/>
          </a:p>
        </p:txBody>
      </p:sp>
    </p:spTree>
    <p:extLst>
      <p:ext uri="{BB962C8B-B14F-4D97-AF65-F5344CB8AC3E}">
        <p14:creationId xmlns:p14="http://schemas.microsoft.com/office/powerpoint/2010/main" val="3364943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19</a:t>
            </a:fld>
            <a:endParaRPr lang="en-US" dirty="0"/>
          </a:p>
        </p:txBody>
      </p:sp>
    </p:spTree>
    <p:extLst>
      <p:ext uri="{BB962C8B-B14F-4D97-AF65-F5344CB8AC3E}">
        <p14:creationId xmlns:p14="http://schemas.microsoft.com/office/powerpoint/2010/main" val="438680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2</a:t>
            </a:fld>
            <a:endParaRPr lang="en-US" dirty="0"/>
          </a:p>
        </p:txBody>
      </p:sp>
    </p:spTree>
    <p:extLst>
      <p:ext uri="{BB962C8B-B14F-4D97-AF65-F5344CB8AC3E}">
        <p14:creationId xmlns:p14="http://schemas.microsoft.com/office/powerpoint/2010/main" val="11137576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20</a:t>
            </a:fld>
            <a:endParaRPr lang="en-US" dirty="0"/>
          </a:p>
        </p:txBody>
      </p:sp>
    </p:spTree>
    <p:extLst>
      <p:ext uri="{BB962C8B-B14F-4D97-AF65-F5344CB8AC3E}">
        <p14:creationId xmlns:p14="http://schemas.microsoft.com/office/powerpoint/2010/main" val="438334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21</a:t>
            </a:fld>
            <a:endParaRPr lang="en-US" dirty="0"/>
          </a:p>
        </p:txBody>
      </p:sp>
    </p:spTree>
    <p:extLst>
      <p:ext uri="{BB962C8B-B14F-4D97-AF65-F5344CB8AC3E}">
        <p14:creationId xmlns:p14="http://schemas.microsoft.com/office/powerpoint/2010/main" val="25510091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22</a:t>
            </a:fld>
            <a:endParaRPr lang="en-US" dirty="0"/>
          </a:p>
        </p:txBody>
      </p:sp>
    </p:spTree>
    <p:extLst>
      <p:ext uri="{BB962C8B-B14F-4D97-AF65-F5344CB8AC3E}">
        <p14:creationId xmlns:p14="http://schemas.microsoft.com/office/powerpoint/2010/main" val="15725755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23</a:t>
            </a:fld>
            <a:endParaRPr lang="en-US" dirty="0"/>
          </a:p>
        </p:txBody>
      </p:sp>
    </p:spTree>
    <p:extLst>
      <p:ext uri="{BB962C8B-B14F-4D97-AF65-F5344CB8AC3E}">
        <p14:creationId xmlns:p14="http://schemas.microsoft.com/office/powerpoint/2010/main" val="17744115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24</a:t>
            </a:fld>
            <a:endParaRPr lang="en-US" dirty="0"/>
          </a:p>
        </p:txBody>
      </p:sp>
    </p:spTree>
    <p:extLst>
      <p:ext uri="{BB962C8B-B14F-4D97-AF65-F5344CB8AC3E}">
        <p14:creationId xmlns:p14="http://schemas.microsoft.com/office/powerpoint/2010/main" val="34952129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25</a:t>
            </a:fld>
            <a:endParaRPr lang="en-US" dirty="0"/>
          </a:p>
        </p:txBody>
      </p:sp>
    </p:spTree>
    <p:extLst>
      <p:ext uri="{BB962C8B-B14F-4D97-AF65-F5344CB8AC3E}">
        <p14:creationId xmlns:p14="http://schemas.microsoft.com/office/powerpoint/2010/main" val="434665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26</a:t>
            </a:fld>
            <a:endParaRPr lang="en-US" dirty="0"/>
          </a:p>
        </p:txBody>
      </p:sp>
    </p:spTree>
    <p:extLst>
      <p:ext uri="{BB962C8B-B14F-4D97-AF65-F5344CB8AC3E}">
        <p14:creationId xmlns:p14="http://schemas.microsoft.com/office/powerpoint/2010/main" val="40655018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27</a:t>
            </a:fld>
            <a:endParaRPr lang="en-US" dirty="0"/>
          </a:p>
        </p:txBody>
      </p:sp>
    </p:spTree>
    <p:extLst>
      <p:ext uri="{BB962C8B-B14F-4D97-AF65-F5344CB8AC3E}">
        <p14:creationId xmlns:p14="http://schemas.microsoft.com/office/powerpoint/2010/main" val="30767635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r>
              <a:rPr lang="en-US" dirty="0" smtClean="0"/>
              <a:t>We can make</a:t>
            </a:r>
            <a:r>
              <a:rPr lang="en-US" baseline="0" dirty="0" smtClean="0"/>
              <a:t> SCF look like income tax estimates. Should we? Just because you can do something doesn’t mean that you should.</a:t>
            </a:r>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28</a:t>
            </a:fld>
            <a:endParaRPr lang="en-US" dirty="0"/>
          </a:p>
        </p:txBody>
      </p:sp>
    </p:spTree>
    <p:extLst>
      <p:ext uri="{BB962C8B-B14F-4D97-AF65-F5344CB8AC3E}">
        <p14:creationId xmlns:p14="http://schemas.microsoft.com/office/powerpoint/2010/main" val="23702074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29</a:t>
            </a:fld>
            <a:endParaRPr lang="en-US" dirty="0"/>
          </a:p>
        </p:txBody>
      </p:sp>
    </p:spTree>
    <p:extLst>
      <p:ext uri="{BB962C8B-B14F-4D97-AF65-F5344CB8AC3E}">
        <p14:creationId xmlns:p14="http://schemas.microsoft.com/office/powerpoint/2010/main" val="1960969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3</a:t>
            </a:fld>
            <a:endParaRPr lang="en-US" dirty="0"/>
          </a:p>
        </p:txBody>
      </p:sp>
    </p:spTree>
    <p:extLst>
      <p:ext uri="{BB962C8B-B14F-4D97-AF65-F5344CB8AC3E}">
        <p14:creationId xmlns:p14="http://schemas.microsoft.com/office/powerpoint/2010/main" val="42896475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30</a:t>
            </a:fld>
            <a:endParaRPr lang="en-US" dirty="0"/>
          </a:p>
        </p:txBody>
      </p:sp>
    </p:spTree>
    <p:extLst>
      <p:ext uri="{BB962C8B-B14F-4D97-AF65-F5344CB8AC3E}">
        <p14:creationId xmlns:p14="http://schemas.microsoft.com/office/powerpoint/2010/main" val="3743058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4</a:t>
            </a:fld>
            <a:endParaRPr lang="en-US" dirty="0"/>
          </a:p>
        </p:txBody>
      </p:sp>
    </p:spTree>
    <p:extLst>
      <p:ext uri="{BB962C8B-B14F-4D97-AF65-F5344CB8AC3E}">
        <p14:creationId xmlns:p14="http://schemas.microsoft.com/office/powerpoint/2010/main" val="1591889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5</a:t>
            </a:fld>
            <a:endParaRPr lang="en-US" dirty="0"/>
          </a:p>
        </p:txBody>
      </p:sp>
    </p:spTree>
    <p:extLst>
      <p:ext uri="{BB962C8B-B14F-4D97-AF65-F5344CB8AC3E}">
        <p14:creationId xmlns:p14="http://schemas.microsoft.com/office/powerpoint/2010/main" val="763822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6</a:t>
            </a:fld>
            <a:endParaRPr lang="en-US" dirty="0"/>
          </a:p>
        </p:txBody>
      </p:sp>
    </p:spTree>
    <p:extLst>
      <p:ext uri="{BB962C8B-B14F-4D97-AF65-F5344CB8AC3E}">
        <p14:creationId xmlns:p14="http://schemas.microsoft.com/office/powerpoint/2010/main" val="202877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7</a:t>
            </a:fld>
            <a:endParaRPr lang="en-US" dirty="0"/>
          </a:p>
        </p:txBody>
      </p:sp>
    </p:spTree>
    <p:extLst>
      <p:ext uri="{BB962C8B-B14F-4D97-AF65-F5344CB8AC3E}">
        <p14:creationId xmlns:p14="http://schemas.microsoft.com/office/powerpoint/2010/main" val="2803561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3350" y="1160463"/>
            <a:ext cx="417830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E80BC-A0CA-4DC1-8146-D60B62B08F84}" type="slidenum">
              <a:rPr lang="en-US" smtClean="0"/>
              <a:t>8</a:t>
            </a:fld>
            <a:endParaRPr lang="en-US" dirty="0"/>
          </a:p>
        </p:txBody>
      </p:sp>
    </p:spTree>
    <p:extLst>
      <p:ext uri="{BB962C8B-B14F-4D97-AF65-F5344CB8AC3E}">
        <p14:creationId xmlns:p14="http://schemas.microsoft.com/office/powerpoint/2010/main" val="4046200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F805B5-7229-417F-BBF6-A196538953BD}" type="slidenum">
              <a:rPr lang="en-US" smtClean="0"/>
              <a:pPr/>
              <a:t>9</a:t>
            </a:fld>
            <a:endParaRPr lang="en-US" dirty="0"/>
          </a:p>
        </p:txBody>
      </p:sp>
    </p:spTree>
    <p:extLst>
      <p:ext uri="{BB962C8B-B14F-4D97-AF65-F5344CB8AC3E}">
        <p14:creationId xmlns:p14="http://schemas.microsoft.com/office/powerpoint/2010/main" val="1209363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lvl1pPr>
              <a:defRPr sz="3200" b="1"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229600" cy="5059363"/>
          </a:xfrm>
        </p:spPr>
        <p:txBody>
          <a:bodyPr/>
          <a:lstStyle>
            <a:lvl1pPr>
              <a:defRPr baseline="0"/>
            </a:lvl1pPr>
            <a:lvl2pPr>
              <a:buFont typeface="Wingdings" pitchFamily="2" charset="2"/>
              <a:buChar char="§"/>
              <a:defRPr/>
            </a:lvl2pPr>
            <a:lvl3pPr>
              <a:buFont typeface="Wingdings" pitchFamily="2" charset="2"/>
              <a:buChar char="§"/>
              <a:defRPr/>
            </a:lvl3pPr>
            <a:lvl4pPr>
              <a:buFont typeface="Wingdings" pitchFamily="2" charset="2"/>
              <a:buChar char="§"/>
              <a:defRPr/>
            </a:lvl4pPr>
            <a:lvl5pPr>
              <a:buFont typeface="Wingdings"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C698C-A6D8-4482-AF70-85134D5B7214}" type="datetimeFigureOut">
              <a:rPr lang="en-US" smtClean="0"/>
              <a:pPr/>
              <a:t>12/29/2015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B863CB-5E1E-4138-B325-8DE7A7F2CE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7159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4C698C-A6D8-4482-AF70-85134D5B7214}" type="datetimeFigureOut">
              <a:rPr lang="en-US" smtClean="0"/>
              <a:pPr/>
              <a:t>12/29/2015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B863CB-5E1E-4138-B325-8DE7A7F2CEF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b="1"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32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mailto:jesse.bricker@frb.gov"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mailto:john.sabelhaus@frb.gov" TargetMode="External"/><Relationship Id="rId5" Type="http://schemas.openxmlformats.org/officeDocument/2006/relationships/hyperlink" Target="mailto:jkrimmel@wharton.upenn.edu" TargetMode="External"/><Relationship Id="rId4" Type="http://schemas.openxmlformats.org/officeDocument/2006/relationships/hyperlink" Target="mailto:alice.m.henriques@frb.gov"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24948"/>
            <a:ext cx="8305800" cy="1905000"/>
          </a:xfrm>
        </p:spPr>
        <p:txBody>
          <a:bodyPr>
            <a:noAutofit/>
          </a:bodyPr>
          <a:lstStyle/>
          <a:p>
            <a:r>
              <a:rPr lang="en-US" sz="3600" b="1" dirty="0" smtClean="0">
                <a:solidFill>
                  <a:srgbClr val="0070C0"/>
                </a:solidFill>
              </a:rPr>
              <a:t>Estimating Top Income and Wealth Shares:</a:t>
            </a:r>
            <a:br>
              <a:rPr lang="en-US" sz="3600" b="1" dirty="0" smtClean="0">
                <a:solidFill>
                  <a:srgbClr val="0070C0"/>
                </a:solidFill>
              </a:rPr>
            </a:br>
            <a:r>
              <a:rPr lang="en-US" sz="3600" b="1" dirty="0" smtClean="0">
                <a:solidFill>
                  <a:srgbClr val="0070C0"/>
                </a:solidFill>
              </a:rPr>
              <a:t>Sensitivity to Data and Methods</a:t>
            </a:r>
            <a:endParaRPr lang="en-US" b="0" dirty="0">
              <a:solidFill>
                <a:srgbClr val="0070C0"/>
              </a:solidFill>
            </a:endParaRPr>
          </a:p>
        </p:txBody>
      </p:sp>
      <p:sp>
        <p:nvSpPr>
          <p:cNvPr id="3" name="Subtitle 2"/>
          <p:cNvSpPr>
            <a:spLocks noGrp="1"/>
          </p:cNvSpPr>
          <p:nvPr>
            <p:ph idx="1"/>
          </p:nvPr>
        </p:nvSpPr>
        <p:spPr>
          <a:xfrm>
            <a:off x="838200" y="2590800"/>
            <a:ext cx="3352800" cy="2588999"/>
          </a:xfrm>
        </p:spPr>
        <p:txBody>
          <a:bodyPr>
            <a:noAutofit/>
          </a:bodyPr>
          <a:lstStyle/>
          <a:p>
            <a:pPr algn="ctr">
              <a:buNone/>
            </a:pPr>
            <a:r>
              <a:rPr lang="en-US" dirty="0" smtClean="0"/>
              <a:t>Jesse Bricker</a:t>
            </a:r>
          </a:p>
          <a:p>
            <a:pPr algn="ctr">
              <a:buNone/>
            </a:pPr>
            <a:r>
              <a:rPr lang="en-US" dirty="0" smtClean="0"/>
              <a:t>Alice Henriques</a:t>
            </a:r>
          </a:p>
          <a:p>
            <a:pPr algn="ctr">
              <a:buNone/>
            </a:pPr>
            <a:r>
              <a:rPr lang="en-US" dirty="0" smtClean="0"/>
              <a:t>Jacob Krimmel</a:t>
            </a:r>
            <a:endParaRPr lang="en-US" dirty="0"/>
          </a:p>
          <a:p>
            <a:pPr algn="ctr">
              <a:buNone/>
            </a:pPr>
            <a:r>
              <a:rPr lang="en-US" dirty="0" smtClean="0"/>
              <a:t>John Sabelhaus</a:t>
            </a:r>
          </a:p>
        </p:txBody>
      </p:sp>
      <p:sp>
        <p:nvSpPr>
          <p:cNvPr id="4" name="TextBox 3"/>
          <p:cNvSpPr txBox="1"/>
          <p:nvPr/>
        </p:nvSpPr>
        <p:spPr>
          <a:xfrm>
            <a:off x="609600" y="5337603"/>
            <a:ext cx="7772400" cy="1077218"/>
          </a:xfrm>
          <a:prstGeom prst="rect">
            <a:avLst/>
          </a:prstGeom>
          <a:noFill/>
        </p:spPr>
        <p:txBody>
          <a:bodyPr wrap="square" rtlCol="0">
            <a:spAutoFit/>
          </a:bodyPr>
          <a:lstStyle/>
          <a:p>
            <a:r>
              <a:rPr lang="en-US" sz="1600" b="1" dirty="0" smtClean="0"/>
              <a:t>Presentation prepared for AEA Annual Meetings in San Francisco, California, January 3-5, 2016.  The analysis and conclusions set forth are those of the author and do not indicate concurrence by other members of the research staff or the Board of Governors of the Federal Reserve System. </a:t>
            </a:r>
            <a:endParaRPr lang="en-US" sz="1600" dirty="0"/>
          </a:p>
        </p:txBody>
      </p:sp>
      <p:pic>
        <p:nvPicPr>
          <p:cNvPr id="5" name="Picture 7" descr="I:\create\doc\logos\scf_logo_color6.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2514600"/>
            <a:ext cx="3172968" cy="24018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p:cNvGraphicFramePr>
            <a:graphicFrameLocks/>
          </p:cNvGraphicFramePr>
          <p:nvPr>
            <p:extLst>
              <p:ext uri="{D42A27DB-BD31-4B8C-83A1-F6EECF244321}">
                <p14:modId xmlns:p14="http://schemas.microsoft.com/office/powerpoint/2010/main" val="3483416002"/>
              </p:ext>
            </p:extLst>
          </p:nvPr>
        </p:nvGraphicFramePr>
        <p:xfrm>
          <a:off x="4572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209800" y="5715000"/>
            <a:ext cx="1249680" cy="701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334000" y="5638800"/>
            <a:ext cx="3169920" cy="794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7955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p:cNvGraphicFramePr>
            <a:graphicFrameLocks/>
          </p:cNvGraphicFramePr>
          <p:nvPr>
            <p:extLst>
              <p:ext uri="{D42A27DB-BD31-4B8C-83A1-F6EECF244321}">
                <p14:modId xmlns:p14="http://schemas.microsoft.com/office/powerpoint/2010/main" val="1493976520"/>
              </p:ext>
            </p:extLst>
          </p:nvPr>
        </p:nvGraphicFramePr>
        <p:xfrm>
          <a:off x="4572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209800" y="5715000"/>
            <a:ext cx="1249680" cy="701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24600" y="5638800"/>
            <a:ext cx="2179320" cy="794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377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p:cNvGraphicFramePr>
            <a:graphicFrameLocks/>
          </p:cNvGraphicFramePr>
          <p:nvPr>
            <p:extLst>
              <p:ext uri="{D42A27DB-BD31-4B8C-83A1-F6EECF244321}">
                <p14:modId xmlns:p14="http://schemas.microsoft.com/office/powerpoint/2010/main" val="49051863"/>
              </p:ext>
            </p:extLst>
          </p:nvPr>
        </p:nvGraphicFramePr>
        <p:xfrm>
          <a:off x="4572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209800" y="5715000"/>
            <a:ext cx="1249680" cy="701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15200" y="5638800"/>
            <a:ext cx="1188720" cy="794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4752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p:cNvGraphicFramePr>
            <a:graphicFrameLocks/>
          </p:cNvGraphicFramePr>
          <p:nvPr>
            <p:extLst>
              <p:ext uri="{D42A27DB-BD31-4B8C-83A1-F6EECF244321}">
                <p14:modId xmlns:p14="http://schemas.microsoft.com/office/powerpoint/2010/main" val="4048977081"/>
              </p:ext>
            </p:extLst>
          </p:nvPr>
        </p:nvGraphicFramePr>
        <p:xfrm>
          <a:off x="4572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209800" y="5715000"/>
            <a:ext cx="1249680" cy="701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3164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p:cNvGraphicFramePr>
            <a:graphicFrameLocks/>
          </p:cNvGraphicFramePr>
          <p:nvPr>
            <p:extLst>
              <p:ext uri="{D42A27DB-BD31-4B8C-83A1-F6EECF244321}">
                <p14:modId xmlns:p14="http://schemas.microsoft.com/office/powerpoint/2010/main" val="1536262556"/>
              </p:ext>
            </p:extLst>
          </p:nvPr>
        </p:nvGraphicFramePr>
        <p:xfrm>
          <a:off x="4572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209800" y="5715000"/>
            <a:ext cx="1249680" cy="701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61541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87880" y="5728354"/>
            <a:ext cx="1371600" cy="687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732282"/>
            <a:ext cx="431292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hart 8"/>
          <p:cNvGraphicFramePr>
            <a:graphicFrameLocks/>
          </p:cNvGraphicFramePr>
          <p:nvPr>
            <p:extLst>
              <p:ext uri="{D42A27DB-BD31-4B8C-83A1-F6EECF244321}">
                <p14:modId xmlns:p14="http://schemas.microsoft.com/office/powerpoint/2010/main" val="4050073044"/>
              </p:ext>
            </p:extLst>
          </p:nvPr>
        </p:nvGraphicFramePr>
        <p:xfrm>
          <a:off x="3810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4191000" y="5711072"/>
            <a:ext cx="4312920" cy="72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64079" y="5711072"/>
            <a:ext cx="1080155"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4527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87880" y="5728354"/>
            <a:ext cx="1371600" cy="687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732282"/>
            <a:ext cx="431292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hart 8"/>
          <p:cNvGraphicFramePr>
            <a:graphicFrameLocks/>
          </p:cNvGraphicFramePr>
          <p:nvPr>
            <p:extLst>
              <p:ext uri="{D42A27DB-BD31-4B8C-83A1-F6EECF244321}">
                <p14:modId xmlns:p14="http://schemas.microsoft.com/office/powerpoint/2010/main" val="401066607"/>
              </p:ext>
            </p:extLst>
          </p:nvPr>
        </p:nvGraphicFramePr>
        <p:xfrm>
          <a:off x="3810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5242558" y="5711072"/>
            <a:ext cx="3261361" cy="72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64079" y="5711072"/>
            <a:ext cx="1080155"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7620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87880" y="5728354"/>
            <a:ext cx="1371600" cy="687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732282"/>
            <a:ext cx="431292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hart 8"/>
          <p:cNvGraphicFramePr>
            <a:graphicFrameLocks/>
          </p:cNvGraphicFramePr>
          <p:nvPr>
            <p:extLst>
              <p:ext uri="{D42A27DB-BD31-4B8C-83A1-F6EECF244321}">
                <p14:modId xmlns:p14="http://schemas.microsoft.com/office/powerpoint/2010/main" val="1821049647"/>
              </p:ext>
            </p:extLst>
          </p:nvPr>
        </p:nvGraphicFramePr>
        <p:xfrm>
          <a:off x="3810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6248400" y="5711072"/>
            <a:ext cx="2255519" cy="72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64079" y="5711072"/>
            <a:ext cx="1080155"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2887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87880" y="5728354"/>
            <a:ext cx="1371600" cy="687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732282"/>
            <a:ext cx="431292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hart 8"/>
          <p:cNvGraphicFramePr>
            <a:graphicFrameLocks/>
          </p:cNvGraphicFramePr>
          <p:nvPr>
            <p:extLst>
              <p:ext uri="{D42A27DB-BD31-4B8C-83A1-F6EECF244321}">
                <p14:modId xmlns:p14="http://schemas.microsoft.com/office/powerpoint/2010/main" val="4276074547"/>
              </p:ext>
            </p:extLst>
          </p:nvPr>
        </p:nvGraphicFramePr>
        <p:xfrm>
          <a:off x="3810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7269480" y="5711072"/>
            <a:ext cx="1234439" cy="72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64079" y="5711072"/>
            <a:ext cx="1080155"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6518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87880" y="5728354"/>
            <a:ext cx="1371600" cy="687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732282"/>
            <a:ext cx="431292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hart 8"/>
          <p:cNvGraphicFramePr>
            <a:graphicFrameLocks/>
          </p:cNvGraphicFramePr>
          <p:nvPr>
            <p:extLst>
              <p:ext uri="{D42A27DB-BD31-4B8C-83A1-F6EECF244321}">
                <p14:modId xmlns:p14="http://schemas.microsoft.com/office/powerpoint/2010/main" val="3431411080"/>
              </p:ext>
            </p:extLst>
          </p:nvPr>
        </p:nvGraphicFramePr>
        <p:xfrm>
          <a:off x="3810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2164079" y="5711072"/>
            <a:ext cx="1080155"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1459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1"/>
                </a:solidFill>
              </a:rPr>
              <a:t>Goals for this Presentation</a:t>
            </a:r>
            <a:endParaRPr lang="en-US" sz="3600" dirty="0">
              <a:solidFill>
                <a:schemeClr val="accent1"/>
              </a:solidFill>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U.S. top wealth shares are high and rising, but how high, and how fast?</a:t>
            </a:r>
          </a:p>
          <a:p>
            <a:pPr>
              <a:buFont typeface="Arial" panose="020B0604020202020204" pitchFamily="34" charset="0"/>
              <a:buChar char="•"/>
            </a:pPr>
            <a:endParaRPr lang="en-US" sz="1000" dirty="0" smtClean="0"/>
          </a:p>
          <a:p>
            <a:pPr>
              <a:buFont typeface="Arial" panose="020B0604020202020204" pitchFamily="34" charset="0"/>
              <a:buChar char="•"/>
            </a:pPr>
            <a:r>
              <a:rPr lang="en-US" dirty="0" smtClean="0"/>
              <a:t>Administrative income tax data estimates and Survey of Consumer Finances (SCF) disagree</a:t>
            </a:r>
          </a:p>
          <a:p>
            <a:pPr lvl="1">
              <a:buFont typeface="Arial" panose="020B0604020202020204" pitchFamily="34" charset="0"/>
              <a:buChar char="•"/>
            </a:pPr>
            <a:r>
              <a:rPr lang="en-US" dirty="0" smtClean="0"/>
              <a:t>SCF estimates typically lower </a:t>
            </a:r>
          </a:p>
          <a:p>
            <a:pPr lvl="1">
              <a:buFont typeface="Arial" panose="020B0604020202020204" pitchFamily="34" charset="0"/>
              <a:buChar char="•"/>
            </a:pPr>
            <a:r>
              <a:rPr lang="en-US" dirty="0" smtClean="0"/>
              <a:t>Especially for higher </a:t>
            </a:r>
            <a:r>
              <a:rPr lang="en-US" dirty="0" err="1" smtClean="0"/>
              <a:t>fractiles</a:t>
            </a:r>
            <a:r>
              <a:rPr lang="en-US" dirty="0" smtClean="0"/>
              <a:t>, say top 0.1%</a:t>
            </a:r>
          </a:p>
          <a:p>
            <a:pPr lvl="1">
              <a:buFont typeface="Arial" panose="020B0604020202020204" pitchFamily="34" charset="0"/>
              <a:buChar char="•"/>
            </a:pPr>
            <a:endParaRPr lang="en-US" sz="1000" dirty="0" smtClean="0"/>
          </a:p>
          <a:p>
            <a:pPr>
              <a:buFont typeface="Arial" panose="020B0604020202020204" pitchFamily="34" charset="0"/>
              <a:buChar char="•"/>
            </a:pPr>
            <a:r>
              <a:rPr lang="en-US" dirty="0" smtClean="0"/>
              <a:t>Primary goal: understand </a:t>
            </a:r>
            <a:r>
              <a:rPr lang="en-US" i="1" dirty="0" smtClean="0"/>
              <a:t>why</a:t>
            </a:r>
            <a:r>
              <a:rPr lang="en-US" dirty="0" smtClean="0"/>
              <a:t> survey and administrative data estimates diverge</a:t>
            </a:r>
          </a:p>
        </p:txBody>
      </p:sp>
      <p:sp>
        <p:nvSpPr>
          <p:cNvPr id="5" name="Slide Number Placeholder 4"/>
          <p:cNvSpPr>
            <a:spLocks noGrp="1"/>
          </p:cNvSpPr>
          <p:nvPr>
            <p:ph type="sldNum" sz="quarter" idx="12"/>
          </p:nvPr>
        </p:nvSpPr>
        <p:spPr/>
        <p:txBody>
          <a:bodyPr/>
          <a:lstStyle/>
          <a:p>
            <a:fld id="{8E51232A-048A-4C8A-8291-C10BC39C1383}" type="slidenum">
              <a:rPr lang="en-US" smtClean="0"/>
              <a:t>2</a:t>
            </a:fld>
            <a:endParaRPr lang="en-US" dirty="0"/>
          </a:p>
        </p:txBody>
      </p:sp>
    </p:spTree>
    <p:extLst>
      <p:ext uri="{BB962C8B-B14F-4D97-AF65-F5344CB8AC3E}">
        <p14:creationId xmlns:p14="http://schemas.microsoft.com/office/powerpoint/2010/main" val="284867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1"/>
                </a:solidFill>
              </a:rPr>
              <a:t>Wealth Reconciliation at the Very Top</a:t>
            </a:r>
            <a:endParaRPr lang="en-US" sz="3600" dirty="0">
              <a:solidFill>
                <a:schemeClr val="accent1"/>
              </a:solidFill>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mtClean="0"/>
              <a:t>Top </a:t>
            </a:r>
            <a:r>
              <a:rPr lang="en-US" dirty="0" smtClean="0"/>
              <a:t>1% wealth shares reconciled</a:t>
            </a:r>
          </a:p>
          <a:p>
            <a:pPr>
              <a:buFont typeface="Arial" panose="020B0604020202020204" pitchFamily="34" charset="0"/>
              <a:buChar char="•"/>
            </a:pPr>
            <a:endParaRPr lang="en-US" sz="1000" dirty="0" smtClean="0"/>
          </a:p>
          <a:p>
            <a:pPr>
              <a:buFont typeface="Arial" panose="020B0604020202020204" pitchFamily="34" charset="0"/>
              <a:buChar char="•"/>
            </a:pPr>
            <a:r>
              <a:rPr lang="en-US" dirty="0" smtClean="0"/>
              <a:t>Top </a:t>
            </a:r>
            <a:r>
              <a:rPr lang="en-US" dirty="0"/>
              <a:t>0.1% wealth share is </a:t>
            </a:r>
            <a:r>
              <a:rPr lang="en-US" dirty="0" smtClean="0"/>
              <a:t>still greater </a:t>
            </a:r>
            <a:r>
              <a:rPr lang="en-US" dirty="0"/>
              <a:t>in “capitalized” administrative tax data</a:t>
            </a:r>
            <a:endParaRPr lang="en-US" dirty="0" smtClean="0"/>
          </a:p>
          <a:p>
            <a:pPr lvl="1">
              <a:buFont typeface="Arial" panose="020B0604020202020204" pitchFamily="34" charset="0"/>
              <a:buChar char="•"/>
            </a:pPr>
            <a:r>
              <a:rPr lang="en-US" dirty="0" smtClean="0"/>
              <a:t>Why? </a:t>
            </a:r>
            <a:r>
              <a:rPr lang="en-US" b="1" i="1" dirty="0" smtClean="0"/>
              <a:t>Fixed income assets </a:t>
            </a:r>
          </a:p>
          <a:p>
            <a:pPr lvl="1">
              <a:buFont typeface="Arial" panose="020B0604020202020204" pitchFamily="34" charset="0"/>
              <a:buChar char="•"/>
            </a:pPr>
            <a:r>
              <a:rPr lang="en-US" dirty="0" smtClean="0"/>
              <a:t>Were 25% of total assets, now 45%</a:t>
            </a:r>
          </a:p>
          <a:p>
            <a:pPr>
              <a:buFont typeface="Arial" panose="020B0604020202020204" pitchFamily="34" charset="0"/>
              <a:buChar char="•"/>
            </a:pPr>
            <a:endParaRPr lang="en-US" sz="1100" dirty="0"/>
          </a:p>
          <a:p>
            <a:pPr>
              <a:buFont typeface="Arial" panose="020B0604020202020204" pitchFamily="34" charset="0"/>
              <a:buChar char="•"/>
            </a:pPr>
            <a:endParaRPr lang="en-US" sz="1000" dirty="0" smtClean="0"/>
          </a:p>
        </p:txBody>
      </p:sp>
      <p:sp>
        <p:nvSpPr>
          <p:cNvPr id="5" name="Slide Number Placeholder 4"/>
          <p:cNvSpPr>
            <a:spLocks noGrp="1"/>
          </p:cNvSpPr>
          <p:nvPr>
            <p:ph type="sldNum" sz="quarter" idx="12"/>
          </p:nvPr>
        </p:nvSpPr>
        <p:spPr/>
        <p:txBody>
          <a:bodyPr/>
          <a:lstStyle/>
          <a:p>
            <a:fld id="{8E51232A-048A-4C8A-8291-C10BC39C1383}" type="slidenum">
              <a:rPr lang="en-US" smtClean="0"/>
              <a:t>20</a:t>
            </a:fld>
            <a:endParaRPr lang="en-US" dirty="0"/>
          </a:p>
        </p:txBody>
      </p:sp>
    </p:spTree>
    <p:extLst>
      <p:ext uri="{BB962C8B-B14F-4D97-AF65-F5344CB8AC3E}">
        <p14:creationId xmlns:p14="http://schemas.microsoft.com/office/powerpoint/2010/main" val="1426761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773503265"/>
              </p:ext>
            </p:extLst>
          </p:nvPr>
        </p:nvGraphicFramePr>
        <p:xfrm>
          <a:off x="304800" y="152400"/>
          <a:ext cx="8659368" cy="6705600"/>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Arrow Connector 3"/>
          <p:cNvCxnSpPr/>
          <p:nvPr/>
        </p:nvCxnSpPr>
        <p:spPr>
          <a:xfrm flipV="1">
            <a:off x="4876800" y="1219200"/>
            <a:ext cx="3276600" cy="12954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4953000" y="3352800"/>
            <a:ext cx="3352800" cy="76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7054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1"/>
                </a:solidFill>
              </a:rPr>
              <a:t>Wealth Reconciliation at the Very Top</a:t>
            </a:r>
            <a:endParaRPr lang="en-US" sz="3600" dirty="0">
              <a:solidFill>
                <a:schemeClr val="accent1"/>
              </a:solidFill>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3000" dirty="0" smtClean="0"/>
              <a:t>Implied asset composition in Financial Accounts</a:t>
            </a:r>
            <a:endParaRPr lang="en-US" sz="3000" dirty="0"/>
          </a:p>
          <a:p>
            <a:pPr lvl="1">
              <a:buFont typeface="Courier New" panose="02070309020205020404" pitchFamily="49" charset="0"/>
              <a:buChar char="o"/>
            </a:pPr>
            <a:r>
              <a:rPr lang="en-US" sz="2600" dirty="0" smtClean="0"/>
              <a:t>Bonds ≈ 1/3</a:t>
            </a:r>
            <a:r>
              <a:rPr lang="en-US" sz="2600" baseline="30000" dirty="0" smtClean="0"/>
              <a:t>rd</a:t>
            </a:r>
            <a:r>
              <a:rPr lang="en-US" sz="2600" dirty="0" smtClean="0"/>
              <a:t>, deposit accounts are the other 2/3</a:t>
            </a:r>
            <a:r>
              <a:rPr lang="en-US" sz="2600" baseline="30000" dirty="0" smtClean="0"/>
              <a:t>rds</a:t>
            </a:r>
            <a:r>
              <a:rPr lang="en-US" sz="2600" dirty="0" smtClean="0"/>
              <a:t>. </a:t>
            </a:r>
          </a:p>
          <a:p>
            <a:pPr lvl="1">
              <a:buFont typeface="Courier New" panose="02070309020205020404" pitchFamily="49" charset="0"/>
              <a:buChar char="o"/>
            </a:pPr>
            <a:r>
              <a:rPr lang="en-US" sz="2600" dirty="0" smtClean="0"/>
              <a:t>Do the top 0.1 really hold savings deposit accounts?</a:t>
            </a:r>
          </a:p>
          <a:p>
            <a:pPr lvl="2">
              <a:buFont typeface="Courier New" panose="02070309020205020404" pitchFamily="49" charset="0"/>
              <a:buChar char="o"/>
            </a:pPr>
            <a:endParaRPr lang="en-US" sz="1050" dirty="0" smtClean="0"/>
          </a:p>
          <a:p>
            <a:pPr>
              <a:buFont typeface="Arial" panose="020B0604020202020204" pitchFamily="34" charset="0"/>
              <a:buChar char="•"/>
            </a:pPr>
            <a:r>
              <a:rPr lang="en-US" dirty="0" smtClean="0"/>
              <a:t>Rate of return on fixed-income </a:t>
            </a:r>
            <a:endParaRPr lang="en-US" dirty="0"/>
          </a:p>
          <a:p>
            <a:pPr lvl="1">
              <a:buFont typeface="Arial" panose="020B0604020202020204" pitchFamily="34" charset="0"/>
              <a:buChar char="•"/>
            </a:pPr>
            <a:r>
              <a:rPr lang="en-US" dirty="0" err="1"/>
              <a:t>Kopczuk</a:t>
            </a:r>
            <a:r>
              <a:rPr lang="en-US" dirty="0"/>
              <a:t> (2015): tiny changes matter if </a:t>
            </a:r>
            <a:r>
              <a:rPr lang="en-US" dirty="0" err="1"/>
              <a:t>rates→zero</a:t>
            </a:r>
            <a:endParaRPr lang="en-US" dirty="0"/>
          </a:p>
          <a:p>
            <a:pPr lvl="2">
              <a:buFont typeface="Arial" panose="020B0604020202020204" pitchFamily="34" charset="0"/>
              <a:buChar char="•"/>
            </a:pPr>
            <a:r>
              <a:rPr lang="en-US" dirty="0" smtClean="0"/>
              <a:t>1% </a:t>
            </a:r>
            <a:r>
              <a:rPr lang="en-US" dirty="0" err="1" smtClean="0"/>
              <a:t>RoR</a:t>
            </a:r>
            <a:r>
              <a:rPr lang="en-US" dirty="0" smtClean="0"/>
              <a:t> → infer $100 wealth for $1 income</a:t>
            </a:r>
            <a:endParaRPr lang="en-US" i="1" dirty="0" smtClean="0"/>
          </a:p>
          <a:p>
            <a:pPr lvl="2">
              <a:buFont typeface="Arial" panose="020B0604020202020204" pitchFamily="34" charset="0"/>
              <a:buChar char="•"/>
            </a:pPr>
            <a:r>
              <a:rPr lang="en-US" dirty="0" smtClean="0"/>
              <a:t>1.5</a:t>
            </a:r>
            <a:r>
              <a:rPr lang="en-US" dirty="0"/>
              <a:t>% </a:t>
            </a:r>
            <a:r>
              <a:rPr lang="en-US" dirty="0" err="1" smtClean="0"/>
              <a:t>RoR</a:t>
            </a:r>
            <a:r>
              <a:rPr lang="en-US" dirty="0" smtClean="0"/>
              <a:t> </a:t>
            </a:r>
            <a:r>
              <a:rPr lang="en-US" dirty="0"/>
              <a:t>→ infer </a:t>
            </a:r>
            <a:r>
              <a:rPr lang="en-US" dirty="0" smtClean="0"/>
              <a:t>$67 wealth </a:t>
            </a:r>
            <a:r>
              <a:rPr lang="en-US" dirty="0"/>
              <a:t>for $1 income</a:t>
            </a:r>
            <a:endParaRPr lang="en-US" i="1" dirty="0" smtClean="0"/>
          </a:p>
          <a:p>
            <a:pPr lvl="1">
              <a:buFont typeface="Arial" panose="020B0604020202020204" pitchFamily="34" charset="0"/>
              <a:buChar char="•"/>
            </a:pPr>
            <a:r>
              <a:rPr lang="en-US" dirty="0" smtClean="0"/>
              <a:t>Compare to market rates of return… </a:t>
            </a:r>
          </a:p>
          <a:p>
            <a:pPr lvl="2">
              <a:buFont typeface="Courier New" panose="02070309020205020404" pitchFamily="49" charset="0"/>
              <a:buChar char="o"/>
            </a:pPr>
            <a:endParaRPr lang="en-US" sz="1100" dirty="0"/>
          </a:p>
        </p:txBody>
      </p:sp>
      <p:sp>
        <p:nvSpPr>
          <p:cNvPr id="5" name="Slide Number Placeholder 4"/>
          <p:cNvSpPr>
            <a:spLocks noGrp="1"/>
          </p:cNvSpPr>
          <p:nvPr>
            <p:ph type="sldNum" sz="quarter" idx="12"/>
          </p:nvPr>
        </p:nvSpPr>
        <p:spPr/>
        <p:txBody>
          <a:bodyPr/>
          <a:lstStyle/>
          <a:p>
            <a:fld id="{8E51232A-048A-4C8A-8291-C10BC39C1383}" type="slidenum">
              <a:rPr lang="en-US" smtClean="0"/>
              <a:t>22</a:t>
            </a:fld>
            <a:endParaRPr lang="en-US" dirty="0"/>
          </a:p>
        </p:txBody>
      </p:sp>
    </p:spTree>
    <p:extLst>
      <p:ext uri="{BB962C8B-B14F-4D97-AF65-F5344CB8AC3E}">
        <p14:creationId xmlns:p14="http://schemas.microsoft.com/office/powerpoint/2010/main" val="146051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2845210029"/>
              </p:ext>
            </p:extLst>
          </p:nvPr>
        </p:nvGraphicFramePr>
        <p:xfrm>
          <a:off x="228600" y="152400"/>
          <a:ext cx="8839200" cy="6553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1"/>
          <p:cNvSpPr txBox="1"/>
          <p:nvPr/>
        </p:nvSpPr>
        <p:spPr>
          <a:xfrm>
            <a:off x="8153400" y="3962400"/>
            <a:ext cx="533400" cy="381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solidFill>
                  <a:srgbClr val="0070C0"/>
                </a:solidFill>
                <a:latin typeface="Times New Roman" panose="02020603050405020304" pitchFamily="18" charset="0"/>
                <a:cs typeface="Times New Roman" panose="02020603050405020304" pitchFamily="18" charset="0"/>
              </a:rPr>
              <a:t>31</a:t>
            </a:r>
            <a:endParaRPr lang="en-US" sz="2000" b="1" dirty="0">
              <a:solidFill>
                <a:srgbClr val="0070C0"/>
              </a:solidFill>
              <a:latin typeface="Times New Roman" panose="02020603050405020304" pitchFamily="18" charset="0"/>
              <a:cs typeface="Times New Roman" panose="02020603050405020304" pitchFamily="18" charset="0"/>
            </a:endParaRPr>
          </a:p>
        </p:txBody>
      </p:sp>
      <p:sp>
        <p:nvSpPr>
          <p:cNvPr id="5" name="TextBox 1"/>
          <p:cNvSpPr txBox="1"/>
          <p:nvPr/>
        </p:nvSpPr>
        <p:spPr>
          <a:xfrm>
            <a:off x="8153400" y="5143500"/>
            <a:ext cx="533400" cy="381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solidFill>
                  <a:srgbClr val="00B050"/>
                </a:solidFill>
                <a:latin typeface="Times New Roman" panose="02020603050405020304" pitchFamily="18" charset="0"/>
                <a:cs typeface="Times New Roman" panose="02020603050405020304" pitchFamily="18" charset="0"/>
              </a:rPr>
              <a:t>20</a:t>
            </a:r>
            <a:endParaRPr lang="en-US" sz="20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58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1613811653"/>
              </p:ext>
            </p:extLst>
          </p:nvPr>
        </p:nvGraphicFramePr>
        <p:xfrm>
          <a:off x="228600" y="152400"/>
          <a:ext cx="8839200" cy="6553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1"/>
          <p:cNvSpPr txBox="1"/>
          <p:nvPr/>
        </p:nvSpPr>
        <p:spPr>
          <a:xfrm>
            <a:off x="8153400" y="3962400"/>
            <a:ext cx="533400" cy="381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solidFill>
                  <a:srgbClr val="0070C0"/>
                </a:solidFill>
                <a:latin typeface="Times New Roman" panose="02020603050405020304" pitchFamily="18" charset="0"/>
                <a:cs typeface="Times New Roman" panose="02020603050405020304" pitchFamily="18" charset="0"/>
              </a:rPr>
              <a:t>31</a:t>
            </a:r>
            <a:endParaRPr lang="en-US" sz="2000" b="1" dirty="0">
              <a:solidFill>
                <a:srgbClr val="0070C0"/>
              </a:solidFill>
              <a:latin typeface="Times New Roman" panose="02020603050405020304" pitchFamily="18" charset="0"/>
              <a:cs typeface="Times New Roman" panose="02020603050405020304" pitchFamily="18" charset="0"/>
            </a:endParaRPr>
          </a:p>
        </p:txBody>
      </p:sp>
      <p:sp>
        <p:nvSpPr>
          <p:cNvPr id="5" name="TextBox 1"/>
          <p:cNvSpPr txBox="1"/>
          <p:nvPr/>
        </p:nvSpPr>
        <p:spPr>
          <a:xfrm>
            <a:off x="8153400" y="5143500"/>
            <a:ext cx="533400" cy="381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solidFill>
                  <a:srgbClr val="00B050"/>
                </a:solidFill>
                <a:latin typeface="Times New Roman" panose="02020603050405020304" pitchFamily="18" charset="0"/>
                <a:cs typeface="Times New Roman" panose="02020603050405020304" pitchFamily="18" charset="0"/>
              </a:rPr>
              <a:t>20</a:t>
            </a:r>
            <a:endParaRPr lang="en-US" sz="2000" b="1" dirty="0">
              <a:solidFill>
                <a:srgbClr val="00B050"/>
              </a:solidFill>
              <a:latin typeface="Times New Roman" panose="02020603050405020304" pitchFamily="18" charset="0"/>
              <a:cs typeface="Times New Roman" panose="02020603050405020304" pitchFamily="18" charset="0"/>
            </a:endParaRPr>
          </a:p>
        </p:txBody>
      </p:sp>
      <p:sp>
        <p:nvSpPr>
          <p:cNvPr id="6" name="TextBox 1"/>
          <p:cNvSpPr txBox="1"/>
          <p:nvPr/>
        </p:nvSpPr>
        <p:spPr>
          <a:xfrm>
            <a:off x="8229600" y="2400300"/>
            <a:ext cx="533400" cy="381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solidFill>
                  <a:srgbClr val="C00000"/>
                </a:solidFill>
                <a:latin typeface="Times New Roman" panose="02020603050405020304" pitchFamily="18" charset="0"/>
                <a:cs typeface="Times New Roman" panose="02020603050405020304" pitchFamily="18" charset="0"/>
              </a:rPr>
              <a:t>74</a:t>
            </a:r>
            <a:endParaRPr lang="en-US" sz="20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275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87880" y="5728354"/>
            <a:ext cx="1371600" cy="687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732282"/>
            <a:ext cx="431292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hart 8"/>
          <p:cNvGraphicFramePr>
            <a:graphicFrameLocks/>
          </p:cNvGraphicFramePr>
          <p:nvPr>
            <p:extLst>
              <p:ext uri="{D42A27DB-BD31-4B8C-83A1-F6EECF244321}">
                <p14:modId xmlns:p14="http://schemas.microsoft.com/office/powerpoint/2010/main" val="3431411080"/>
              </p:ext>
            </p:extLst>
          </p:nvPr>
        </p:nvGraphicFramePr>
        <p:xfrm>
          <a:off x="3810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2164079" y="5711072"/>
            <a:ext cx="1080155"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7222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87880" y="5728354"/>
            <a:ext cx="1371600" cy="687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732282"/>
            <a:ext cx="431292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hart 8"/>
          <p:cNvGraphicFramePr>
            <a:graphicFrameLocks/>
          </p:cNvGraphicFramePr>
          <p:nvPr>
            <p:extLst>
              <p:ext uri="{D42A27DB-BD31-4B8C-83A1-F6EECF244321}">
                <p14:modId xmlns:p14="http://schemas.microsoft.com/office/powerpoint/2010/main" val="2975984380"/>
              </p:ext>
            </p:extLst>
          </p:nvPr>
        </p:nvGraphicFramePr>
        <p:xfrm>
          <a:off x="3810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52413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87880" y="5728354"/>
            <a:ext cx="1371600" cy="687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732282"/>
            <a:ext cx="431292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hart 8"/>
          <p:cNvGraphicFramePr>
            <a:graphicFrameLocks/>
          </p:cNvGraphicFramePr>
          <p:nvPr>
            <p:extLst>
              <p:ext uri="{D42A27DB-BD31-4B8C-83A1-F6EECF244321}">
                <p14:modId xmlns:p14="http://schemas.microsoft.com/office/powerpoint/2010/main" val="3448157218"/>
              </p:ext>
            </p:extLst>
          </p:nvPr>
        </p:nvGraphicFramePr>
        <p:xfrm>
          <a:off x="3810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1"/>
          <p:cNvSpPr txBox="1"/>
          <p:nvPr/>
        </p:nvSpPr>
        <p:spPr>
          <a:xfrm>
            <a:off x="2895600" y="1143000"/>
            <a:ext cx="4610100" cy="381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solidFill>
                  <a:srgbClr val="FF0000"/>
                </a:solidFill>
                <a:latin typeface="Times New Roman" panose="02020603050405020304" pitchFamily="18" charset="0"/>
                <a:cs typeface="Times New Roman" panose="02020603050405020304" pitchFamily="18" charset="0"/>
              </a:rPr>
              <a:t>Constrained SCF matches (or very close)</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55480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1"/>
                </a:solidFill>
              </a:rPr>
              <a:t>Best estimates of top wealth shares?</a:t>
            </a:r>
            <a:endParaRPr lang="en-US" sz="3600" dirty="0">
              <a:solidFill>
                <a:schemeClr val="accent1"/>
              </a:solidFill>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Estimate </a:t>
            </a:r>
            <a:r>
              <a:rPr lang="en-US" dirty="0" smtClean="0"/>
              <a:t>should…</a:t>
            </a:r>
          </a:p>
          <a:p>
            <a:pPr lvl="1">
              <a:buFont typeface="Arial" panose="020B0604020202020204" pitchFamily="34" charset="0"/>
              <a:buChar char="•"/>
            </a:pPr>
            <a:r>
              <a:rPr lang="en-US" dirty="0" smtClean="0"/>
              <a:t>Be based </a:t>
            </a:r>
            <a:r>
              <a:rPr lang="en-US" dirty="0"/>
              <a:t>on families, not tax units</a:t>
            </a:r>
          </a:p>
          <a:p>
            <a:pPr lvl="1">
              <a:buFont typeface="Arial" panose="020B0604020202020204" pitchFamily="34" charset="0"/>
              <a:buChar char="•"/>
            </a:pPr>
            <a:r>
              <a:rPr lang="en-US" dirty="0" smtClean="0"/>
              <a:t>Include estimate of DB pension wealth</a:t>
            </a:r>
          </a:p>
          <a:p>
            <a:pPr lvl="1">
              <a:buFont typeface="Arial" panose="020B0604020202020204" pitchFamily="34" charset="0"/>
              <a:buChar char="•"/>
            </a:pPr>
            <a:r>
              <a:rPr lang="en-US" dirty="0" smtClean="0"/>
              <a:t>Include estimate of Forbes 400 wealth</a:t>
            </a:r>
          </a:p>
          <a:p>
            <a:pPr lvl="1">
              <a:buFont typeface="Arial" panose="020B0604020202020204" pitchFamily="34" charset="0"/>
              <a:buChar char="•"/>
            </a:pPr>
            <a:endParaRPr lang="en-US" sz="1050" dirty="0" smtClean="0"/>
          </a:p>
          <a:p>
            <a:pPr>
              <a:buFont typeface="Calibri" panose="020F0502020204030204" pitchFamily="34" charset="0"/>
              <a:buChar char="→"/>
            </a:pPr>
            <a:r>
              <a:rPr lang="en-US" dirty="0" smtClean="0"/>
              <a:t> Top 0.1 hold </a:t>
            </a:r>
            <a:r>
              <a:rPr lang="en-US" b="1" dirty="0" smtClean="0"/>
              <a:t>13.8%</a:t>
            </a:r>
            <a:r>
              <a:rPr lang="en-US" dirty="0" smtClean="0"/>
              <a:t> of wealth </a:t>
            </a:r>
          </a:p>
          <a:p>
            <a:pPr lvl="1">
              <a:buFont typeface="Arial" panose="020B0604020202020204" pitchFamily="34" charset="0"/>
              <a:buChar char="•"/>
            </a:pPr>
            <a:r>
              <a:rPr lang="en-US" dirty="0" smtClean="0"/>
              <a:t>Published SCF: 12.9%, Capitalized: 20.7%</a:t>
            </a:r>
          </a:p>
          <a:p>
            <a:pPr lvl="2">
              <a:buFont typeface="Arial" panose="020B0604020202020204" pitchFamily="34" charset="0"/>
              <a:buChar char="•"/>
            </a:pPr>
            <a:endParaRPr lang="en-US" sz="1050" dirty="0" smtClean="0"/>
          </a:p>
          <a:p>
            <a:pPr>
              <a:buFont typeface="Calibri" panose="020F0502020204030204" pitchFamily="34" charset="0"/>
              <a:buChar char="→"/>
            </a:pPr>
            <a:r>
              <a:rPr lang="en-US" dirty="0" smtClean="0"/>
              <a:t> Top 1 hold </a:t>
            </a:r>
            <a:r>
              <a:rPr lang="en-US" b="1" dirty="0" smtClean="0"/>
              <a:t>32.6%</a:t>
            </a:r>
            <a:r>
              <a:rPr lang="en-US" dirty="0" smtClean="0"/>
              <a:t> of wealth </a:t>
            </a:r>
          </a:p>
          <a:p>
            <a:pPr lvl="1">
              <a:buFont typeface="Arial" panose="020B0604020202020204" pitchFamily="34" charset="0"/>
              <a:buChar char="•"/>
            </a:pPr>
            <a:r>
              <a:rPr lang="en-US" dirty="0"/>
              <a:t>Published SCF</a:t>
            </a:r>
            <a:r>
              <a:rPr lang="en-US" dirty="0" smtClean="0"/>
              <a:t>: 34.5%, Capitalized: 39.5%</a:t>
            </a:r>
          </a:p>
          <a:p>
            <a:pPr marL="0" indent="0">
              <a:buNone/>
            </a:pPr>
            <a:endParaRPr lang="en-US" dirty="0" smtClean="0"/>
          </a:p>
          <a:p>
            <a:pPr marL="0" indent="0">
              <a:buNone/>
            </a:pPr>
            <a:endParaRPr lang="en-US" dirty="0" smtClean="0"/>
          </a:p>
        </p:txBody>
      </p:sp>
      <p:sp>
        <p:nvSpPr>
          <p:cNvPr id="5" name="Slide Number Placeholder 4"/>
          <p:cNvSpPr>
            <a:spLocks noGrp="1"/>
          </p:cNvSpPr>
          <p:nvPr>
            <p:ph type="sldNum" sz="quarter" idx="12"/>
          </p:nvPr>
        </p:nvSpPr>
        <p:spPr/>
        <p:txBody>
          <a:bodyPr/>
          <a:lstStyle/>
          <a:p>
            <a:fld id="{8E51232A-048A-4C8A-8291-C10BC39C1383}" type="slidenum">
              <a:rPr lang="en-US" smtClean="0"/>
              <a:t>28</a:t>
            </a:fld>
            <a:endParaRPr lang="en-US" dirty="0"/>
          </a:p>
        </p:txBody>
      </p:sp>
    </p:spTree>
    <p:extLst>
      <p:ext uri="{BB962C8B-B14F-4D97-AF65-F5344CB8AC3E}">
        <p14:creationId xmlns:p14="http://schemas.microsoft.com/office/powerpoint/2010/main" val="336831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1"/>
                </a:solidFill>
              </a:rPr>
              <a:t>Conclusions</a:t>
            </a:r>
            <a:endParaRPr lang="en-US" sz="3600" dirty="0">
              <a:solidFill>
                <a:schemeClr val="accent1"/>
              </a:solidFill>
            </a:endParaRPr>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smtClean="0"/>
              <a:t>Estimates of top wealth shares from SCF and income tax data similar </a:t>
            </a:r>
            <a:r>
              <a:rPr lang="en-US" i="1" dirty="0" smtClean="0"/>
              <a:t>if </a:t>
            </a:r>
            <a:r>
              <a:rPr lang="en-US" i="1" dirty="0"/>
              <a:t>in comparable </a:t>
            </a:r>
            <a:r>
              <a:rPr lang="en-US" i="1" dirty="0" smtClean="0"/>
              <a:t>terms</a:t>
            </a:r>
          </a:p>
          <a:p>
            <a:pPr lvl="1">
              <a:buFont typeface="Arial" panose="020B0604020202020204" pitchFamily="34" charset="0"/>
              <a:buChar char="•"/>
            </a:pPr>
            <a:endParaRPr lang="en-US" sz="1100" dirty="0" smtClean="0"/>
          </a:p>
          <a:p>
            <a:pPr>
              <a:buFont typeface="Arial" panose="020B0604020202020204" pitchFamily="34" charset="0"/>
              <a:buChar char="•"/>
            </a:pPr>
            <a:r>
              <a:rPr lang="en-US" dirty="0" smtClean="0"/>
              <a:t>Shortcomings of administrative-inferred top wealth share estimates:</a:t>
            </a:r>
          </a:p>
          <a:p>
            <a:pPr lvl="1">
              <a:buFont typeface="Arial" panose="020B0604020202020204" pitchFamily="34" charset="0"/>
              <a:buChar char="•"/>
            </a:pPr>
            <a:r>
              <a:rPr lang="en-US" dirty="0" smtClean="0"/>
              <a:t>Tax units, infer wealth, sensitivity to assumptions</a:t>
            </a:r>
          </a:p>
          <a:p>
            <a:pPr lvl="1">
              <a:buFont typeface="Arial" panose="020B0604020202020204" pitchFamily="34" charset="0"/>
              <a:buChar char="•"/>
            </a:pPr>
            <a:endParaRPr lang="en-US" sz="1050" dirty="0" smtClean="0"/>
          </a:p>
          <a:p>
            <a:pPr>
              <a:buFont typeface="Arial" panose="020B0604020202020204" pitchFamily="34" charset="0"/>
              <a:buChar char="•"/>
            </a:pPr>
            <a:r>
              <a:rPr lang="en-US" dirty="0" smtClean="0"/>
              <a:t>Generating better wealth </a:t>
            </a:r>
            <a:r>
              <a:rPr lang="en-US" dirty="0"/>
              <a:t>share estimates:</a:t>
            </a:r>
          </a:p>
          <a:p>
            <a:pPr lvl="1">
              <a:buFont typeface="Arial" panose="020B0604020202020204" pitchFamily="34" charset="0"/>
              <a:buChar char="•"/>
            </a:pPr>
            <a:r>
              <a:rPr lang="en-US" dirty="0" smtClean="0"/>
              <a:t>Start with SCF families</a:t>
            </a:r>
          </a:p>
          <a:p>
            <a:pPr lvl="1">
              <a:buFont typeface="Arial" panose="020B0604020202020204" pitchFamily="34" charset="0"/>
              <a:buChar char="•"/>
            </a:pPr>
            <a:r>
              <a:rPr lang="en-US" dirty="0" smtClean="0"/>
              <a:t>Impute DB pension wealth</a:t>
            </a:r>
          </a:p>
          <a:p>
            <a:pPr lvl="1">
              <a:buFont typeface="Arial" panose="020B0604020202020204" pitchFamily="34" charset="0"/>
              <a:buChar char="•"/>
            </a:pPr>
            <a:r>
              <a:rPr lang="en-US" dirty="0" smtClean="0"/>
              <a:t>Add Forbes 400 wealth</a:t>
            </a:r>
            <a:endParaRPr lang="en-US" dirty="0"/>
          </a:p>
          <a:p>
            <a:pPr lvl="1">
              <a:buFont typeface="Arial" panose="020B0604020202020204" pitchFamily="34" charset="0"/>
              <a:buChar char="•"/>
            </a:pPr>
            <a:endParaRPr lang="en-US" sz="1050" dirty="0"/>
          </a:p>
          <a:p>
            <a:pPr marL="0" indent="0">
              <a:buNone/>
            </a:pPr>
            <a:endParaRPr lang="en-US" dirty="0" smtClean="0"/>
          </a:p>
        </p:txBody>
      </p:sp>
      <p:sp>
        <p:nvSpPr>
          <p:cNvPr id="5" name="Slide Number Placeholder 4"/>
          <p:cNvSpPr>
            <a:spLocks noGrp="1"/>
          </p:cNvSpPr>
          <p:nvPr>
            <p:ph type="sldNum" sz="quarter" idx="12"/>
          </p:nvPr>
        </p:nvSpPr>
        <p:spPr/>
        <p:txBody>
          <a:bodyPr/>
          <a:lstStyle/>
          <a:p>
            <a:fld id="{8E51232A-048A-4C8A-8291-C10BC39C1383}" type="slidenum">
              <a:rPr lang="en-US" smtClean="0"/>
              <a:t>29</a:t>
            </a:fld>
            <a:endParaRPr lang="en-US" dirty="0"/>
          </a:p>
        </p:txBody>
      </p:sp>
    </p:spTree>
    <p:extLst>
      <p:ext uri="{BB962C8B-B14F-4D97-AF65-F5344CB8AC3E}">
        <p14:creationId xmlns:p14="http://schemas.microsoft.com/office/powerpoint/2010/main" val="409723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67880182"/>
              </p:ext>
            </p:extLst>
          </p:nvPr>
        </p:nvGraphicFramePr>
        <p:xfrm>
          <a:off x="228600" y="76200"/>
          <a:ext cx="8839200" cy="6705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63007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sz="4800" dirty="0" smtClean="0">
                <a:solidFill>
                  <a:schemeClr val="tx2"/>
                </a:solidFill>
              </a:rPr>
              <a:t>Thanks!</a:t>
            </a:r>
            <a:br>
              <a:rPr lang="en-US" sz="4800" dirty="0" smtClean="0">
                <a:solidFill>
                  <a:schemeClr val="tx2"/>
                </a:solidFill>
              </a:rPr>
            </a:br>
            <a:r>
              <a:rPr lang="en-US" sz="4800" dirty="0">
                <a:solidFill>
                  <a:schemeClr val="tx2"/>
                </a:solidFill>
              </a:rPr>
              <a:t/>
            </a:r>
            <a:br>
              <a:rPr lang="en-US" sz="4800" dirty="0">
                <a:solidFill>
                  <a:schemeClr val="tx2"/>
                </a:solidFill>
              </a:rPr>
            </a:br>
            <a:r>
              <a:rPr lang="en-US" sz="4800" dirty="0" smtClean="0">
                <a:solidFill>
                  <a:schemeClr val="tx2"/>
                </a:solidFill>
                <a:hlinkClick r:id="rId3"/>
              </a:rPr>
              <a:t>jesse.bricker@frb.gov</a:t>
            </a:r>
            <a:r>
              <a:rPr lang="en-US" sz="4800" dirty="0">
                <a:solidFill>
                  <a:schemeClr val="tx2"/>
                </a:solidFill>
              </a:rPr>
              <a:t/>
            </a:r>
            <a:br>
              <a:rPr lang="en-US" sz="4800" dirty="0">
                <a:solidFill>
                  <a:schemeClr val="tx2"/>
                </a:solidFill>
              </a:rPr>
            </a:br>
            <a:r>
              <a:rPr lang="en-US" sz="4800" dirty="0" smtClean="0">
                <a:solidFill>
                  <a:schemeClr val="tx2"/>
                </a:solidFill>
                <a:hlinkClick r:id="rId4"/>
              </a:rPr>
              <a:t>alice.m.henriques@frb.gov</a:t>
            </a:r>
            <a:r>
              <a:rPr lang="en-US" sz="4800" dirty="0" smtClean="0">
                <a:solidFill>
                  <a:schemeClr val="tx2"/>
                </a:solidFill>
              </a:rPr>
              <a:t/>
            </a:r>
            <a:br>
              <a:rPr lang="en-US" sz="4800" dirty="0" smtClean="0">
                <a:solidFill>
                  <a:schemeClr val="tx2"/>
                </a:solidFill>
              </a:rPr>
            </a:br>
            <a:r>
              <a:rPr lang="en-US" sz="4800" dirty="0" smtClean="0">
                <a:hlinkClick r:id="rId5"/>
              </a:rPr>
              <a:t>jkrimmel@wharton.upenn.edu</a:t>
            </a:r>
            <a:r>
              <a:rPr lang="en-US" sz="4800" dirty="0" smtClean="0"/>
              <a:t/>
            </a:r>
            <a:br>
              <a:rPr lang="en-US" sz="4800" dirty="0" smtClean="0"/>
            </a:br>
            <a:r>
              <a:rPr lang="en-US" sz="4800" dirty="0" smtClean="0">
                <a:solidFill>
                  <a:schemeClr val="tx2"/>
                </a:solidFill>
                <a:hlinkClick r:id="rId6"/>
              </a:rPr>
              <a:t>john.sabelhaus@frb.gov</a:t>
            </a:r>
            <a:endParaRPr lang="en-US" sz="4800" dirty="0">
              <a:solidFill>
                <a:schemeClr val="tx2"/>
              </a:solidFill>
            </a:endParaRPr>
          </a:p>
        </p:txBody>
      </p:sp>
    </p:spTree>
    <p:extLst>
      <p:ext uri="{BB962C8B-B14F-4D97-AF65-F5344CB8AC3E}">
        <p14:creationId xmlns:p14="http://schemas.microsoft.com/office/powerpoint/2010/main" val="566164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1710691112"/>
              </p:ext>
            </p:extLst>
          </p:nvPr>
        </p:nvGraphicFramePr>
        <p:xfrm>
          <a:off x="228600" y="152400"/>
          <a:ext cx="8839200" cy="6629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80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1"/>
                </a:solidFill>
              </a:rPr>
              <a:t>Main Results</a:t>
            </a:r>
            <a:endParaRPr lang="en-US" sz="3600" dirty="0">
              <a:solidFill>
                <a:schemeClr val="accent1"/>
              </a:solidFill>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Estimates of top wealth shares from SCF and income tax data similar </a:t>
            </a:r>
            <a:r>
              <a:rPr lang="en-US" i="1" dirty="0"/>
              <a:t>if in comparable terms </a:t>
            </a:r>
            <a:r>
              <a:rPr lang="en-US" i="1" dirty="0" smtClean="0"/>
              <a:t> </a:t>
            </a:r>
            <a:endParaRPr lang="en-US" i="1" dirty="0"/>
          </a:p>
          <a:p>
            <a:pPr lvl="1">
              <a:buFont typeface="Arial" panose="020B0604020202020204" pitchFamily="34" charset="0"/>
              <a:buChar char="•"/>
            </a:pPr>
            <a:r>
              <a:rPr lang="en-US" dirty="0" smtClean="0"/>
              <a:t>Here: focus on 2010</a:t>
            </a:r>
          </a:p>
          <a:p>
            <a:pPr lvl="2">
              <a:buFont typeface="Arial" panose="020B0604020202020204" pitchFamily="34" charset="0"/>
              <a:buChar char="•"/>
            </a:pPr>
            <a:endParaRPr lang="en-US" sz="1100" b="1" i="1" dirty="0"/>
          </a:p>
          <a:p>
            <a:pPr>
              <a:buFont typeface="Arial" panose="020B0604020202020204" pitchFamily="34" charset="0"/>
              <a:buChar char="•"/>
            </a:pPr>
            <a:r>
              <a:rPr lang="en-US" dirty="0" smtClean="0"/>
              <a:t>Top wealth share adjustments</a:t>
            </a:r>
          </a:p>
          <a:p>
            <a:pPr lvl="1">
              <a:buFont typeface="Arial" panose="020B0604020202020204" pitchFamily="34" charset="0"/>
              <a:buChar char="•"/>
            </a:pPr>
            <a:r>
              <a:rPr lang="en-US" dirty="0" smtClean="0"/>
              <a:t>Adjust </a:t>
            </a:r>
            <a:r>
              <a:rPr lang="en-US" dirty="0"/>
              <a:t>for </a:t>
            </a:r>
            <a:r>
              <a:rPr lang="en-US" dirty="0" smtClean="0"/>
              <a:t>wealth concepts</a:t>
            </a:r>
            <a:r>
              <a:rPr lang="en-US" dirty="0"/>
              <a:t> </a:t>
            </a:r>
            <a:r>
              <a:rPr lang="en-US" dirty="0" smtClean="0"/>
              <a:t>and measurement</a:t>
            </a:r>
          </a:p>
          <a:p>
            <a:pPr lvl="2">
              <a:buFont typeface="Arial" panose="020B0604020202020204" pitchFamily="34" charset="0"/>
              <a:buChar char="•"/>
            </a:pPr>
            <a:r>
              <a:rPr lang="en-US" dirty="0"/>
              <a:t>SCF vs Financial Accounts (FA) wealth </a:t>
            </a:r>
            <a:r>
              <a:rPr lang="en-US" dirty="0" smtClean="0"/>
              <a:t>aggregates</a:t>
            </a:r>
          </a:p>
          <a:p>
            <a:pPr lvl="1">
              <a:buFont typeface="Arial" panose="020B0604020202020204" pitchFamily="34" charset="0"/>
              <a:buChar char="•"/>
            </a:pPr>
            <a:r>
              <a:rPr lang="en-US" dirty="0" smtClean="0"/>
              <a:t>Adjust units: tax units v families</a:t>
            </a:r>
          </a:p>
          <a:p>
            <a:pPr lvl="1">
              <a:buFont typeface="Arial" panose="020B0604020202020204" pitchFamily="34" charset="0"/>
              <a:buChar char="•"/>
            </a:pPr>
            <a:r>
              <a:rPr lang="en-US" dirty="0" smtClean="0"/>
              <a:t>SCF not allowed to survey Forbes 400</a:t>
            </a:r>
          </a:p>
          <a:p>
            <a:pPr lvl="1">
              <a:buFont typeface="Arial" panose="020B0604020202020204" pitchFamily="34" charset="0"/>
              <a:buChar char="•"/>
            </a:pPr>
            <a:r>
              <a:rPr lang="en-US" dirty="0"/>
              <a:t>Estimates sensitive to income capitalization </a:t>
            </a:r>
            <a:r>
              <a:rPr lang="en-US" dirty="0" smtClean="0"/>
              <a:t>factor</a:t>
            </a:r>
            <a:endParaRPr lang="en-US" sz="1000" dirty="0" smtClean="0"/>
          </a:p>
          <a:p>
            <a:pPr lvl="1">
              <a:buFont typeface="Arial" panose="020B0604020202020204" pitchFamily="34" charset="0"/>
              <a:buChar char="•"/>
            </a:pPr>
            <a:endParaRPr lang="en-US" sz="1100" dirty="0" smtClean="0"/>
          </a:p>
        </p:txBody>
      </p:sp>
      <p:sp>
        <p:nvSpPr>
          <p:cNvPr id="5" name="Slide Number Placeholder 4"/>
          <p:cNvSpPr>
            <a:spLocks noGrp="1"/>
          </p:cNvSpPr>
          <p:nvPr>
            <p:ph type="sldNum" sz="quarter" idx="12"/>
          </p:nvPr>
        </p:nvSpPr>
        <p:spPr/>
        <p:txBody>
          <a:bodyPr/>
          <a:lstStyle/>
          <a:p>
            <a:fld id="{8E51232A-048A-4C8A-8291-C10BC39C1383}" type="slidenum">
              <a:rPr lang="en-US" smtClean="0"/>
              <a:t>5</a:t>
            </a:fld>
            <a:endParaRPr lang="en-US" dirty="0"/>
          </a:p>
        </p:txBody>
      </p:sp>
    </p:spTree>
    <p:extLst>
      <p:ext uri="{BB962C8B-B14F-4D97-AF65-F5344CB8AC3E}">
        <p14:creationId xmlns:p14="http://schemas.microsoft.com/office/powerpoint/2010/main" val="331923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1945"/>
            <a:ext cx="8229600" cy="639762"/>
          </a:xfrm>
        </p:spPr>
        <p:txBody>
          <a:bodyPr>
            <a:noAutofit/>
          </a:bodyPr>
          <a:lstStyle/>
          <a:p>
            <a:r>
              <a:rPr lang="en-US" sz="3600" dirty="0" smtClean="0">
                <a:solidFill>
                  <a:schemeClr val="accent1"/>
                </a:solidFill>
              </a:rPr>
              <a:t>Gross Capitalization (GC) Approach</a:t>
            </a:r>
            <a:endParaRPr lang="en-US" sz="3600" dirty="0">
              <a:solidFill>
                <a:schemeClr val="accent1"/>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dirty="0"/>
                  <a:t>T</a:t>
                </a:r>
                <a:r>
                  <a:rPr lang="en-US" dirty="0" smtClean="0"/>
                  <a:t>axable capital income type </a:t>
                </a:r>
                <a:r>
                  <a:rPr lang="en-US" i="1" dirty="0" smtClean="0"/>
                  <a:t>k</a:t>
                </a:r>
                <a:r>
                  <a:rPr lang="en-US" dirty="0" smtClean="0"/>
                  <a:t>=1,…9 </a:t>
                </a:r>
              </a:p>
              <a:p>
                <a:pPr>
                  <a:buFont typeface="Arial" panose="020B0604020202020204" pitchFamily="34" charset="0"/>
                  <a:buChar char="•"/>
                </a:pPr>
                <a:r>
                  <a:rPr lang="en-US" dirty="0" smtClean="0"/>
                  <a:t>Plus estimates of wealth that do not generate taxable income, for family </a:t>
                </a:r>
                <a:r>
                  <a:rPr lang="en-US" i="1" dirty="0" smtClean="0"/>
                  <a:t>i:</a:t>
                </a:r>
              </a:p>
              <a:p>
                <a:pPr>
                  <a:buFont typeface="Arial" panose="020B0604020202020204" pitchFamily="34" charset="0"/>
                  <a:buChar char="•"/>
                </a:pPr>
                <a:endParaRPr lang="en-US" sz="1100" dirty="0" smtClean="0"/>
              </a:p>
              <a:p>
                <a:pPr marL="457200" lvl="1" indent="0">
                  <a:buNone/>
                </a:pPr>
                <a14:m>
                  <m:oMathPara xmlns:m="http://schemas.openxmlformats.org/officeDocument/2006/math">
                    <m:oMathParaPr>
                      <m:jc m:val="centerGroup"/>
                    </m:oMathParaPr>
                    <m:oMath xmlns:m="http://schemas.openxmlformats.org/officeDocument/2006/math">
                      <m:sSubSup>
                        <m:sSubSupPr>
                          <m:ctrlPr>
                            <a:rPr lang="en-US" i="1">
                              <a:latin typeface="Cambria Math" panose="02040503050406030204" pitchFamily="18" charset="0"/>
                            </a:rPr>
                          </m:ctrlPr>
                        </m:sSubSupPr>
                        <m:e>
                          <m:acc>
                            <m:accPr>
                              <m:chr m:val="̂"/>
                              <m:ctrlPr>
                                <a:rPr lang="en-US" i="1">
                                  <a:latin typeface="Cambria Math" panose="02040503050406030204" pitchFamily="18" charset="0"/>
                                </a:rPr>
                              </m:ctrlPr>
                            </m:accPr>
                            <m:e>
                              <m:r>
                                <a:rPr lang="en-US" i="1">
                                  <a:latin typeface="Cambria Math" panose="02040503050406030204" pitchFamily="18" charset="0"/>
                                </a:rPr>
                                <m:t>𝑤𝑒𝑎𝑙𝑡h</m:t>
                              </m:r>
                            </m:e>
                          </m:acc>
                        </m:e>
                        <m:sub>
                          <m:r>
                            <a:rPr lang="en-US" i="1">
                              <a:latin typeface="Cambria Math" panose="02040503050406030204" pitchFamily="18" charset="0"/>
                            </a:rPr>
                            <m:t>𝑖</m:t>
                          </m:r>
                        </m:sub>
                        <m:sup>
                          <m:r>
                            <a:rPr lang="en-US" i="1">
                              <a:latin typeface="Cambria Math" panose="02040503050406030204" pitchFamily="18" charset="0"/>
                            </a:rPr>
                            <m:t>𝐺𝐶</m:t>
                          </m:r>
                        </m:sup>
                      </m:sSubSup>
                      <m:r>
                        <a:rPr lang="en-US" i="1" smtClean="0">
                          <a:latin typeface="Cambria Math" panose="02040503050406030204" pitchFamily="18" charset="0"/>
                          <a:ea typeface="Cambria Math" panose="02040503050406030204" pitchFamily="18" charset="0"/>
                        </a:rPr>
                        <m:t>=</m:t>
                      </m:r>
                      <m:nary>
                        <m:naryPr>
                          <m:chr m:val="∑"/>
                          <m:supHide m:val="on"/>
                          <m:ctrlPr>
                            <a:rPr lang="en-US" i="1" smtClean="0">
                              <a:latin typeface="Cambria Math" panose="02040503050406030204" pitchFamily="18" charset="0"/>
                            </a:rPr>
                          </m:ctrlPr>
                        </m:naryPr>
                        <m:sub>
                          <m:r>
                            <m:rPr>
                              <m:brk m:alnAt="7"/>
                            </m:rP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𝑘</m:t>
                          </m:r>
                        </m:sub>
                        <m:sup/>
                        <m:e>
                          <m:f>
                            <m:fPr>
                              <m:ctrlPr>
                                <a:rPr lang="en-US" i="1" smtClean="0">
                                  <a:latin typeface="Cambria Math" panose="02040503050406030204" pitchFamily="18" charset="0"/>
                                </a:rPr>
                              </m:ctrlPr>
                            </m:fPr>
                            <m:num>
                              <m:sSubSup>
                                <m:sSubSupPr>
                                  <m:ctrlPr>
                                    <a:rPr lang="en-US" i="1">
                                      <a:latin typeface="Cambria Math" panose="02040503050406030204" pitchFamily="18" charset="0"/>
                                    </a:rPr>
                                  </m:ctrlPr>
                                </m:sSubSupPr>
                                <m:e>
                                  <m:r>
                                    <a:rPr lang="en-US" b="0" i="1" smtClean="0">
                                      <a:latin typeface="Cambria Math" panose="02040503050406030204" pitchFamily="18" charset="0"/>
                                    </a:rPr>
                                    <m:t>𝑆𝑂𝐼</m:t>
                                  </m:r>
                                  <m:r>
                                    <a:rPr lang="en-US" b="0" i="1" smtClean="0">
                                      <a:latin typeface="Cambria Math" panose="02040503050406030204" pitchFamily="18" charset="0"/>
                                    </a:rPr>
                                    <m:t> </m:t>
                                  </m:r>
                                  <m:r>
                                    <a:rPr lang="en-US" i="1">
                                      <a:latin typeface="Cambria Math" panose="02040503050406030204" pitchFamily="18" charset="0"/>
                                    </a:rPr>
                                    <m:t>𝑖𝑛𝑐𝑜𝑚𝑒</m:t>
                                  </m:r>
                                </m:e>
                                <m:sub>
                                  <m:r>
                                    <a:rPr lang="en-US" i="1">
                                      <a:latin typeface="Cambria Math" panose="02040503050406030204" pitchFamily="18" charset="0"/>
                                    </a:rPr>
                                    <m:t>𝑖</m:t>
                                  </m:r>
                                </m:sub>
                                <m:sup>
                                  <m:r>
                                    <a:rPr lang="en-US" i="1">
                                      <a:latin typeface="Cambria Math" panose="02040503050406030204" pitchFamily="18" charset="0"/>
                                    </a:rPr>
                                    <m:t>𝑘</m:t>
                                  </m:r>
                                </m:sup>
                              </m:sSubSup>
                            </m:num>
                            <m:den>
                              <m:sSubSup>
                                <m:sSubSupPr>
                                  <m:ctrlPr>
                                    <a:rPr lang="en-US" i="1">
                                      <a:latin typeface="Cambria Math" panose="02040503050406030204" pitchFamily="18" charset="0"/>
                                    </a:rPr>
                                  </m:ctrlPr>
                                </m:sSubSupPr>
                                <m:e>
                                  <m:r>
                                    <a:rPr lang="en-US" i="1">
                                      <a:latin typeface="Cambria Math" panose="02040503050406030204" pitchFamily="18" charset="0"/>
                                    </a:rPr>
                                    <m:t>𝑟𝑜𝑟</m:t>
                                  </m:r>
                                </m:e>
                                <m:sub/>
                                <m:sup>
                                  <m:r>
                                    <a:rPr lang="en-US" i="1">
                                      <a:latin typeface="Cambria Math" panose="02040503050406030204" pitchFamily="18" charset="0"/>
                                    </a:rPr>
                                    <m:t>𝑘</m:t>
                                  </m:r>
                                </m:sup>
                              </m:sSubSup>
                            </m:den>
                          </m:f>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𝑛𝑜𝑛𝑓𝑖𝑛𝑎𝑛𝑐𝑖𝑎𝑙</m:t>
                              </m:r>
                            </m:e>
                            <m:sub>
                              <m:r>
                                <a:rPr lang="en-US" b="0" i="1" smtClean="0">
                                  <a:latin typeface="Cambria Math" panose="02040503050406030204" pitchFamily="18" charset="0"/>
                                </a:rPr>
                                <m:t>𝑖</m:t>
                              </m:r>
                            </m:sub>
                          </m:sSub>
                        </m:e>
                      </m:nary>
                    </m:oMath>
                  </m:oMathPara>
                </a14:m>
                <a:endParaRPr lang="en-US" dirty="0" smtClean="0"/>
              </a:p>
              <a:p>
                <a:pPr>
                  <a:buFont typeface="Arial" panose="020B0604020202020204" pitchFamily="34" charset="0"/>
                  <a:buChar char="•"/>
                </a:pPr>
                <a:endParaRPr lang="en-US" sz="1000" dirty="0" smtClean="0"/>
              </a:p>
              <a:p>
                <a:pPr>
                  <a:buFont typeface="Arial" panose="020B0604020202020204" pitchFamily="34" charset="0"/>
                  <a:buChar char="•"/>
                </a:pPr>
                <a:r>
                  <a:rPr lang="en-US" dirty="0" smtClean="0"/>
                  <a:t>Various ways to measure </a:t>
                </a:r>
                <a:r>
                  <a:rPr lang="en-US" i="1" dirty="0" err="1" smtClean="0"/>
                  <a:t>ror</a:t>
                </a:r>
                <a:r>
                  <a:rPr lang="en-US" dirty="0" smtClean="0"/>
                  <a:t> for given asset</a:t>
                </a:r>
              </a:p>
              <a:p>
                <a:pPr>
                  <a:buFont typeface="Arial" panose="020B0604020202020204" pitchFamily="34" charset="0"/>
                  <a:buChar char="•"/>
                </a:pPr>
                <a:r>
                  <a:rPr lang="en-US" dirty="0" smtClean="0"/>
                  <a:t>SZ </a:t>
                </a:r>
                <a:r>
                  <a:rPr lang="en-US" i="1" dirty="0" err="1" smtClean="0"/>
                  <a:t>ror</a:t>
                </a:r>
                <a:r>
                  <a:rPr lang="en-US" dirty="0" smtClean="0"/>
                  <a:t> is ratio of </a:t>
                </a:r>
                <a:r>
                  <a:rPr lang="en-US" dirty="0"/>
                  <a:t>total </a:t>
                </a:r>
                <a:r>
                  <a:rPr lang="en-US"/>
                  <a:t>tax </a:t>
                </a:r>
                <a:r>
                  <a:rPr lang="en-US" smtClean="0"/>
                  <a:t>income to FA </a:t>
                </a:r>
                <a:r>
                  <a:rPr lang="en-US" dirty="0" smtClean="0"/>
                  <a:t>aggregate</a:t>
                </a:r>
                <a:endParaRPr lang="en-US" dirty="0" smtClean="0"/>
              </a:p>
              <a:p>
                <a:pPr>
                  <a:buFont typeface="Arial" panose="020B0604020202020204" pitchFamily="34" charset="0"/>
                  <a:buChar char="•"/>
                </a:pPr>
                <a:endParaRPr lang="en-US" sz="1100"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𝑟𝑜𝑟</m:t>
                          </m:r>
                        </m:e>
                        <m:sup>
                          <m:r>
                            <a:rPr lang="en-US" b="0" i="1" smtClean="0">
                              <a:latin typeface="Cambria Math" panose="02040503050406030204" pitchFamily="18" charset="0"/>
                            </a:rPr>
                            <m:t>𝑘</m:t>
                          </m:r>
                        </m:sup>
                      </m:sSup>
                      <m:r>
                        <a:rPr lang="en-US" b="0" i="1" smtClean="0">
                          <a:latin typeface="Cambria Math" panose="02040503050406030204" pitchFamily="18" charset="0"/>
                        </a:rPr>
                        <m:t>=</m:t>
                      </m:r>
                      <m:f>
                        <m:fPr>
                          <m:ctrlPr>
                            <a:rPr lang="en-US" i="1">
                              <a:latin typeface="Cambria Math" panose="02040503050406030204" pitchFamily="18" charset="0"/>
                            </a:rPr>
                          </m:ctrlPr>
                        </m:fPr>
                        <m:num>
                          <m:sSubSup>
                            <m:sSubSupPr>
                              <m:ctrlPr>
                                <a:rPr lang="en-US" i="1">
                                  <a:latin typeface="Cambria Math" panose="02040503050406030204" pitchFamily="18" charset="0"/>
                                </a:rPr>
                              </m:ctrlPr>
                            </m:sSubSupPr>
                            <m:e>
                              <m:nary>
                                <m:naryPr>
                                  <m:chr m:val="∑"/>
                                  <m:ctrlPr>
                                    <a:rPr lang="en-US" i="1" smtClean="0">
                                      <a:latin typeface="Cambria Math" panose="02040503050406030204" pitchFamily="18" charset="0"/>
                                    </a:rPr>
                                  </m:ctrlPr>
                                </m:naryPr>
                                <m:sub>
                                  <m:r>
                                    <m:rPr>
                                      <m:brk m:alnAt="7"/>
                                    </m:rP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sub>
                                <m:sup/>
                                <m:e>
                                  <m:r>
                                    <a:rPr lang="en-US" i="1">
                                      <a:latin typeface="Cambria Math" panose="02040503050406030204" pitchFamily="18" charset="0"/>
                                    </a:rPr>
                                    <m:t>𝑆𝑂𝐼</m:t>
                                  </m:r>
                                  <m:r>
                                    <a:rPr lang="en-US" i="1">
                                      <a:latin typeface="Cambria Math" panose="02040503050406030204" pitchFamily="18" charset="0"/>
                                    </a:rPr>
                                    <m:t> </m:t>
                                  </m:r>
                                  <m:r>
                                    <a:rPr lang="en-US" i="1">
                                      <a:latin typeface="Cambria Math" panose="02040503050406030204" pitchFamily="18" charset="0"/>
                                    </a:rPr>
                                    <m:t>𝑖𝑛𝑐𝑜𝑚𝑒</m:t>
                                  </m:r>
                                </m:e>
                              </m:nary>
                            </m:e>
                            <m:sub>
                              <m:r>
                                <a:rPr lang="en-US" b="0" i="1" smtClean="0">
                                  <a:latin typeface="Cambria Math" panose="02040503050406030204" pitchFamily="18" charset="0"/>
                                </a:rPr>
                                <m:t>𝑖</m:t>
                              </m:r>
                            </m:sub>
                            <m:sup>
                              <m:r>
                                <a:rPr lang="en-US" i="1">
                                  <a:latin typeface="Cambria Math" panose="02040503050406030204" pitchFamily="18" charset="0"/>
                                </a:rPr>
                                <m:t>𝑘</m:t>
                              </m:r>
                            </m:sup>
                          </m:sSubSup>
                        </m:num>
                        <m:den>
                          <m:sSubSup>
                            <m:sSubSupPr>
                              <m:ctrlPr>
                                <a:rPr lang="en-US" i="1">
                                  <a:latin typeface="Cambria Math" panose="02040503050406030204" pitchFamily="18" charset="0"/>
                                </a:rPr>
                              </m:ctrlPr>
                            </m:sSubSupPr>
                            <m:e>
                              <m:r>
                                <a:rPr lang="en-US" b="0" i="1" smtClean="0">
                                  <a:latin typeface="Cambria Math" panose="02040503050406030204" pitchFamily="18" charset="0"/>
                                </a:rPr>
                                <m:t>𝐹𝐴</m:t>
                              </m:r>
                              <m:r>
                                <a:rPr lang="en-US" b="0" i="1" smtClean="0">
                                  <a:latin typeface="Cambria Math" panose="02040503050406030204" pitchFamily="18" charset="0"/>
                                </a:rPr>
                                <m:t> </m:t>
                              </m:r>
                              <m:r>
                                <a:rPr lang="en-US" b="0" i="1" smtClean="0">
                                  <a:latin typeface="Cambria Math" panose="02040503050406030204" pitchFamily="18" charset="0"/>
                                </a:rPr>
                                <m:t>𝑎𝑠𝑠𝑒𝑡</m:t>
                              </m:r>
                            </m:e>
                            <m:sub/>
                            <m:sup>
                              <m:r>
                                <a:rPr lang="en-US" i="1">
                                  <a:latin typeface="Cambria Math" panose="02040503050406030204" pitchFamily="18" charset="0"/>
                                </a:rPr>
                                <m:t>𝑘</m:t>
                              </m:r>
                            </m:sup>
                          </m:sSubSup>
                        </m:den>
                      </m:f>
                    </m:oMath>
                  </m:oMathPara>
                </a14:m>
                <a:endParaRPr lang="en-US" sz="1000" dirty="0" smtClean="0"/>
              </a:p>
              <a:p>
                <a:pPr marL="0" indent="0">
                  <a:buNone/>
                </a:pPr>
                <a:endParaRPr lang="en-US" dirty="0" smtClean="0"/>
              </a:p>
              <a:p>
                <a:pPr>
                  <a:buFont typeface="Arial" panose="020B0604020202020204" pitchFamily="34" charset="0"/>
                  <a:buChar char="•"/>
                </a:pPr>
                <a:endParaRPr lang="en-US" sz="10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481" t="-2410"/>
                </a:stretch>
              </a:blipFill>
            </p:spPr>
            <p:txBody>
              <a:bodyPr/>
              <a:lstStyle/>
              <a:p>
                <a:r>
                  <a:rPr lang="en-US">
                    <a:noFill/>
                  </a:rPr>
                  <a:t> </a:t>
                </a:r>
              </a:p>
            </p:txBody>
          </p:sp>
        </mc:Fallback>
      </mc:AlternateContent>
      <p:sp>
        <p:nvSpPr>
          <p:cNvPr id="5" name="Slide Number Placeholder 4"/>
          <p:cNvSpPr>
            <a:spLocks noGrp="1"/>
          </p:cNvSpPr>
          <p:nvPr>
            <p:ph type="sldNum" sz="quarter" idx="12"/>
          </p:nvPr>
        </p:nvSpPr>
        <p:spPr/>
        <p:txBody>
          <a:bodyPr/>
          <a:lstStyle/>
          <a:p>
            <a:fld id="{8E51232A-048A-4C8A-8291-C10BC39C1383}" type="slidenum">
              <a:rPr lang="en-US" smtClean="0"/>
              <a:t>6</a:t>
            </a:fld>
            <a:endParaRPr lang="en-US" dirty="0"/>
          </a:p>
        </p:txBody>
      </p:sp>
    </p:spTree>
    <p:extLst>
      <p:ext uri="{BB962C8B-B14F-4D97-AF65-F5344CB8AC3E}">
        <p14:creationId xmlns:p14="http://schemas.microsoft.com/office/powerpoint/2010/main" val="4084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accent1"/>
                </a:solidFill>
              </a:rPr>
              <a:t>Gross Capitalization (GC) Approach</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Financial wealth</a:t>
            </a:r>
          </a:p>
          <a:p>
            <a:pPr lvl="1">
              <a:buFont typeface="Arial" panose="020B0604020202020204" pitchFamily="34" charset="0"/>
              <a:buChar char="•"/>
            </a:pPr>
            <a:r>
              <a:rPr lang="en-US" dirty="0" smtClean="0"/>
              <a:t>“Capitalize” income flows on tax return</a:t>
            </a:r>
          </a:p>
          <a:p>
            <a:pPr>
              <a:buFont typeface="Arial" panose="020B0604020202020204" pitchFamily="34" charset="0"/>
              <a:buChar char="•"/>
            </a:pPr>
            <a:endParaRPr lang="en-US" sz="1000" dirty="0" smtClean="0"/>
          </a:p>
          <a:p>
            <a:pPr>
              <a:buFont typeface="Arial" panose="020B0604020202020204" pitchFamily="34" charset="0"/>
              <a:buChar char="•"/>
            </a:pPr>
            <a:r>
              <a:rPr lang="en-US" dirty="0" smtClean="0"/>
              <a:t>Nonfinancial wealth: housing and pensions </a:t>
            </a:r>
          </a:p>
          <a:p>
            <a:pPr lvl="1">
              <a:buFont typeface="Arial" panose="020B0604020202020204" pitchFamily="34" charset="0"/>
              <a:buChar char="•"/>
            </a:pPr>
            <a:r>
              <a:rPr lang="en-US" dirty="0" smtClean="0"/>
              <a:t>Infer using correlation w observed taxable income</a:t>
            </a:r>
          </a:p>
          <a:p>
            <a:pPr lvl="1">
              <a:buFont typeface="Arial" panose="020B0604020202020204" pitchFamily="34" charset="0"/>
              <a:buChar char="•"/>
            </a:pPr>
            <a:r>
              <a:rPr lang="en-US" dirty="0" smtClean="0"/>
              <a:t>Cars, other assets not measured</a:t>
            </a:r>
          </a:p>
          <a:p>
            <a:pPr lvl="1">
              <a:buFont typeface="Arial" panose="020B0604020202020204" pitchFamily="34" charset="0"/>
              <a:buChar char="•"/>
            </a:pPr>
            <a:endParaRPr lang="en-US" sz="1050" dirty="0" smtClean="0"/>
          </a:p>
          <a:p>
            <a:pPr>
              <a:buFont typeface="Arial" panose="020B0604020202020204" pitchFamily="34" charset="0"/>
              <a:buChar char="•"/>
            </a:pPr>
            <a:r>
              <a:rPr lang="en-US" dirty="0" smtClean="0"/>
              <a:t>Mortgage debt</a:t>
            </a:r>
          </a:p>
          <a:p>
            <a:pPr lvl="1">
              <a:buFont typeface="Arial" panose="020B0604020202020204" pitchFamily="34" charset="0"/>
              <a:buChar char="•"/>
            </a:pPr>
            <a:r>
              <a:rPr lang="en-US" dirty="0" smtClean="0"/>
              <a:t>Infer using mortgage interest deductions</a:t>
            </a:r>
          </a:p>
          <a:p>
            <a:pPr lvl="1">
              <a:buFont typeface="Arial" panose="020B0604020202020204" pitchFamily="34" charset="0"/>
              <a:buChar char="•"/>
            </a:pPr>
            <a:r>
              <a:rPr lang="en-US" dirty="0" smtClean="0"/>
              <a:t>Other consumer debt not measured</a:t>
            </a:r>
          </a:p>
          <a:p>
            <a:pPr>
              <a:buFont typeface="Arial" panose="020B0604020202020204" pitchFamily="34" charset="0"/>
              <a:buChar char="•"/>
            </a:pPr>
            <a:endParaRPr lang="en-US" sz="700" dirty="0"/>
          </a:p>
          <a:p>
            <a:pPr>
              <a:buFont typeface="Arial" panose="020B0604020202020204" pitchFamily="34" charset="0"/>
              <a:buChar char="•"/>
            </a:pPr>
            <a:endParaRPr lang="en-US" sz="1000" dirty="0" smtClean="0"/>
          </a:p>
        </p:txBody>
      </p:sp>
      <p:sp>
        <p:nvSpPr>
          <p:cNvPr id="5" name="Slide Number Placeholder 4"/>
          <p:cNvSpPr>
            <a:spLocks noGrp="1"/>
          </p:cNvSpPr>
          <p:nvPr>
            <p:ph type="sldNum" sz="quarter" idx="12"/>
          </p:nvPr>
        </p:nvSpPr>
        <p:spPr/>
        <p:txBody>
          <a:bodyPr/>
          <a:lstStyle/>
          <a:p>
            <a:fld id="{8E51232A-048A-4C8A-8291-C10BC39C1383}" type="slidenum">
              <a:rPr lang="en-US" smtClean="0"/>
              <a:t>7</a:t>
            </a:fld>
            <a:endParaRPr lang="en-US" dirty="0"/>
          </a:p>
        </p:txBody>
      </p:sp>
    </p:spTree>
    <p:extLst>
      <p:ext uri="{BB962C8B-B14F-4D97-AF65-F5344CB8AC3E}">
        <p14:creationId xmlns:p14="http://schemas.microsoft.com/office/powerpoint/2010/main" val="375820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1"/>
                </a:solidFill>
              </a:rPr>
              <a:t>SCF approach</a:t>
            </a:r>
            <a:endParaRPr lang="en-US" sz="3600" dirty="0">
              <a:solidFill>
                <a:schemeClr val="accent1"/>
              </a:solidFill>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Oversample </a:t>
            </a:r>
            <a:r>
              <a:rPr lang="en-US" i="1" dirty="0" smtClean="0"/>
              <a:t>expectedly-wealthy families</a:t>
            </a:r>
          </a:p>
          <a:p>
            <a:pPr lvl="1">
              <a:buFont typeface="Arial" panose="020B0604020202020204" pitchFamily="34" charset="0"/>
              <a:buChar char="•"/>
            </a:pPr>
            <a:r>
              <a:rPr lang="en-US" dirty="0" smtClean="0"/>
              <a:t>Use administrative records derived from tax data</a:t>
            </a:r>
          </a:p>
          <a:p>
            <a:pPr lvl="1">
              <a:buFont typeface="Arial" panose="020B0604020202020204" pitchFamily="34" charset="0"/>
              <a:buChar char="•"/>
            </a:pPr>
            <a:r>
              <a:rPr lang="en-US" dirty="0" smtClean="0"/>
              <a:t>Capitalize income flows; correlate wealth, income</a:t>
            </a:r>
          </a:p>
          <a:p>
            <a:pPr lvl="1">
              <a:buFont typeface="Arial" panose="020B0604020202020204" pitchFamily="34" charset="0"/>
              <a:buChar char="•"/>
            </a:pPr>
            <a:r>
              <a:rPr lang="en-US" dirty="0" smtClean="0"/>
              <a:t>Confirm that respondents observationally equivalent to non-respondents </a:t>
            </a:r>
          </a:p>
          <a:p>
            <a:pPr>
              <a:buFont typeface="Arial" panose="020B0604020202020204" pitchFamily="34" charset="0"/>
              <a:buChar char="•"/>
            </a:pPr>
            <a:endParaRPr lang="en-US" sz="1000" dirty="0" smtClean="0"/>
          </a:p>
          <a:p>
            <a:pPr>
              <a:buFont typeface="Arial" panose="020B0604020202020204" pitchFamily="34" charset="0"/>
              <a:buChar char="•"/>
            </a:pPr>
            <a:r>
              <a:rPr lang="en-US" dirty="0"/>
              <a:t>Ask families about assets and </a:t>
            </a:r>
            <a:r>
              <a:rPr lang="en-US" dirty="0" smtClean="0"/>
              <a:t>debts</a:t>
            </a:r>
          </a:p>
          <a:p>
            <a:pPr lvl="1">
              <a:buFont typeface="Arial" panose="020B0604020202020204" pitchFamily="34" charset="0"/>
              <a:buChar char="•"/>
            </a:pPr>
            <a:r>
              <a:rPr lang="en-US" dirty="0" smtClean="0"/>
              <a:t>Estimates of financial and nonfinancial wealth </a:t>
            </a:r>
          </a:p>
          <a:p>
            <a:pPr lvl="1">
              <a:buFont typeface="Arial" panose="020B0604020202020204" pitchFamily="34" charset="0"/>
              <a:buChar char="•"/>
            </a:pPr>
            <a:r>
              <a:rPr lang="en-US" dirty="0" smtClean="0"/>
              <a:t>Estimates of debt</a:t>
            </a:r>
          </a:p>
          <a:p>
            <a:pPr>
              <a:buFont typeface="Arial" panose="020B0604020202020204" pitchFamily="34" charset="0"/>
              <a:buChar char="•"/>
            </a:pPr>
            <a:endParaRPr lang="en-US" sz="700" dirty="0"/>
          </a:p>
          <a:p>
            <a:pPr>
              <a:buFont typeface="Arial" panose="020B0604020202020204" pitchFamily="34" charset="0"/>
              <a:buChar char="•"/>
            </a:pPr>
            <a:endParaRPr lang="en-US" sz="1000" dirty="0" smtClean="0"/>
          </a:p>
        </p:txBody>
      </p:sp>
      <p:sp>
        <p:nvSpPr>
          <p:cNvPr id="5" name="Slide Number Placeholder 4"/>
          <p:cNvSpPr>
            <a:spLocks noGrp="1"/>
          </p:cNvSpPr>
          <p:nvPr>
            <p:ph type="sldNum" sz="quarter" idx="12"/>
          </p:nvPr>
        </p:nvSpPr>
        <p:spPr/>
        <p:txBody>
          <a:bodyPr/>
          <a:lstStyle/>
          <a:p>
            <a:fld id="{8E51232A-048A-4C8A-8291-C10BC39C1383}" type="slidenum">
              <a:rPr lang="en-US" smtClean="0"/>
              <a:t>8</a:t>
            </a:fld>
            <a:endParaRPr lang="en-US" dirty="0"/>
          </a:p>
        </p:txBody>
      </p:sp>
    </p:spTree>
    <p:extLst>
      <p:ext uri="{BB962C8B-B14F-4D97-AF65-F5344CB8AC3E}">
        <p14:creationId xmlns:p14="http://schemas.microsoft.com/office/powerpoint/2010/main" val="145813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715000"/>
            <a:ext cx="1371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48200" y="5715000"/>
            <a:ext cx="3733800" cy="70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p:cNvGraphicFramePr>
            <a:graphicFrameLocks/>
          </p:cNvGraphicFramePr>
          <p:nvPr>
            <p:extLst>
              <p:ext uri="{D42A27DB-BD31-4B8C-83A1-F6EECF244321}">
                <p14:modId xmlns:p14="http://schemas.microsoft.com/office/powerpoint/2010/main" val="1181835952"/>
              </p:ext>
            </p:extLst>
          </p:nvPr>
        </p:nvGraphicFramePr>
        <p:xfrm>
          <a:off x="457200" y="381000"/>
          <a:ext cx="8046720"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209800" y="5715000"/>
            <a:ext cx="1249680" cy="701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91000" y="5638800"/>
            <a:ext cx="4312920" cy="794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0310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17578</TotalTime>
  <Words>884</Words>
  <Application>Microsoft Office PowerPoint</Application>
  <PresentationFormat>On-screen Show (4:3)</PresentationFormat>
  <Paragraphs>176</Paragraphs>
  <Slides>30</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Cambria Math</vt:lpstr>
      <vt:lpstr>Courier New</vt:lpstr>
      <vt:lpstr>Times New Roman</vt:lpstr>
      <vt:lpstr>Wingdings</vt:lpstr>
      <vt:lpstr>Office Theme</vt:lpstr>
      <vt:lpstr>Estimating Top Income and Wealth Shares: Sensitivity to Data and Methods</vt:lpstr>
      <vt:lpstr>Goals for this Presentation</vt:lpstr>
      <vt:lpstr>PowerPoint Presentation</vt:lpstr>
      <vt:lpstr>PowerPoint Presentation</vt:lpstr>
      <vt:lpstr>Main Results</vt:lpstr>
      <vt:lpstr>Gross Capitalization (GC) Approach</vt:lpstr>
      <vt:lpstr>Gross Capitalization (GC) Approach</vt:lpstr>
      <vt:lpstr>SCF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Wealth Reconciliation at the Very Top</vt:lpstr>
      <vt:lpstr>PowerPoint Presentation</vt:lpstr>
      <vt:lpstr>Wealth Reconciliation at the Very Top</vt:lpstr>
      <vt:lpstr>PowerPoint Presentation</vt:lpstr>
      <vt:lpstr>PowerPoint Presentation</vt:lpstr>
      <vt:lpstr>PowerPoint Presentation</vt:lpstr>
      <vt:lpstr>PowerPoint Presentation</vt:lpstr>
      <vt:lpstr>PowerPoint Presentation</vt:lpstr>
      <vt:lpstr>Best estimates of top wealth shares?</vt:lpstr>
      <vt:lpstr>Conclusions</vt:lpstr>
      <vt:lpstr>Thanks!  jesse.bricker@frb.gov alice.m.henriques@frb.gov jkrimmel@wharton.upenn.edu john.sabelhaus@frb.gov</vt:lpstr>
    </vt:vector>
  </TitlesOfParts>
  <Company>Federal Reserve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Self-Reported Transitory Income Shocks on Household Spending</dc:title>
  <dc:creator>m1ssa00</dc:creator>
  <cp:lastModifiedBy>Jesse Bricker</cp:lastModifiedBy>
  <cp:revision>654</cp:revision>
  <cp:lastPrinted>2015-04-09T21:10:56Z</cp:lastPrinted>
  <dcterms:created xsi:type="dcterms:W3CDTF">2012-07-13T14:14:09Z</dcterms:created>
  <dcterms:modified xsi:type="dcterms:W3CDTF">2015-12-29T21:14:43Z</dcterms:modified>
</cp:coreProperties>
</file>