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8" r:id="rId3"/>
    <p:sldId id="303" r:id="rId4"/>
    <p:sldId id="370" r:id="rId5"/>
    <p:sldId id="302" r:id="rId6"/>
    <p:sldId id="376" r:id="rId7"/>
    <p:sldId id="305" r:id="rId8"/>
    <p:sldId id="311" r:id="rId9"/>
    <p:sldId id="367" r:id="rId10"/>
    <p:sldId id="317" r:id="rId11"/>
    <p:sldId id="315" r:id="rId12"/>
    <p:sldId id="318" r:id="rId13"/>
    <p:sldId id="321" r:id="rId14"/>
    <p:sldId id="323" r:id="rId15"/>
    <p:sldId id="383" r:id="rId16"/>
    <p:sldId id="339" r:id="rId17"/>
    <p:sldId id="340" r:id="rId18"/>
    <p:sldId id="341" r:id="rId19"/>
    <p:sldId id="343" r:id="rId20"/>
    <p:sldId id="344" r:id="rId21"/>
    <p:sldId id="351" r:id="rId22"/>
    <p:sldId id="350" r:id="rId23"/>
    <p:sldId id="380" r:id="rId24"/>
    <p:sldId id="381" r:id="rId25"/>
    <p:sldId id="337" r:id="rId26"/>
    <p:sldId id="347" r:id="rId27"/>
    <p:sldId id="348" r:id="rId28"/>
    <p:sldId id="352" r:id="rId29"/>
    <p:sldId id="377" r:id="rId30"/>
    <p:sldId id="378" r:id="rId31"/>
    <p:sldId id="379" r:id="rId32"/>
    <p:sldId id="361" r:id="rId33"/>
    <p:sldId id="365" r:id="rId34"/>
    <p:sldId id="384" r:id="rId35"/>
    <p:sldId id="385" r:id="rId36"/>
    <p:sldId id="382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43" autoAdjust="0"/>
  </p:normalViewPr>
  <p:slideViewPr>
    <p:cSldViewPr>
      <p:cViewPr>
        <p:scale>
          <a:sx n="70" d="100"/>
          <a:sy n="70" d="100"/>
        </p:scale>
        <p:origin x="-11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D2BB55CA-530D-418C-93D0-297D0FB5F3EB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E5E77A88-2D94-455F-92C5-0F057617C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74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07236-49DB-42C4-98F7-1499E11CE3DE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B066-1481-4960-B689-826061962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8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B066-1481-4960-B689-8260619627D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 B is not only slower, but is becoming less liquid over time. </a:t>
            </a:r>
          </a:p>
          <a:p>
            <a:endParaRPr lang="en-US" dirty="0" smtClean="0"/>
          </a:p>
          <a:p>
            <a:r>
              <a:rPr lang="en-US" dirty="0" smtClean="0"/>
              <a:t>Clearly, information about liquidity</a:t>
            </a:r>
            <a:r>
              <a:rPr lang="en-US" baseline="0" dirty="0" smtClean="0"/>
              <a:t> is important to evaluate housing market conditions. Given this information (and ceteris paribus) in which market would a rational investor buy a property? In which market will a home seller be more likely to sell? In which market should a regulator be more worried about?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statistics about TOM could also be informative.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B066-1481-4960-B689-8260619627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B066-1481-4960-B689-8260619627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B066-1481-4960-B689-8260619627D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887F-1A8B-42D2-9010-67A3C95CECBA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30198-0E7D-428C-8905-B2D8B9D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The Repeat Time-On-The-Market Index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362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Paul E. Carrillo</a:t>
            </a:r>
          </a:p>
          <a:p>
            <a:r>
              <a:rPr lang="en-US" dirty="0" smtClean="0"/>
              <a:t>George Washington University</a:t>
            </a:r>
          </a:p>
          <a:p>
            <a:endParaRPr lang="en-US" dirty="0" smtClean="0"/>
          </a:p>
          <a:p>
            <a:r>
              <a:rPr lang="en-US" dirty="0" smtClean="0"/>
              <a:t>Benjamin Williams</a:t>
            </a:r>
          </a:p>
          <a:p>
            <a:r>
              <a:rPr lang="en-US" dirty="0" smtClean="0"/>
              <a:t>George Washington University</a:t>
            </a:r>
          </a:p>
          <a:p>
            <a:endParaRPr lang="en-US" dirty="0"/>
          </a:p>
          <a:p>
            <a:r>
              <a:rPr lang="en-US" dirty="0" smtClean="0"/>
              <a:t>January 2015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7" descr="econ2101accentstrip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791200"/>
            <a:ext cx="8431213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gw_horz_4c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0"/>
            <a:ext cx="14478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Conventional </a:t>
            </a:r>
            <a:r>
              <a:rPr lang="en-US" dirty="0" smtClean="0"/>
              <a:t>indicators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Exclude listings that are withdrawn from the market </a:t>
            </a:r>
          </a:p>
          <a:p>
            <a:r>
              <a:rPr lang="en-US" dirty="0" smtClean="0"/>
              <a:t>Exclude listings that expired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Fairfax County </a:t>
            </a:r>
            <a:endParaRPr lang="en-US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241" y="1143000"/>
            <a:ext cx="7652499" cy="559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Fairfax County </a:t>
            </a:r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701" y="1186834"/>
            <a:ext cx="7652499" cy="559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Accounting </a:t>
            </a:r>
            <a:r>
              <a:rPr lang="en-US" dirty="0" smtClean="0"/>
              <a:t>for censoring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Assumption: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Time on the market is subject to </a:t>
            </a:r>
            <a:r>
              <a:rPr lang="en-US" b="1" dirty="0" smtClean="0"/>
              <a:t>random</a:t>
            </a:r>
            <a:r>
              <a:rPr lang="en-US" dirty="0" smtClean="0"/>
              <a:t> censoring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/>
            <a:r>
              <a:rPr lang="en-US" dirty="0" smtClean="0"/>
              <a:t>Treat withdrawn and expired listings as right-censored observations</a:t>
            </a:r>
          </a:p>
          <a:p>
            <a:pPr marL="914400" lvl="1" indent="-514350"/>
            <a:r>
              <a:rPr lang="en-US" dirty="0" smtClean="0"/>
              <a:t>Kaplan – Meier estimator</a:t>
            </a:r>
          </a:p>
          <a:p>
            <a:pPr marL="1314450" lvl="2" indent="-514350"/>
            <a:r>
              <a:rPr lang="en-US" dirty="0" smtClean="0"/>
              <a:t>Non-parametric estimate of the unconditional </a:t>
            </a:r>
            <a:r>
              <a:rPr lang="en-US" b="1" dirty="0" smtClean="0"/>
              <a:t>distribution</a:t>
            </a:r>
            <a:r>
              <a:rPr lang="en-US" dirty="0" smtClean="0"/>
              <a:t> of TOM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Accounting </a:t>
            </a:r>
            <a:r>
              <a:rPr lang="en-US" dirty="0" smtClean="0"/>
              <a:t>for censoring matters!</a:t>
            </a:r>
            <a:endParaRPr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86834"/>
            <a:ext cx="7652499" cy="559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Repeat TOM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A] Repeat Proportional Hazard Index (RPHI)</a:t>
            </a:r>
          </a:p>
          <a:p>
            <a:pPr marL="0" indent="0">
              <a:buNone/>
            </a:pPr>
            <a:r>
              <a:rPr lang="en-US" dirty="0" smtClean="0"/>
              <a:t>B] Repeat Median TOM Index (RMTI)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Both indices account for:</a:t>
            </a:r>
            <a:endParaRPr lang="en-US" dirty="0"/>
          </a:p>
          <a:p>
            <a:r>
              <a:rPr lang="en-US" dirty="0" smtClean="0"/>
              <a:t>Censoring</a:t>
            </a:r>
          </a:p>
          <a:p>
            <a:r>
              <a:rPr lang="en-US" dirty="0" smtClean="0"/>
              <a:t>Unobserved housing heterogeneity exploiting </a:t>
            </a:r>
            <a:r>
              <a:rPr lang="en-US" i="1" dirty="0" smtClean="0"/>
              <a:t>repeat</a:t>
            </a:r>
            <a:r>
              <a:rPr lang="en-US" dirty="0" smtClean="0"/>
              <a:t> listings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76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Proportional hazard model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Home </a:t>
            </a:r>
            <a:r>
              <a:rPr lang="en-US" i="1" dirty="0" err="1" smtClean="0"/>
              <a:t>i</a:t>
            </a:r>
            <a:r>
              <a:rPr lang="en-US" dirty="0" smtClean="0"/>
              <a:t>, period </a:t>
            </a:r>
            <a:r>
              <a:rPr lang="en-US" i="1" dirty="0" smtClean="0"/>
              <a:t>t</a:t>
            </a:r>
            <a:endParaRPr lang="en-US" dirty="0" smtClean="0"/>
          </a:p>
          <a:p>
            <a:r>
              <a:rPr lang="en-US" dirty="0" smtClean="0"/>
              <a:t>           </a:t>
            </a:r>
            <a:r>
              <a:rPr lang="en-US" b="1" dirty="0" smtClean="0"/>
              <a:t>individual</a:t>
            </a:r>
            <a:r>
              <a:rPr lang="en-US" dirty="0" smtClean="0"/>
              <a:t> home baseline hazard</a:t>
            </a:r>
          </a:p>
          <a:p>
            <a:endParaRPr lang="en-US" dirty="0" smtClean="0"/>
          </a:p>
          <a:p>
            <a:r>
              <a:rPr lang="en-US" dirty="0" err="1" smtClean="0">
                <a:latin typeface="Symbol" pitchFamily="18" charset="2"/>
              </a:rPr>
              <a:t>b</a:t>
            </a:r>
            <a:r>
              <a:rPr lang="en-US" baseline="-25000" dirty="0" err="1" smtClean="0"/>
              <a:t>t</a:t>
            </a:r>
            <a:r>
              <a:rPr lang="en-US" dirty="0" smtClean="0"/>
              <a:t> are period specific shifters of baseline hazard  (basic input for TOM index)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514600"/>
            <a:ext cx="33337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25" y="3810000"/>
            <a:ext cx="8667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Proportional hazard model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result: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Log of integrated baseline hazard has an extreme value distribution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514600"/>
            <a:ext cx="33337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581400"/>
            <a:ext cx="37909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4267200"/>
            <a:ext cx="30956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Assume:</a:t>
            </a:r>
          </a:p>
          <a:p>
            <a:endParaRPr lang="en-US" dirty="0" smtClean="0"/>
          </a:p>
          <a:p>
            <a:r>
              <a:rPr lang="en-US" dirty="0" smtClean="0"/>
              <a:t>Baseline hazard has a “fixed effect”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cannot simply “difference out”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 (why?)</a:t>
            </a:r>
          </a:p>
          <a:p>
            <a:r>
              <a:rPr lang="en-US" dirty="0" smtClean="0"/>
              <a:t>But we can compute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and “eliminate” the fixed effect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5575" y="1752600"/>
            <a:ext cx="3248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6025" y="2743200"/>
            <a:ext cx="42195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3638" y="4800600"/>
            <a:ext cx="42767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Formally: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can estimate the coefficients of interest using a simple </a:t>
            </a:r>
            <a:r>
              <a:rPr lang="en-US" dirty="0" err="1" smtClean="0"/>
              <a:t>logit</a:t>
            </a:r>
            <a:r>
              <a:rPr lang="en-US" dirty="0" smtClean="0"/>
              <a:t> regression! </a:t>
            </a:r>
          </a:p>
          <a:p>
            <a:pPr lvl="1"/>
            <a:r>
              <a:rPr lang="en-US" dirty="0" smtClean="0"/>
              <a:t>Approach is based on Lancaster (2000) and Chamberlain (1985). Couple papers in labor economics have used a somewhat similar approach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8610600" cy="193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Housing market is a very important one!</a:t>
            </a:r>
          </a:p>
          <a:p>
            <a:r>
              <a:rPr lang="en-US" dirty="0" smtClean="0"/>
              <a:t>Measuring housing market conditions:</a:t>
            </a:r>
          </a:p>
          <a:p>
            <a:pPr lvl="1"/>
            <a:r>
              <a:rPr lang="en-US" dirty="0" smtClean="0"/>
              <a:t>Transaction prices</a:t>
            </a:r>
          </a:p>
          <a:p>
            <a:pPr lvl="2"/>
            <a:r>
              <a:rPr lang="en-US" dirty="0" smtClean="0"/>
              <a:t>Median sale prices (NAR)</a:t>
            </a:r>
          </a:p>
          <a:p>
            <a:pPr lvl="2"/>
            <a:r>
              <a:rPr lang="en-US" dirty="0" smtClean="0"/>
              <a:t>Repeat sales (Case-</a:t>
            </a:r>
            <a:r>
              <a:rPr lang="en-US" dirty="0" err="1" smtClean="0"/>
              <a:t>Shiller</a:t>
            </a:r>
            <a:r>
              <a:rPr lang="en-US" dirty="0" smtClean="0"/>
              <a:t>, OFHEO, </a:t>
            </a:r>
            <a:r>
              <a:rPr lang="en-US" dirty="0" err="1" smtClean="0"/>
              <a:t>CoreLogic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Housing starts / Vacancy rates / Mortgage originations, etc.</a:t>
            </a:r>
          </a:p>
          <a:p>
            <a:pPr lvl="1"/>
            <a:r>
              <a:rPr lang="en-US" dirty="0" smtClean="0"/>
              <a:t>Liquidity?</a:t>
            </a:r>
          </a:p>
          <a:p>
            <a:pPr lvl="2"/>
            <a:r>
              <a:rPr lang="en-US" dirty="0" smtClean="0"/>
              <a:t>Time on the Market (TOM)</a:t>
            </a:r>
          </a:p>
          <a:p>
            <a:endParaRPr lang="en-US" baseline="30000" dirty="0" smtClean="0"/>
          </a:p>
          <a:p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Estimation procedure:</a:t>
            </a:r>
          </a:p>
          <a:p>
            <a:pPr lvl="1"/>
            <a:r>
              <a:rPr lang="en-US" dirty="0" smtClean="0"/>
              <a:t>For each pair of </a:t>
            </a:r>
            <a:r>
              <a:rPr lang="en-US" dirty="0" smtClean="0"/>
              <a:t>repeat-listings (including censored observations)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Let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1 if Y</a:t>
            </a:r>
            <a:r>
              <a:rPr lang="en-US" baseline="-25000" dirty="0" smtClean="0"/>
              <a:t>2i</a:t>
            </a:r>
            <a:r>
              <a:rPr lang="en-US" dirty="0" smtClean="0"/>
              <a:t> &gt; Y</a:t>
            </a:r>
            <a:r>
              <a:rPr lang="en-US" baseline="-25000" dirty="0" smtClean="0"/>
              <a:t>1i</a:t>
            </a:r>
          </a:p>
          <a:p>
            <a:pPr lvl="1"/>
            <a:r>
              <a:rPr lang="en-US" dirty="0" smtClean="0"/>
              <a:t>Let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r>
              <a:rPr lang="en-US" dirty="0" smtClean="0"/>
              <a:t>= -1 if the </a:t>
            </a:r>
            <a:r>
              <a:rPr lang="en-US" i="1" dirty="0" smtClean="0"/>
              <a:t>first</a:t>
            </a:r>
            <a:r>
              <a:rPr lang="en-US" dirty="0" smtClean="0"/>
              <a:t> sale was made in period </a:t>
            </a:r>
            <a:r>
              <a:rPr lang="en-US" i="1" dirty="0" smtClean="0"/>
              <a:t>j</a:t>
            </a:r>
            <a:r>
              <a:rPr lang="en-US" dirty="0" smtClean="0"/>
              <a:t>; Let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r>
              <a:rPr lang="en-US" dirty="0" smtClean="0"/>
              <a:t>= +1 if the  </a:t>
            </a:r>
            <a:r>
              <a:rPr lang="en-US" i="1" dirty="0" smtClean="0"/>
              <a:t>second</a:t>
            </a:r>
            <a:r>
              <a:rPr lang="en-US" dirty="0" smtClean="0"/>
              <a:t> sale was made in period </a:t>
            </a:r>
            <a:r>
              <a:rPr lang="en-US" i="1" dirty="0" smtClean="0"/>
              <a:t>j;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r>
              <a:rPr lang="en-US" dirty="0" smtClean="0"/>
              <a:t>= 0 otherwise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Estimate Pr{ W=1} = </a:t>
            </a:r>
            <a:r>
              <a:rPr lang="en-US" dirty="0" err="1" smtClean="0"/>
              <a:t>Logit</a:t>
            </a:r>
            <a:r>
              <a:rPr lang="en-US" dirty="0" smtClean="0"/>
              <a:t> (X*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Proportional Hazard Index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– 1)*100 : Gross percentage increase (decrease) in the hazard rate compared to the base period</a:t>
            </a:r>
            <a:endParaRPr lang="en-US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50" y="2667000"/>
            <a:ext cx="19431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57350"/>
            <a:ext cx="6440918" cy="494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Repeat Proportional Hazard Index</a:t>
            </a:r>
            <a:br>
              <a:rPr lang="en-US" dirty="0" smtClean="0"/>
            </a:br>
            <a:r>
              <a:rPr lang="en-US" dirty="0" smtClean="0"/>
              <a:t>- 2010 q1 = 1 -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Repeat Proportional Hazard Index</a:t>
            </a:r>
            <a:br>
              <a:rPr lang="en-US" dirty="0" smtClean="0"/>
            </a:br>
            <a:r>
              <a:rPr lang="en-US" dirty="0" smtClean="0"/>
              <a:t>- 2010 q1 = 1 -</a:t>
            </a:r>
            <a:endParaRPr lang="en-US" dirty="0"/>
          </a:p>
        </p:txBody>
      </p:sp>
      <p:pic>
        <p:nvPicPr>
          <p:cNvPr id="168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462796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Repeat Proportional Hazard Index</a:t>
            </a:r>
            <a:br>
              <a:rPr lang="en-US" dirty="0" smtClean="0"/>
            </a:br>
            <a:r>
              <a:rPr lang="en-US" dirty="0" smtClean="0"/>
              <a:t>- 2010 q1 = 1 -</a:t>
            </a:r>
            <a:endParaRPr lang="en-US" dirty="0"/>
          </a:p>
        </p:txBody>
      </p:sp>
      <p:pic>
        <p:nvPicPr>
          <p:cNvPr id="169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2771" y="1466850"/>
            <a:ext cx="6568026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Accelerated failure time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Linear model: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 differences: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no-censoring, OLS could be used to estimate </a:t>
            </a:r>
            <a:r>
              <a:rPr lang="en-US" dirty="0" smtClean="0">
                <a:latin typeface="Symbol" pitchFamily="18" charset="2"/>
              </a:rPr>
              <a:t>b</a:t>
            </a:r>
            <a:endParaRPr lang="en-US" dirty="0">
              <a:latin typeface="Symbol" pitchFamily="18" charset="2"/>
            </a:endParaRPr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5125" y="2209800"/>
            <a:ext cx="29622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819400"/>
            <a:ext cx="185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4038600"/>
            <a:ext cx="4591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Accelerated failure time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With censoring:</a:t>
            </a:r>
          </a:p>
          <a:p>
            <a:endParaRPr lang="en-US" dirty="0" smtClean="0"/>
          </a:p>
          <a:p>
            <a:r>
              <a:rPr lang="en-US" dirty="0" smtClean="0"/>
              <a:t>Assumption: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Proposed method: </a:t>
            </a:r>
          </a:p>
          <a:p>
            <a:pPr lvl="1"/>
            <a:r>
              <a:rPr lang="en-US" dirty="0" smtClean="0"/>
              <a:t>Use sample of repeat listings to estimate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Med</a:t>
            </a:r>
            <a:r>
              <a:rPr lang="en-US" dirty="0" smtClean="0"/>
              <a:t>(Y</a:t>
            </a:r>
            <a:r>
              <a:rPr lang="en-US" baseline="30000" dirty="0" smtClean="0"/>
              <a:t>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OLS to estimate </a:t>
            </a:r>
            <a:r>
              <a:rPr lang="en-US" dirty="0" smtClean="0">
                <a:latin typeface="Symbol" pitchFamily="18" charset="2"/>
              </a:rPr>
              <a:t>b</a:t>
            </a:r>
            <a:endParaRPr lang="en-US" dirty="0">
              <a:latin typeface="Symbol" pitchFamily="18" charset="2"/>
            </a:endParaRPr>
          </a:p>
        </p:txBody>
      </p:sp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343275"/>
            <a:ext cx="77914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676400"/>
            <a:ext cx="29622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286000"/>
            <a:ext cx="185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Accelerated failure time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Details:</a:t>
            </a:r>
          </a:p>
          <a:p>
            <a:r>
              <a:rPr lang="en-US" dirty="0" smtClean="0"/>
              <a:t>Step 1:</a:t>
            </a:r>
          </a:p>
          <a:p>
            <a:pPr lvl="1"/>
            <a:r>
              <a:rPr lang="en-US" dirty="0" smtClean="0"/>
              <a:t>Select a repeat </a:t>
            </a:r>
            <a:r>
              <a:rPr lang="en-US" b="1" dirty="0" smtClean="0"/>
              <a:t>listing</a:t>
            </a:r>
            <a:r>
              <a:rPr lang="en-US" dirty="0" smtClean="0"/>
              <a:t> sample such that </a:t>
            </a:r>
          </a:p>
          <a:p>
            <a:pPr lvl="1"/>
            <a:r>
              <a:rPr lang="en-US" dirty="0" smtClean="0"/>
              <a:t>For each pair of 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such that t</a:t>
            </a:r>
            <a:r>
              <a:rPr lang="en-US" baseline="-25000" dirty="0" smtClean="0"/>
              <a:t>1</a:t>
            </a:r>
            <a:r>
              <a:rPr lang="en-US" dirty="0" smtClean="0"/>
              <a:t> &lt; t</a:t>
            </a:r>
            <a:r>
              <a:rPr lang="en-US" baseline="-25000" dirty="0" smtClean="0"/>
              <a:t>2</a:t>
            </a:r>
            <a:r>
              <a:rPr lang="en-US" dirty="0" smtClean="0"/>
              <a:t> , use Kaplan Meier estimator to compute          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Step 2:</a:t>
            </a:r>
          </a:p>
          <a:p>
            <a:pPr lvl="1"/>
            <a:r>
              <a:rPr lang="en-US" dirty="0" smtClean="0"/>
              <a:t>Use OLS to estimate regression of          on X</a:t>
            </a:r>
            <a:r>
              <a:rPr lang="en-US" baseline="-25000" dirty="0" smtClean="0"/>
              <a:t>i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pic>
        <p:nvPicPr>
          <p:cNvPr id="798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5950" y="4343400"/>
            <a:ext cx="59626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8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819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8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825" y="3765169"/>
            <a:ext cx="561975" cy="50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5257800"/>
            <a:ext cx="561975" cy="50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Accelerated failure time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Median TOM Index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– 1)*100 : Gross percentage increase (decrease) in the median TOM compared to the base period</a:t>
            </a:r>
            <a:endParaRPr lang="en-US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50" y="2667000"/>
            <a:ext cx="19431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6152" y="76200"/>
            <a:ext cx="4416848" cy="66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29000" cy="5135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Repeat TOM Indices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San Diego</a:t>
            </a:r>
            <a:br>
              <a:rPr lang="en-US" sz="3600" dirty="0" smtClean="0"/>
            </a:br>
            <a:r>
              <a:rPr lang="en-US" sz="3600" dirty="0" smtClean="0"/>
              <a:t> (2010 q1=1)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TOM is a key measure of housing market conditions</a:t>
            </a:r>
          </a:p>
          <a:p>
            <a:pPr lvl="2">
              <a:buNone/>
            </a:pPr>
            <a:endParaRPr lang="en-US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3200400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Market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 Price</a:t>
                      </a:r>
                      <a:r>
                        <a:rPr lang="en-US" baseline="0" dirty="0" smtClean="0"/>
                        <a:t>  /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 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/>
                        <a:t> Median</a:t>
                      </a:r>
                      <a:r>
                        <a:rPr lang="en-US" baseline="0" dirty="0" smtClean="0"/>
                        <a:t> TOM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$200K / 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$200K / 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29000" cy="5135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Repeat TOM Indices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Las Vegas</a:t>
            </a:r>
            <a:br>
              <a:rPr lang="en-US" sz="3600" dirty="0" smtClean="0"/>
            </a:br>
            <a:r>
              <a:rPr lang="en-US" sz="3600" dirty="0" smtClean="0"/>
              <a:t> (2010 q1=1)</a:t>
            </a:r>
            <a:endParaRPr lang="en-US" sz="3600" dirty="0"/>
          </a:p>
        </p:txBody>
      </p:sp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0"/>
            <a:ext cx="4523752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29000" cy="5135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Repeat TOM Indices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Fairfax County</a:t>
            </a:r>
            <a:br>
              <a:rPr lang="en-US" sz="3600" dirty="0" smtClean="0"/>
            </a:br>
            <a:r>
              <a:rPr lang="en-US" sz="3600" dirty="0" smtClean="0"/>
              <a:t> (2010 q1=1)</a:t>
            </a:r>
            <a:endParaRPr lang="en-US" sz="3600" dirty="0"/>
          </a:p>
        </p:txBody>
      </p:sp>
      <p:pic>
        <p:nvPicPr>
          <p:cNvPr id="143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76200"/>
            <a:ext cx="4494508" cy="6685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Proposed two methods to measure changes in housing marketing time</a:t>
            </a:r>
          </a:p>
          <a:p>
            <a:pPr lvl="1"/>
            <a:r>
              <a:rPr lang="en-US" dirty="0" smtClean="0"/>
              <a:t>A. Repeat proportional hazard index</a:t>
            </a:r>
          </a:p>
          <a:p>
            <a:pPr lvl="1"/>
            <a:r>
              <a:rPr lang="en-US" dirty="0" smtClean="0"/>
              <a:t>B. Repeat median TOM index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Methods control for censoring and (unobserved) individual heterogeneity </a:t>
            </a:r>
          </a:p>
          <a:p>
            <a:endParaRPr lang="en-US" dirty="0" smtClean="0"/>
          </a:p>
          <a:p>
            <a:r>
              <a:rPr lang="en-US" dirty="0" smtClean="0"/>
              <a:t>Methods are straightforward to implement (particularly A)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Formally: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62200"/>
            <a:ext cx="5753100" cy="152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7467600" cy="47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971800" y="2286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we control for each property baseline hazard, Y is </a:t>
            </a:r>
            <a:r>
              <a:rPr lang="en-US" dirty="0" err="1" smtClean="0"/>
              <a:t>i.i.d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Proportional Hazard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censoring?</a:t>
            </a:r>
          </a:p>
          <a:p>
            <a:pPr lvl="1"/>
            <a:r>
              <a:rPr lang="en-US" dirty="0" smtClean="0"/>
              <a:t>Random censoring:  Y</a:t>
            </a:r>
            <a:r>
              <a:rPr lang="en-US" baseline="-25000" dirty="0" smtClean="0"/>
              <a:t>SOLD</a:t>
            </a:r>
            <a:r>
              <a:rPr lang="en-US" dirty="0" smtClean="0"/>
              <a:t> &gt; Y </a:t>
            </a:r>
            <a:r>
              <a:rPr lang="en-US" baseline="-25000" dirty="0" smtClean="0"/>
              <a:t>WITHDRAWN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048000"/>
          <a:ext cx="8001001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782"/>
                <a:gridCol w="1583532"/>
                <a:gridCol w="1500187"/>
                <a:gridCol w="1333500"/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 1 </a:t>
                      </a:r>
                    </a:p>
                    <a:p>
                      <a:pPr algn="ctr"/>
                      <a:r>
                        <a:rPr lang="en-US" dirty="0" smtClean="0"/>
                        <a:t>(Y1*)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 2 (Y2*)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Y2* &gt; Y1*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Y2</a:t>
                      </a:r>
                      <a:r>
                        <a:rPr lang="en-US" baseline="0" dirty="0" smtClean="0"/>
                        <a:t> &gt; Y1?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Y2</a:t>
                      </a:r>
                      <a:r>
                        <a:rPr lang="en-US" baseline="0" dirty="0" smtClean="0"/>
                        <a:t> &gt; 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715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Use A for estimation; and also B and C , only when the smaller of the two durations is not censored! (if Y</a:t>
            </a:r>
            <a:r>
              <a:rPr lang="en-US" sz="2400" b="1" baseline="-25000" dirty="0" smtClean="0"/>
              <a:t>c2</a:t>
            </a:r>
            <a:r>
              <a:rPr lang="en-US" sz="2400" b="1" dirty="0" smtClean="0"/>
              <a:t> &gt; Y*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, it must be that Y*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&gt; Y</a:t>
            </a:r>
            <a:r>
              <a:rPr lang="en-US" sz="2400" b="1" baseline="-25000" dirty="0" smtClean="0"/>
              <a:t>c2</a:t>
            </a:r>
            <a:r>
              <a:rPr lang="en-US" sz="2400" b="1" dirty="0" smtClean="0"/>
              <a:t> &gt; Y*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)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25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MLS Data: US MSAs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14969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310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Published statistics that measure the evolution of TOM?</a:t>
            </a:r>
          </a:p>
          <a:p>
            <a:pPr lvl="1"/>
            <a:r>
              <a:rPr lang="en-US" dirty="0" smtClean="0"/>
              <a:t>Not aware of any (rigorous) attempt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 constraints? </a:t>
            </a:r>
          </a:p>
          <a:p>
            <a:pPr lvl="1"/>
            <a:r>
              <a:rPr lang="en-US" dirty="0" smtClean="0"/>
              <a:t>“Readily” available MLS Data:</a:t>
            </a:r>
          </a:p>
          <a:p>
            <a:pPr lvl="2"/>
            <a:r>
              <a:rPr lang="en-US" dirty="0" smtClean="0"/>
              <a:t>List price (list price changes)</a:t>
            </a:r>
          </a:p>
          <a:p>
            <a:pPr lvl="2"/>
            <a:r>
              <a:rPr lang="en-US" dirty="0" smtClean="0"/>
              <a:t>Sale price </a:t>
            </a:r>
          </a:p>
          <a:p>
            <a:pPr lvl="2"/>
            <a:r>
              <a:rPr lang="en-US" dirty="0" smtClean="0"/>
              <a:t>Number of days a home stays on the market (TOM)</a:t>
            </a:r>
          </a:p>
          <a:p>
            <a:pPr lvl="3"/>
            <a:r>
              <a:rPr lang="en-US" dirty="0" smtClean="0"/>
              <a:t>Contract date (“under contract” / “pending”) </a:t>
            </a:r>
          </a:p>
          <a:p>
            <a:pPr lvl="3"/>
            <a:r>
              <a:rPr lang="en-US" dirty="0" smtClean="0"/>
              <a:t>Closing date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“Methodological” constraints?</a:t>
            </a:r>
          </a:p>
          <a:p>
            <a:pPr lvl="2"/>
            <a:endParaRPr lang="en-US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Uses MLS data to construct quality adjusted TOM indices</a:t>
            </a:r>
          </a:p>
          <a:p>
            <a:endParaRPr lang="en-US" dirty="0" smtClean="0"/>
          </a:p>
          <a:p>
            <a:r>
              <a:rPr lang="en-US" dirty="0" smtClean="0"/>
              <a:t>Main contributions/findings:</a:t>
            </a:r>
          </a:p>
          <a:p>
            <a:pPr lvl="1"/>
            <a:r>
              <a:rPr lang="en-US" dirty="0" smtClean="0"/>
              <a:t>New methods to measure changes in housing liquidity </a:t>
            </a:r>
          </a:p>
          <a:p>
            <a:pPr lvl="2"/>
            <a:r>
              <a:rPr lang="en-US" dirty="0" smtClean="0"/>
              <a:t>Exploits repeat-sales ; Controls for censoring (withdrawn and expired listings) ; Straightforward to implement</a:t>
            </a:r>
          </a:p>
          <a:p>
            <a:pPr lvl="1"/>
            <a:r>
              <a:rPr lang="en-US" dirty="0" smtClean="0"/>
              <a:t>Findings</a:t>
            </a:r>
          </a:p>
          <a:p>
            <a:pPr lvl="2"/>
            <a:r>
              <a:rPr lang="en-US" dirty="0" smtClean="0"/>
              <a:t>Important to account for right-censoring</a:t>
            </a:r>
          </a:p>
          <a:p>
            <a:pPr lvl="2"/>
            <a:r>
              <a:rPr lang="en-US" dirty="0" smtClean="0"/>
              <a:t>Also important to control for unobserved property heterogeneity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(Recent) Related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Duration models with “fixed effects”</a:t>
            </a:r>
          </a:p>
          <a:p>
            <a:pPr lvl="1"/>
            <a:r>
              <a:rPr lang="en-US" dirty="0" smtClean="0"/>
              <a:t>Lancaster (2000) and Chamberlain (1985)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Price indices (too long to list)</a:t>
            </a:r>
          </a:p>
          <a:p>
            <a:endParaRPr lang="en-US" dirty="0" smtClean="0"/>
          </a:p>
          <a:p>
            <a:r>
              <a:rPr lang="en-US" dirty="0" smtClean="0"/>
              <a:t>Exploiting MLS data to measure current and future housing market conditions</a:t>
            </a:r>
          </a:p>
          <a:p>
            <a:pPr lvl="1"/>
            <a:r>
              <a:rPr lang="en-US" dirty="0" smtClean="0"/>
              <a:t>Annenberg and </a:t>
            </a:r>
            <a:r>
              <a:rPr lang="en-US" dirty="0" err="1" smtClean="0"/>
              <a:t>Laufer</a:t>
            </a:r>
            <a:r>
              <a:rPr lang="en-US" dirty="0" smtClean="0"/>
              <a:t> (2014) WP ; Carrillo, De Wit and Larson (forthcoming), REE.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indices:</a:t>
            </a:r>
          </a:p>
          <a:p>
            <a:pPr lvl="1"/>
            <a:r>
              <a:rPr lang="en-US" dirty="0" smtClean="0"/>
              <a:t>Housing distress index: </a:t>
            </a:r>
            <a:r>
              <a:rPr lang="en-US" dirty="0" err="1" smtClean="0"/>
              <a:t>Chauvet</a:t>
            </a:r>
            <a:r>
              <a:rPr lang="en-US" dirty="0" smtClean="0"/>
              <a:t>, Gabriel and Lutz (2013) WP</a:t>
            </a:r>
          </a:p>
          <a:p>
            <a:pPr lvl="1"/>
            <a:r>
              <a:rPr lang="en-US" dirty="0" smtClean="0"/>
              <a:t>Housing Heat Index: Carrillo, REE, (2013)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MLS Data</a:t>
            </a:r>
          </a:p>
          <a:p>
            <a:pPr lvl="1"/>
            <a:r>
              <a:rPr lang="en-US" dirty="0" smtClean="0"/>
              <a:t>Fairfax (MLS); </a:t>
            </a:r>
            <a:r>
              <a:rPr lang="en-US" dirty="0" err="1" smtClean="0"/>
              <a:t>CoreLogic</a:t>
            </a:r>
            <a:r>
              <a:rPr lang="en-US" dirty="0" smtClean="0"/>
              <a:t> LLC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Conventional TOM indicators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Accounting for right censoring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Accounting for right censoring and property </a:t>
            </a:r>
            <a:r>
              <a:rPr lang="en-US" dirty="0" err="1" smtClean="0"/>
              <a:t>heterogenity</a:t>
            </a:r>
            <a:r>
              <a:rPr lang="en-US" dirty="0" smtClean="0"/>
              <a:t>: </a:t>
            </a:r>
            <a:r>
              <a:rPr lang="en-US" dirty="0" smtClean="0"/>
              <a:t>“</a:t>
            </a:r>
            <a:r>
              <a:rPr lang="en-US" dirty="0" smtClean="0"/>
              <a:t>Repeat TOM index”</a:t>
            </a:r>
          </a:p>
          <a:p>
            <a:pPr lvl="2"/>
            <a:r>
              <a:rPr lang="en-US" dirty="0" smtClean="0"/>
              <a:t>Proportional hazard</a:t>
            </a:r>
          </a:p>
          <a:p>
            <a:pPr lvl="2"/>
            <a:r>
              <a:rPr lang="en-US" dirty="0" smtClean="0"/>
              <a:t>Median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MLS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Washington </a:t>
            </a:r>
            <a:r>
              <a:rPr lang="en-US" dirty="0" smtClean="0"/>
              <a:t>DC local MLS (MRIS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1997 </a:t>
            </a:r>
            <a:r>
              <a:rPr lang="en-US" dirty="0" smtClean="0"/>
              <a:t>– 2010 </a:t>
            </a:r>
          </a:p>
          <a:p>
            <a:pPr lvl="1"/>
            <a:r>
              <a:rPr lang="en-US" dirty="0" smtClean="0"/>
              <a:t>Fairfax County: (About </a:t>
            </a:r>
            <a:r>
              <a:rPr lang="en-US" dirty="0"/>
              <a:t>0.3 Million </a:t>
            </a:r>
            <a:r>
              <a:rPr lang="en-US" dirty="0" smtClean="0"/>
              <a:t>records)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CoreLogic</a:t>
            </a:r>
            <a:r>
              <a:rPr lang="en-US" dirty="0"/>
              <a:t>, LLC</a:t>
            </a:r>
          </a:p>
          <a:p>
            <a:pPr lvl="1"/>
            <a:r>
              <a:rPr lang="en-US" dirty="0"/>
              <a:t>Collects / validates MLS data from over 100 MSAs (Real Estate Suite)</a:t>
            </a:r>
          </a:p>
          <a:p>
            <a:pPr lvl="1"/>
            <a:r>
              <a:rPr lang="en-US" dirty="0"/>
              <a:t>Our data: All listings available in 13 US MSAs </a:t>
            </a:r>
          </a:p>
          <a:p>
            <a:pPr lvl="2"/>
            <a:r>
              <a:rPr lang="en-US" dirty="0"/>
              <a:t>1.4 Million listings</a:t>
            </a:r>
          </a:p>
          <a:p>
            <a:pPr lvl="2"/>
            <a:r>
              <a:rPr lang="en-US" dirty="0"/>
              <a:t>2004 - 2013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MLS Data: Fairfax, 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Measuring TOM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Difference between original (first) listing and contract date</a:t>
            </a:r>
          </a:p>
          <a:p>
            <a:pPr lvl="2"/>
            <a:r>
              <a:rPr lang="en-US" dirty="0" smtClean="0"/>
              <a:t>We are able to identify if same listing has been posted several times consecutively (“refreshers”) (may be missing some, though)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25667</TotalTime>
  <Words>1184</Words>
  <Application>Microsoft Office PowerPoint</Application>
  <PresentationFormat>On-screen Show (4:3)</PresentationFormat>
  <Paragraphs>291</Paragraphs>
  <Slides>36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The Repeat Time-On-The-Market Index</vt:lpstr>
      <vt:lpstr>Introduction</vt:lpstr>
      <vt:lpstr>Introduction</vt:lpstr>
      <vt:lpstr>Introduction</vt:lpstr>
      <vt:lpstr>This paper</vt:lpstr>
      <vt:lpstr>(Recent) Related literature</vt:lpstr>
      <vt:lpstr>Outline</vt:lpstr>
      <vt:lpstr>1. MLS Data</vt:lpstr>
      <vt:lpstr>1. MLS Data: Fairfax, VA</vt:lpstr>
      <vt:lpstr>2. Conventional indicators</vt:lpstr>
      <vt:lpstr>Fairfax County </vt:lpstr>
      <vt:lpstr>Fairfax County </vt:lpstr>
      <vt:lpstr>3. Accounting for censoring</vt:lpstr>
      <vt:lpstr>3. Accounting for censoring matters!</vt:lpstr>
      <vt:lpstr>4. Repeat TOM Index</vt:lpstr>
      <vt:lpstr>A. Proportional Hazard</vt:lpstr>
      <vt:lpstr>A. Proportional Hazard</vt:lpstr>
      <vt:lpstr>A. Proportional Hazard</vt:lpstr>
      <vt:lpstr>A. Proportional Hazard</vt:lpstr>
      <vt:lpstr>A. Proportional Hazard</vt:lpstr>
      <vt:lpstr>A. Proportional Hazard</vt:lpstr>
      <vt:lpstr>A. Repeat Proportional Hazard Index - 2010 q1 = 1 -</vt:lpstr>
      <vt:lpstr>A. Repeat Proportional Hazard Index - 2010 q1 = 1 -</vt:lpstr>
      <vt:lpstr>A. Repeat Proportional Hazard Index - 2010 q1 = 1 -</vt:lpstr>
      <vt:lpstr>B. Accelerated failure time model</vt:lpstr>
      <vt:lpstr>B. Accelerated failure time model</vt:lpstr>
      <vt:lpstr>B. Accelerated failure time model</vt:lpstr>
      <vt:lpstr>B. Accelerated failure time model</vt:lpstr>
      <vt:lpstr>Repeat TOM Indices   San Diego  (2010 q1=1)</vt:lpstr>
      <vt:lpstr>Repeat TOM Indices   Las Vegas  (2010 q1=1)</vt:lpstr>
      <vt:lpstr>Repeat TOM Indices   Fairfax County  (2010 q1=1)</vt:lpstr>
      <vt:lpstr>Summary</vt:lpstr>
      <vt:lpstr>Thank you</vt:lpstr>
      <vt:lpstr>A. Proportional Hazard</vt:lpstr>
      <vt:lpstr>A. Proportional Hazard</vt:lpstr>
      <vt:lpstr>MLS Data: US MSAs</vt:lpstr>
    </vt:vector>
  </TitlesOfParts>
  <Company>GWU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Counterfactual Spatial Distributions</dc:title>
  <dc:creator>faculty</dc:creator>
  <cp:lastModifiedBy>Paul Carrillo</cp:lastModifiedBy>
  <cp:revision>1276</cp:revision>
  <dcterms:created xsi:type="dcterms:W3CDTF">2013-05-22T20:37:53Z</dcterms:created>
  <dcterms:modified xsi:type="dcterms:W3CDTF">2016-01-02T14:59:09Z</dcterms:modified>
</cp:coreProperties>
</file>