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345" r:id="rId4"/>
    <p:sldId id="328" r:id="rId5"/>
    <p:sldId id="346" r:id="rId6"/>
    <p:sldId id="257" r:id="rId7"/>
    <p:sldId id="327" r:id="rId8"/>
    <p:sldId id="288" r:id="rId9"/>
    <p:sldId id="303" r:id="rId10"/>
    <p:sldId id="304" r:id="rId11"/>
    <p:sldId id="260" r:id="rId12"/>
    <p:sldId id="348" r:id="rId13"/>
    <p:sldId id="347" r:id="rId14"/>
    <p:sldId id="332" r:id="rId15"/>
    <p:sldId id="356" r:id="rId16"/>
    <p:sldId id="357" r:id="rId17"/>
    <p:sldId id="355" r:id="rId18"/>
    <p:sldId id="358" r:id="rId19"/>
    <p:sldId id="359" r:id="rId20"/>
    <p:sldId id="302" r:id="rId21"/>
    <p:sldId id="350" r:id="rId22"/>
    <p:sldId id="351" r:id="rId23"/>
    <p:sldId id="352" r:id="rId24"/>
    <p:sldId id="353" r:id="rId25"/>
    <p:sldId id="354" r:id="rId26"/>
    <p:sldId id="333" r:id="rId27"/>
    <p:sldId id="334"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576" autoAdjust="0"/>
  </p:normalViewPr>
  <p:slideViewPr>
    <p:cSldViewPr>
      <p:cViewPr varScale="1">
        <p:scale>
          <a:sx n="95" d="100"/>
          <a:sy n="95" d="100"/>
        </p:scale>
        <p:origin x="76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253340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49612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28417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306169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10942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267644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366949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112182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260874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276769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900787-952A-46BC-94BA-2BB5CD6EC86B}" type="datetimeFigureOut">
              <a:rPr lang="de-DE" smtClean="0"/>
              <a:t>01.01.2016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1608E8D-2072-45DE-A245-75FF59576923}" type="slidenum">
              <a:rPr lang="de-DE" smtClean="0"/>
              <a:t>‹Nr.›</a:t>
            </a:fld>
            <a:endParaRPr lang="de-DE" dirty="0"/>
          </a:p>
        </p:txBody>
      </p:sp>
    </p:spTree>
    <p:extLst>
      <p:ext uri="{BB962C8B-B14F-4D97-AF65-F5344CB8AC3E}">
        <p14:creationId xmlns:p14="http://schemas.microsoft.com/office/powerpoint/2010/main" val="199524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00787-952A-46BC-94BA-2BB5CD6EC86B}" type="datetimeFigureOut">
              <a:rPr lang="de-DE" smtClean="0"/>
              <a:t>01.01.2016</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08E8D-2072-45DE-A245-75FF59576923}" type="slidenum">
              <a:rPr lang="de-DE" smtClean="0"/>
              <a:t>‹Nr.›</a:t>
            </a:fld>
            <a:endParaRPr lang="de-DE" dirty="0"/>
          </a:p>
        </p:txBody>
      </p:sp>
    </p:spTree>
    <p:extLst>
      <p:ext uri="{BB962C8B-B14F-4D97-AF65-F5344CB8AC3E}">
        <p14:creationId xmlns:p14="http://schemas.microsoft.com/office/powerpoint/2010/main" val="8300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340768"/>
            <a:ext cx="8712968" cy="2016224"/>
          </a:xfrm>
        </p:spPr>
        <p:txBody>
          <a:bodyPr>
            <a:noAutofit/>
          </a:bodyPr>
          <a:lstStyle/>
          <a:p>
            <a:pPr>
              <a:spcAft>
                <a:spcPts val="1200"/>
              </a:spcAft>
            </a:pPr>
            <a:r>
              <a:rPr lang="de-DE" sz="3200" dirty="0" smtClean="0"/>
              <a:t/>
            </a:r>
            <a:br>
              <a:rPr lang="de-DE" sz="3200" dirty="0" smtClean="0"/>
            </a:br>
            <a:r>
              <a:rPr lang="en-US" sz="3200" kern="0" spc="150" dirty="0" smtClean="0">
                <a:latin typeface="Arial"/>
                <a:cs typeface="Times New Roman"/>
              </a:rPr>
              <a:t>Corporate Taxation and Investment:</a:t>
            </a:r>
            <a:br>
              <a:rPr lang="en-US" sz="3200" kern="0" spc="150" dirty="0" smtClean="0">
                <a:latin typeface="Arial"/>
                <a:cs typeface="Times New Roman"/>
              </a:rPr>
            </a:br>
            <a:r>
              <a:rPr lang="en-US" sz="3200" kern="0" dirty="0" smtClean="0">
                <a:latin typeface="Arial"/>
                <a:cs typeface="Times New Roman"/>
              </a:rPr>
              <a:t>Evidence from the Belgian ACE Reform</a:t>
            </a:r>
            <a:r>
              <a:rPr lang="en-US" sz="3200" dirty="0" smtClean="0"/>
              <a:t/>
            </a:r>
            <a:br>
              <a:rPr lang="en-US" sz="3200" dirty="0" smtClean="0"/>
            </a:br>
            <a:endParaRPr lang="en-US" sz="3200" dirty="0"/>
          </a:p>
        </p:txBody>
      </p:sp>
      <p:sp>
        <p:nvSpPr>
          <p:cNvPr id="8" name="Textfeld 7"/>
          <p:cNvSpPr txBox="1"/>
          <p:nvPr/>
        </p:nvSpPr>
        <p:spPr>
          <a:xfrm>
            <a:off x="2267744" y="3501008"/>
            <a:ext cx="4752528" cy="830997"/>
          </a:xfrm>
          <a:prstGeom prst="rect">
            <a:avLst/>
          </a:prstGeom>
          <a:noFill/>
        </p:spPr>
        <p:txBody>
          <a:bodyPr wrap="square" rtlCol="0">
            <a:spAutoFit/>
          </a:bodyPr>
          <a:lstStyle/>
          <a:p>
            <a:pPr algn="ctr"/>
            <a:r>
              <a:rPr lang="de-DE" sz="2800" dirty="0" smtClean="0"/>
              <a:t>Nils aus dem Moore</a:t>
            </a:r>
            <a:br>
              <a:rPr lang="de-DE" sz="2800" dirty="0" smtClean="0"/>
            </a:br>
            <a:r>
              <a:rPr lang="de-DE" sz="2000" dirty="0" smtClean="0"/>
              <a:t>RWI – Berlin Office</a:t>
            </a:r>
            <a:endParaRPr lang="de-DE" sz="2000" dirty="0"/>
          </a:p>
        </p:txBody>
      </p:sp>
      <p:sp>
        <p:nvSpPr>
          <p:cNvPr id="9" name="Untertitel 2"/>
          <p:cNvSpPr txBox="1">
            <a:spLocks/>
          </p:cNvSpPr>
          <p:nvPr/>
        </p:nvSpPr>
        <p:spPr>
          <a:xfrm>
            <a:off x="971600" y="260648"/>
            <a:ext cx="8056984" cy="864096"/>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ct val="130000"/>
              </a:lnSpc>
            </a:pPr>
            <a:r>
              <a:rPr lang="en-GB" sz="1800" dirty="0" smtClean="0">
                <a:solidFill>
                  <a:schemeClr val="tx1">
                    <a:lumMod val="75000"/>
                    <a:lumOff val="25000"/>
                  </a:schemeClr>
                </a:solidFill>
              </a:rPr>
              <a:t>2016 </a:t>
            </a:r>
            <a:r>
              <a:rPr lang="en-GB" sz="1800" dirty="0" smtClean="0">
                <a:solidFill>
                  <a:schemeClr val="tx1">
                    <a:lumMod val="75000"/>
                    <a:lumOff val="25000"/>
                  </a:schemeClr>
                </a:solidFill>
              </a:rPr>
              <a:t>Annual </a:t>
            </a:r>
            <a:r>
              <a:rPr lang="en-GB" sz="1800" dirty="0" smtClean="0">
                <a:solidFill>
                  <a:schemeClr val="tx1">
                    <a:lumMod val="75000"/>
                    <a:lumOff val="25000"/>
                  </a:schemeClr>
                </a:solidFill>
              </a:rPr>
              <a:t>Convention </a:t>
            </a:r>
            <a:r>
              <a:rPr lang="de-DE" sz="1800" dirty="0">
                <a:solidFill>
                  <a:schemeClr val="tx1">
                    <a:lumMod val="75000"/>
                    <a:lumOff val="25000"/>
                  </a:schemeClr>
                </a:solidFill>
              </a:rPr>
              <a:t>| </a:t>
            </a:r>
            <a:r>
              <a:rPr lang="en-GB" sz="1800" dirty="0" smtClean="0">
                <a:solidFill>
                  <a:schemeClr val="tx1">
                    <a:lumMod val="75000"/>
                    <a:lumOff val="25000"/>
                  </a:schemeClr>
                </a:solidFill>
              </a:rPr>
              <a:t>Allied Social Science Associations | </a:t>
            </a:r>
            <a:r>
              <a:rPr lang="de-DE" sz="1800" dirty="0">
                <a:solidFill>
                  <a:schemeClr val="tx1">
                    <a:lumMod val="75000"/>
                    <a:lumOff val="25000"/>
                  </a:schemeClr>
                </a:solidFill>
              </a:rPr>
              <a:t>San </a:t>
            </a:r>
            <a:r>
              <a:rPr lang="de-DE" sz="1800" dirty="0" smtClean="0">
                <a:solidFill>
                  <a:schemeClr val="tx1">
                    <a:lumMod val="75000"/>
                    <a:lumOff val="25000"/>
                  </a:schemeClr>
                </a:solidFill>
              </a:rPr>
              <a:t>Francisco, CA</a:t>
            </a:r>
            <a:r>
              <a:rPr lang="en-GB" sz="1800" dirty="0" smtClean="0">
                <a:solidFill>
                  <a:schemeClr val="tx1">
                    <a:lumMod val="75000"/>
                    <a:lumOff val="25000"/>
                  </a:schemeClr>
                </a:solidFill>
              </a:rPr>
              <a:t> </a:t>
            </a:r>
            <a:r>
              <a:rPr lang="de-DE" sz="1800" dirty="0" smtClean="0">
                <a:solidFill>
                  <a:schemeClr val="tx1">
                    <a:lumMod val="75000"/>
                    <a:lumOff val="25000"/>
                  </a:schemeClr>
                </a:solidFill>
              </a:rPr>
              <a:t/>
            </a:r>
            <a:br>
              <a:rPr lang="de-DE" sz="1800" dirty="0" smtClean="0">
                <a:solidFill>
                  <a:schemeClr val="tx1">
                    <a:lumMod val="75000"/>
                    <a:lumOff val="25000"/>
                  </a:schemeClr>
                </a:solidFill>
              </a:rPr>
            </a:br>
            <a:r>
              <a:rPr lang="de-DE" sz="1800" dirty="0" smtClean="0">
                <a:solidFill>
                  <a:schemeClr val="tx1">
                    <a:lumMod val="75000"/>
                    <a:lumOff val="25000"/>
                  </a:schemeClr>
                </a:solidFill>
              </a:rPr>
              <a:t> </a:t>
            </a:r>
            <a:r>
              <a:rPr lang="de-DE" sz="1800" dirty="0" err="1" smtClean="0">
                <a:solidFill>
                  <a:schemeClr val="tx1">
                    <a:lumMod val="75000"/>
                    <a:lumOff val="25000"/>
                  </a:schemeClr>
                </a:solidFill>
              </a:rPr>
              <a:t>January</a:t>
            </a:r>
            <a:r>
              <a:rPr lang="de-DE" sz="1800" dirty="0" smtClean="0">
                <a:solidFill>
                  <a:schemeClr val="tx1">
                    <a:lumMod val="75000"/>
                    <a:lumOff val="25000"/>
                  </a:schemeClr>
                </a:solidFill>
              </a:rPr>
              <a:t> 4th | American Economic Association | Session „</a:t>
            </a:r>
            <a:r>
              <a:rPr lang="de-DE" sz="1800" dirty="0" err="1" smtClean="0">
                <a:solidFill>
                  <a:schemeClr val="tx1">
                    <a:lumMod val="75000"/>
                    <a:lumOff val="25000"/>
                  </a:schemeClr>
                </a:solidFill>
              </a:rPr>
              <a:t>Behavioral</a:t>
            </a:r>
            <a:r>
              <a:rPr lang="de-DE" sz="1800" dirty="0" smtClean="0">
                <a:solidFill>
                  <a:schemeClr val="tx1">
                    <a:lumMod val="75000"/>
                    <a:lumOff val="25000"/>
                  </a:schemeClr>
                </a:solidFill>
              </a:rPr>
              <a:t> Responses </a:t>
            </a:r>
            <a:r>
              <a:rPr lang="de-DE" sz="1800" dirty="0" err="1" smtClean="0">
                <a:solidFill>
                  <a:schemeClr val="tx1">
                    <a:lumMod val="75000"/>
                    <a:lumOff val="25000"/>
                  </a:schemeClr>
                </a:solidFill>
              </a:rPr>
              <a:t>to</a:t>
            </a:r>
            <a:r>
              <a:rPr lang="de-DE" sz="1800" dirty="0" smtClean="0">
                <a:solidFill>
                  <a:schemeClr val="tx1">
                    <a:lumMod val="75000"/>
                    <a:lumOff val="25000"/>
                  </a:schemeClr>
                </a:solidFill>
              </a:rPr>
              <a:t> Taxation“ (H2)</a:t>
            </a:r>
            <a:endParaRPr lang="en-US" sz="1800" dirty="0">
              <a:solidFill>
                <a:schemeClr val="tx1">
                  <a:lumMod val="75000"/>
                  <a:lumOff val="25000"/>
                </a:schemeClr>
              </a:solidFill>
            </a:endParaRPr>
          </a:p>
        </p:txBody>
      </p:sp>
      <p:pic>
        <p:nvPicPr>
          <p:cNvPr id="10" name="Bild 9" descr="Logo rwi -Anha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941168"/>
            <a:ext cx="5400600" cy="1430735"/>
          </a:xfrm>
          <a:prstGeom prst="rect">
            <a:avLst/>
          </a:prstGeom>
        </p:spPr>
      </p:pic>
    </p:spTree>
    <p:extLst>
      <p:ext uri="{BB962C8B-B14F-4D97-AF65-F5344CB8AC3E}">
        <p14:creationId xmlns:p14="http://schemas.microsoft.com/office/powerpoint/2010/main" val="3314668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395536" y="404664"/>
            <a:ext cx="8748464" cy="58129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ts val="600"/>
              </a:spcBef>
              <a:spcAft>
                <a:spcPts val="1200"/>
              </a:spcAft>
              <a:buClrTx/>
              <a:buSzTx/>
              <a:buNone/>
              <a:tabLst/>
              <a:defRPr/>
            </a:pPr>
            <a:r>
              <a:rPr lang="en-US" sz="2400" b="1" kern="0" dirty="0" smtClean="0">
                <a:latin typeface="Arial"/>
                <a:cs typeface="Times New Roman"/>
              </a:rPr>
              <a:t>The Belgian ACE tax reform</a:t>
            </a:r>
            <a:endParaRPr kumimoji="0" lang="en-US" sz="1200" b="0" i="0" u="none" strike="noStrike" kern="0" cap="none" spc="0" normalizeH="0" baseline="0" noProof="0" dirty="0" smtClean="0">
              <a:ln>
                <a:noFill/>
              </a:ln>
              <a:solidFill>
                <a:srgbClr val="063667"/>
              </a:solidFill>
              <a:effectLst/>
              <a:uLnTx/>
              <a:uFillTx/>
              <a:latin typeface="Arial"/>
              <a:cs typeface="Times New Roman"/>
            </a:endParaRPr>
          </a:p>
          <a:p>
            <a:pPr lvl="1">
              <a:lnSpc>
                <a:spcPct val="120000"/>
              </a:lnSpc>
              <a:spcBef>
                <a:spcPts val="648"/>
              </a:spcBef>
              <a:spcAft>
                <a:spcPts val="600"/>
              </a:spcAft>
              <a:defRPr/>
            </a:pPr>
            <a:r>
              <a:rPr lang="en-US" sz="2000" b="1" kern="0" dirty="0" smtClean="0">
                <a:latin typeface="Arial"/>
                <a:cs typeface="Times New Roman"/>
              </a:rPr>
              <a:t>Interest deduction received by Belgian companies, </a:t>
            </a:r>
            <a:r>
              <a:rPr lang="en-US" sz="1600" kern="0" dirty="0" smtClean="0">
                <a:latin typeface="Arial"/>
                <a:cs typeface="Times New Roman"/>
              </a:rPr>
              <a:t>in Billion Euro, 2009</a:t>
            </a:r>
          </a:p>
          <a:p>
            <a:pPr lvl="1">
              <a:lnSpc>
                <a:spcPct val="120000"/>
              </a:lnSpc>
              <a:spcBef>
                <a:spcPts val="648"/>
              </a:spcBef>
              <a:spcAft>
                <a:spcPts val="600"/>
              </a:spcAft>
              <a:defRPr/>
            </a:pPr>
            <a:endParaRPr lang="en-US" sz="1600" kern="0" dirty="0">
              <a:latin typeface="Arial"/>
              <a:cs typeface="Times New Roman"/>
            </a:endParaRPr>
          </a:p>
          <a:p>
            <a:pPr lvl="1">
              <a:lnSpc>
                <a:spcPct val="120000"/>
              </a:lnSpc>
              <a:spcBef>
                <a:spcPts val="648"/>
              </a:spcBef>
              <a:spcAft>
                <a:spcPts val="600"/>
              </a:spcAft>
              <a:defRPr/>
            </a:pPr>
            <a:endParaRPr lang="en-US" sz="1600" kern="0" dirty="0" smtClean="0">
              <a:latin typeface="Arial"/>
              <a:cs typeface="Times New Roman"/>
            </a:endParaRPr>
          </a:p>
          <a:p>
            <a:pPr lvl="1">
              <a:lnSpc>
                <a:spcPct val="120000"/>
              </a:lnSpc>
              <a:spcBef>
                <a:spcPts val="648"/>
              </a:spcBef>
              <a:spcAft>
                <a:spcPts val="600"/>
              </a:spcAft>
              <a:defRPr/>
            </a:pPr>
            <a:endParaRPr lang="en-US" sz="1600" kern="0" dirty="0">
              <a:latin typeface="Arial"/>
              <a:cs typeface="Times New Roman"/>
            </a:endParaRPr>
          </a:p>
          <a:p>
            <a:pPr lvl="1">
              <a:lnSpc>
                <a:spcPct val="120000"/>
              </a:lnSpc>
              <a:spcBef>
                <a:spcPts val="648"/>
              </a:spcBef>
              <a:spcAft>
                <a:spcPts val="600"/>
              </a:spcAft>
              <a:defRPr/>
            </a:pPr>
            <a:endParaRPr lang="en-US" sz="1600" kern="0" dirty="0" smtClean="0">
              <a:latin typeface="Arial"/>
              <a:cs typeface="Times New Roman"/>
            </a:endParaRPr>
          </a:p>
          <a:p>
            <a:pPr lvl="1">
              <a:lnSpc>
                <a:spcPct val="120000"/>
              </a:lnSpc>
              <a:spcBef>
                <a:spcPts val="648"/>
              </a:spcBef>
              <a:spcAft>
                <a:spcPts val="600"/>
              </a:spcAft>
              <a:defRPr/>
            </a:pPr>
            <a:endParaRPr lang="en-US" sz="1600" kern="0" dirty="0">
              <a:latin typeface="Arial"/>
              <a:cs typeface="Times New Roman"/>
            </a:endParaRPr>
          </a:p>
          <a:p>
            <a:pPr lvl="1">
              <a:lnSpc>
                <a:spcPct val="120000"/>
              </a:lnSpc>
              <a:spcBef>
                <a:spcPts val="648"/>
              </a:spcBef>
              <a:spcAft>
                <a:spcPts val="600"/>
              </a:spcAft>
              <a:defRPr/>
            </a:pPr>
            <a:endParaRPr lang="en-US" sz="1600" kern="0" dirty="0" smtClean="0">
              <a:latin typeface="Arial"/>
              <a:cs typeface="Times New Roman"/>
            </a:endParaRPr>
          </a:p>
          <a:p>
            <a:pPr lvl="1">
              <a:lnSpc>
                <a:spcPct val="120000"/>
              </a:lnSpc>
              <a:spcBef>
                <a:spcPts val="648"/>
              </a:spcBef>
              <a:spcAft>
                <a:spcPts val="600"/>
              </a:spcAft>
              <a:defRPr/>
            </a:pPr>
            <a:endParaRPr lang="en-US" sz="1600" kern="0" dirty="0">
              <a:latin typeface="Arial"/>
              <a:cs typeface="Times New Roman"/>
            </a:endParaRPr>
          </a:p>
          <a:p>
            <a:pPr lvl="1">
              <a:lnSpc>
                <a:spcPct val="120000"/>
              </a:lnSpc>
              <a:spcBef>
                <a:spcPts val="648"/>
              </a:spcBef>
              <a:spcAft>
                <a:spcPts val="600"/>
              </a:spcAft>
              <a:defRPr/>
            </a:pPr>
            <a:endParaRPr lang="en-US" sz="1600" kern="0" dirty="0" smtClean="0">
              <a:latin typeface="Arial"/>
              <a:cs typeface="Times New Roman"/>
            </a:endParaRPr>
          </a:p>
          <a:p>
            <a:pPr marL="284163" lvl="1" indent="0">
              <a:lnSpc>
                <a:spcPct val="120000"/>
              </a:lnSpc>
              <a:spcBef>
                <a:spcPts val="648"/>
              </a:spcBef>
              <a:spcAft>
                <a:spcPts val="600"/>
              </a:spcAft>
              <a:buNone/>
              <a:defRPr/>
            </a:pPr>
            <a:r>
              <a:rPr lang="en-US" sz="1600" kern="0" dirty="0" smtClean="0">
                <a:latin typeface="Arial"/>
                <a:cs typeface="Times New Roman"/>
              </a:rPr>
              <a:t/>
            </a:r>
            <a:br>
              <a:rPr lang="en-US" sz="1600" kern="0" dirty="0" smtClean="0">
                <a:latin typeface="Arial"/>
                <a:cs typeface="Times New Roman"/>
              </a:rPr>
            </a:br>
            <a:endParaRPr lang="en-US" sz="1600" kern="0" dirty="0">
              <a:latin typeface="Arial"/>
              <a:cs typeface="Times New Roman"/>
            </a:endParaRPr>
          </a:p>
          <a:p>
            <a:pPr lvl="1">
              <a:lnSpc>
                <a:spcPct val="120000"/>
              </a:lnSpc>
              <a:spcBef>
                <a:spcPts val="648"/>
              </a:spcBef>
              <a:spcAft>
                <a:spcPts val="600"/>
              </a:spcAft>
              <a:buFont typeface="Wingdings" pitchFamily="2" charset="2"/>
              <a:buChar char="Ø"/>
              <a:defRPr/>
            </a:pPr>
            <a:r>
              <a:rPr lang="en-US" sz="2000" kern="0" dirty="0" smtClean="0">
                <a:latin typeface="Arial"/>
                <a:cs typeface="Times New Roman"/>
              </a:rPr>
              <a:t>extremely skewed distribution of deduction received</a:t>
            </a: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5796136" y="194628"/>
            <a:ext cx="3168352" cy="307777"/>
          </a:xfrm>
          <a:prstGeom prst="rect">
            <a:avLst/>
          </a:prstGeom>
          <a:noFill/>
        </p:spPr>
        <p:txBody>
          <a:bodyPr wrap="square" rtlCol="0">
            <a:spAutoFit/>
          </a:bodyPr>
          <a:lstStyle/>
          <a:p>
            <a:pPr algn="r"/>
            <a:r>
              <a:rPr lang="en-US" sz="1400" b="1" dirty="0" smtClean="0"/>
              <a:t>The ACE </a:t>
            </a:r>
            <a:r>
              <a:rPr lang="en-US" sz="1400" b="1" dirty="0"/>
              <a:t>Reform </a:t>
            </a:r>
            <a:r>
              <a:rPr lang="en-US" sz="1400" b="1" dirty="0" smtClean="0"/>
              <a:t>3|</a:t>
            </a:r>
            <a:r>
              <a:rPr lang="en-US" sz="1400" b="1" dirty="0"/>
              <a:t>3</a:t>
            </a:r>
            <a:endParaRPr lang="en-US" sz="1400" b="1" dirty="0">
              <a:solidFill>
                <a:schemeClr val="tx1">
                  <a:lumMod val="75000"/>
                  <a:lumOff val="25000"/>
                </a:schemeClr>
              </a:solidFill>
            </a:endParaRPr>
          </a:p>
        </p:txBody>
      </p:sp>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10</a:t>
            </a:fld>
            <a:endParaRPr lang="de-DE" sz="1400" b="1" dirty="0">
              <a:solidFill>
                <a:schemeClr val="tx1">
                  <a:lumMod val="75000"/>
                  <a:lumOff val="25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21" y="1484784"/>
            <a:ext cx="6928847" cy="4352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5"/>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604236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467544" y="548680"/>
            <a:ext cx="8029246" cy="5760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200"/>
              </a:spcAft>
              <a:buClrTx/>
              <a:buSzTx/>
              <a:buNone/>
              <a:tabLst/>
              <a:defRPr/>
            </a:pPr>
            <a:r>
              <a:rPr lang="en-US" sz="3200" b="1" kern="0" dirty="0" smtClean="0">
                <a:latin typeface="Arial"/>
                <a:cs typeface="Times New Roman"/>
              </a:rPr>
              <a:t>Empirical Strategy</a:t>
            </a:r>
            <a:endParaRPr kumimoji="0" lang="en-US" sz="3200" b="0" i="0" u="none" strike="noStrike" kern="0" cap="none" spc="0" normalizeH="0" baseline="0" noProof="0" dirty="0" smtClean="0">
              <a:ln>
                <a:noFill/>
              </a:ln>
              <a:solidFill>
                <a:srgbClr val="063667"/>
              </a:solidFill>
              <a:effectLst/>
              <a:uLnTx/>
              <a:uFillTx/>
              <a:latin typeface="Arial"/>
              <a:cs typeface="Times New Roman"/>
            </a:endParaRPr>
          </a:p>
          <a:p>
            <a:pPr lvl="1">
              <a:spcBef>
                <a:spcPts val="648"/>
              </a:spcBef>
              <a:spcAft>
                <a:spcPts val="1200"/>
              </a:spcAft>
              <a:defRPr/>
            </a:pPr>
            <a:r>
              <a:rPr lang="en-US" sz="2000" kern="0" dirty="0">
                <a:latin typeface="Arial"/>
                <a:cs typeface="Times New Roman"/>
              </a:rPr>
              <a:t>challenge: </a:t>
            </a:r>
            <a:r>
              <a:rPr lang="en-US" sz="2000" kern="0" dirty="0" smtClean="0">
                <a:latin typeface="Arial"/>
                <a:cs typeface="Times New Roman"/>
              </a:rPr>
              <a:t>hard </a:t>
            </a:r>
            <a:r>
              <a:rPr lang="en-US" sz="2000" kern="0" dirty="0">
                <a:latin typeface="Arial"/>
                <a:cs typeface="Times New Roman"/>
              </a:rPr>
              <a:t>to identify direct tax effects on investment</a:t>
            </a:r>
            <a:br>
              <a:rPr lang="en-US" sz="2000" kern="0" dirty="0">
                <a:latin typeface="Arial"/>
                <a:cs typeface="Times New Roman"/>
              </a:rPr>
            </a:br>
            <a:r>
              <a:rPr lang="en-US" sz="2000" kern="0" dirty="0">
                <a:latin typeface="Arial"/>
                <a:cs typeface="Times New Roman"/>
              </a:rPr>
              <a:t>                  due to endogeneity </a:t>
            </a:r>
            <a:r>
              <a:rPr lang="en-US" sz="2000" kern="0" dirty="0" smtClean="0">
                <a:latin typeface="Arial"/>
                <a:cs typeface="Times New Roman"/>
              </a:rPr>
              <a:t>issues</a:t>
            </a:r>
            <a:endParaRPr lang="en-US" sz="2000" kern="0" dirty="0">
              <a:latin typeface="Arial"/>
              <a:cs typeface="Times New Roman"/>
            </a:endParaRPr>
          </a:p>
          <a:p>
            <a:pPr lvl="1">
              <a:spcBef>
                <a:spcPts val="648"/>
              </a:spcBef>
              <a:spcAft>
                <a:spcPts val="1200"/>
              </a:spcAft>
              <a:defRPr/>
            </a:pPr>
            <a:r>
              <a:rPr lang="en-US" sz="2000" kern="0" dirty="0">
                <a:latin typeface="Arial"/>
                <a:cs typeface="Times New Roman"/>
              </a:rPr>
              <a:t>however: indirect effect via </a:t>
            </a:r>
            <a:r>
              <a:rPr lang="en-US" sz="2000" kern="0" dirty="0" smtClean="0">
                <a:latin typeface="Arial"/>
                <a:cs typeface="Times New Roman"/>
              </a:rPr>
              <a:t>cash-flow </a:t>
            </a:r>
            <a:r>
              <a:rPr lang="en-US" sz="2000" kern="0" dirty="0">
                <a:latin typeface="Arial"/>
                <a:cs typeface="Times New Roman"/>
              </a:rPr>
              <a:t>channel well-</a:t>
            </a:r>
            <a:r>
              <a:rPr lang="en-US" sz="2000" kern="0" dirty="0" smtClean="0">
                <a:latin typeface="Arial"/>
                <a:cs typeface="Times New Roman"/>
              </a:rPr>
              <a:t>established</a:t>
            </a:r>
          </a:p>
          <a:p>
            <a:pPr lvl="1">
              <a:spcBef>
                <a:spcPts val="648"/>
              </a:spcBef>
              <a:spcAft>
                <a:spcPts val="1200"/>
              </a:spcAft>
              <a:defRPr/>
            </a:pPr>
            <a:r>
              <a:rPr lang="en-US" sz="2000" kern="0" dirty="0" smtClean="0">
                <a:latin typeface="Arial"/>
                <a:cs typeface="Times New Roman"/>
              </a:rPr>
              <a:t>and: cash</a:t>
            </a:r>
            <a:r>
              <a:rPr lang="en-US" sz="2000" kern="0" dirty="0">
                <a:latin typeface="Arial"/>
                <a:cs typeface="Times New Roman"/>
              </a:rPr>
              <a:t>-flow sensitivity should only apply to </a:t>
            </a:r>
            <a:r>
              <a:rPr lang="en-US" sz="2000" kern="0" dirty="0" smtClean="0">
                <a:latin typeface="Arial"/>
                <a:cs typeface="Times New Roman"/>
              </a:rPr>
              <a:t>SME’s</a:t>
            </a:r>
            <a:br>
              <a:rPr lang="en-US" sz="2000" kern="0" dirty="0" smtClean="0">
                <a:latin typeface="Arial"/>
                <a:cs typeface="Times New Roman"/>
              </a:rPr>
            </a:br>
            <a:r>
              <a:rPr lang="en-US" sz="2000" kern="0" dirty="0" smtClean="0">
                <a:latin typeface="Arial"/>
                <a:cs typeface="Times New Roman"/>
              </a:rPr>
              <a:t/>
            </a:r>
            <a:br>
              <a:rPr lang="en-US" sz="2000" kern="0" dirty="0" smtClean="0">
                <a:latin typeface="Arial"/>
                <a:cs typeface="Times New Roman"/>
              </a:rPr>
            </a:br>
            <a:r>
              <a:rPr lang="en-US" sz="2000" kern="0" dirty="0" smtClean="0">
                <a:latin typeface="Arial"/>
                <a:cs typeface="Times New Roman"/>
              </a:rPr>
              <a:t>[ big </a:t>
            </a:r>
            <a:r>
              <a:rPr lang="en-US" sz="2000" kern="0" dirty="0">
                <a:latin typeface="Arial"/>
                <a:cs typeface="Times New Roman"/>
              </a:rPr>
              <a:t>firms with track-record of audited accounts, a </a:t>
            </a:r>
            <a:r>
              <a:rPr lang="en-US" sz="2000" kern="0" dirty="0" smtClean="0">
                <a:latin typeface="Arial"/>
                <a:cs typeface="Times New Roman"/>
              </a:rPr>
              <a:t>sizeable</a:t>
            </a:r>
            <a:br>
              <a:rPr lang="en-US" sz="2000" kern="0" dirty="0" smtClean="0">
                <a:latin typeface="Arial"/>
                <a:cs typeface="Times New Roman"/>
              </a:rPr>
            </a:br>
            <a:r>
              <a:rPr lang="en-US" sz="2000" kern="0" dirty="0" smtClean="0">
                <a:latin typeface="Arial"/>
                <a:cs typeface="Times New Roman"/>
              </a:rPr>
              <a:t>  account </a:t>
            </a:r>
            <a:r>
              <a:rPr lang="en-US" sz="2000" kern="0" dirty="0">
                <a:latin typeface="Arial"/>
                <a:cs typeface="Times New Roman"/>
              </a:rPr>
              <a:t>of </a:t>
            </a:r>
            <a:r>
              <a:rPr lang="en-US" sz="2000" kern="0" dirty="0" err="1">
                <a:latin typeface="Arial"/>
                <a:cs typeface="Times New Roman"/>
              </a:rPr>
              <a:t>pledgeable</a:t>
            </a:r>
            <a:r>
              <a:rPr lang="en-US" sz="2000" kern="0" dirty="0">
                <a:latin typeface="Arial"/>
                <a:cs typeface="Times New Roman"/>
              </a:rPr>
              <a:t> collateral, and a </a:t>
            </a:r>
            <a:r>
              <a:rPr lang="en-US" sz="2000" kern="0" dirty="0" smtClean="0">
                <a:latin typeface="Arial"/>
                <a:cs typeface="Times New Roman"/>
              </a:rPr>
              <a:t>higher </a:t>
            </a:r>
            <a:r>
              <a:rPr lang="en-US" sz="2000" kern="0" dirty="0">
                <a:latin typeface="Arial"/>
                <a:cs typeface="Times New Roman"/>
              </a:rPr>
              <a:t>credit-</a:t>
            </a:r>
            <a:r>
              <a:rPr lang="en-US" sz="2000" kern="0" dirty="0" smtClean="0">
                <a:latin typeface="Arial"/>
                <a:cs typeface="Times New Roman"/>
              </a:rPr>
              <a:t>worthiness</a:t>
            </a:r>
            <a:br>
              <a:rPr lang="en-US" sz="2000" kern="0" dirty="0" smtClean="0">
                <a:latin typeface="Arial"/>
                <a:cs typeface="Times New Roman"/>
              </a:rPr>
            </a:br>
            <a:r>
              <a:rPr lang="en-US" sz="2000" kern="0" dirty="0" smtClean="0">
                <a:latin typeface="Arial"/>
                <a:cs typeface="Times New Roman"/>
              </a:rPr>
              <a:t>  </a:t>
            </a:r>
            <a:r>
              <a:rPr lang="en-US" sz="2000" kern="0" dirty="0">
                <a:latin typeface="Arial"/>
                <a:cs typeface="Times New Roman"/>
              </a:rPr>
              <a:t>should have easy access to outside </a:t>
            </a:r>
            <a:r>
              <a:rPr lang="en-US" sz="2000" kern="0" dirty="0" smtClean="0">
                <a:latin typeface="Arial"/>
                <a:cs typeface="Times New Roman"/>
              </a:rPr>
              <a:t>finance </a:t>
            </a:r>
            <a:r>
              <a:rPr lang="en-US" sz="2000" kern="0" dirty="0" smtClean="0">
                <a:latin typeface="Arial"/>
                <a:cs typeface="Times New Roman"/>
                <a:sym typeface="Wingdings"/>
              </a:rPr>
              <a:t> no CF sensitivity</a:t>
            </a:r>
            <a:r>
              <a:rPr lang="en-US" sz="2000" kern="0" dirty="0" smtClean="0">
                <a:latin typeface="Arial"/>
                <a:cs typeface="Times New Roman"/>
              </a:rPr>
              <a:t> ]</a:t>
            </a:r>
            <a:br>
              <a:rPr lang="en-US" sz="2000" kern="0" dirty="0" smtClean="0">
                <a:latin typeface="Arial"/>
                <a:cs typeface="Times New Roman"/>
              </a:rPr>
            </a:br>
            <a:endParaRPr lang="en-US" sz="2000" kern="0" dirty="0">
              <a:latin typeface="Arial"/>
              <a:cs typeface="Times New Roman"/>
            </a:endParaRPr>
          </a:p>
          <a:p>
            <a:pPr lvl="1">
              <a:spcBef>
                <a:spcPts val="648"/>
              </a:spcBef>
              <a:spcAft>
                <a:spcPts val="300"/>
              </a:spcAft>
              <a:buFont typeface="Wingdings" pitchFamily="2" charset="2"/>
              <a:buChar char="Ø"/>
              <a:defRPr/>
            </a:pPr>
            <a:r>
              <a:rPr lang="en-US" sz="2000" b="1" kern="0" dirty="0" smtClean="0">
                <a:latin typeface="Arial"/>
                <a:cs typeface="Times New Roman"/>
              </a:rPr>
              <a:t>Identification</a:t>
            </a:r>
            <a:r>
              <a:rPr lang="en-US" sz="2000" kern="0" dirty="0">
                <a:latin typeface="Arial"/>
                <a:cs typeface="Times New Roman"/>
              </a:rPr>
              <a:t/>
            </a:r>
            <a:br>
              <a:rPr lang="en-US" sz="2000" kern="0" dirty="0">
                <a:latin typeface="Arial"/>
                <a:cs typeface="Times New Roman"/>
              </a:rPr>
            </a:br>
            <a:r>
              <a:rPr lang="en-US" sz="2000" kern="0" dirty="0">
                <a:latin typeface="Arial"/>
                <a:cs typeface="Times New Roman"/>
              </a:rPr>
              <a:t>Exploitation of the size-dependence of the cash-flow channel,</a:t>
            </a:r>
            <a:br>
              <a:rPr lang="en-US" sz="2000" kern="0" dirty="0">
                <a:latin typeface="Arial"/>
                <a:cs typeface="Times New Roman"/>
              </a:rPr>
            </a:br>
            <a:r>
              <a:rPr lang="en-US" sz="2000" kern="0" dirty="0">
                <a:latin typeface="Arial"/>
                <a:cs typeface="Times New Roman"/>
              </a:rPr>
              <a:t>i.e. setup of an </a:t>
            </a:r>
            <a:r>
              <a:rPr lang="en-US" sz="2000" i="1" kern="0" dirty="0">
                <a:latin typeface="Arial"/>
                <a:cs typeface="Times New Roman"/>
              </a:rPr>
              <a:t>i</a:t>
            </a:r>
            <a:r>
              <a:rPr lang="en-US" sz="2000" i="1" kern="0" dirty="0" smtClean="0">
                <a:latin typeface="Arial"/>
                <a:cs typeface="Times New Roman"/>
              </a:rPr>
              <a:t>nternal</a:t>
            </a:r>
            <a:r>
              <a:rPr lang="en-US" sz="2000" kern="0" dirty="0" smtClean="0">
                <a:latin typeface="Arial"/>
                <a:cs typeface="Times New Roman"/>
              </a:rPr>
              <a:t> </a:t>
            </a:r>
            <a:r>
              <a:rPr lang="en-US" sz="2000" kern="0" dirty="0">
                <a:latin typeface="Arial"/>
                <a:cs typeface="Times New Roman"/>
              </a:rPr>
              <a:t>DiD estimation within Belgium,</a:t>
            </a:r>
            <a:br>
              <a:rPr lang="en-US" sz="2000" kern="0" dirty="0">
                <a:latin typeface="Arial"/>
                <a:cs typeface="Times New Roman"/>
              </a:rPr>
            </a:br>
            <a:r>
              <a:rPr lang="en-US" sz="2000" kern="0" dirty="0">
                <a:latin typeface="Arial"/>
                <a:cs typeface="Times New Roman"/>
              </a:rPr>
              <a:t>based on the distinction between the </a:t>
            </a:r>
            <a:r>
              <a:rPr lang="en-US" sz="2000" i="1" kern="0" dirty="0">
                <a:latin typeface="Arial"/>
                <a:cs typeface="Times New Roman"/>
              </a:rPr>
              <a:t>de jure </a:t>
            </a:r>
            <a:r>
              <a:rPr lang="en-US" sz="2000" kern="0" dirty="0">
                <a:latin typeface="Arial"/>
                <a:cs typeface="Times New Roman"/>
              </a:rPr>
              <a:t>impact on all corporations and the likely</a:t>
            </a:r>
            <a:r>
              <a:rPr lang="en-US" sz="2000" i="1" kern="0" dirty="0">
                <a:latin typeface="Arial"/>
                <a:cs typeface="Times New Roman"/>
              </a:rPr>
              <a:t> de facto </a:t>
            </a:r>
            <a:r>
              <a:rPr lang="en-US" sz="2000" kern="0" dirty="0">
                <a:latin typeface="Arial"/>
                <a:cs typeface="Times New Roman"/>
              </a:rPr>
              <a:t>impact only on SME’s</a:t>
            </a:r>
            <a:br>
              <a:rPr lang="en-US" sz="2000" kern="0" dirty="0">
                <a:latin typeface="Arial"/>
                <a:cs typeface="Times New Roman"/>
              </a:rPr>
            </a:br>
            <a:endParaRPr lang="en-US" sz="2000" kern="0" dirty="0">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Empirical Strategy 1|2</a:t>
            </a:r>
            <a:endParaRPr lang="en-US" sz="1400" b="1" dirty="0">
              <a:solidFill>
                <a:schemeClr val="tx1">
                  <a:lumMod val="75000"/>
                  <a:lumOff val="25000"/>
                </a:schemeClr>
              </a:solidFill>
            </a:endParaRPr>
          </a:p>
        </p:txBody>
      </p:sp>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11</a:t>
            </a:fld>
            <a:endParaRPr lang="de-DE" sz="1400" b="1" dirty="0">
              <a:solidFill>
                <a:schemeClr val="tx1">
                  <a:lumMod val="75000"/>
                  <a:lumOff val="25000"/>
                </a:schemeClr>
              </a:solidFill>
            </a:endParaRPr>
          </a:p>
        </p:txBody>
      </p:sp>
      <p:sp>
        <p:nvSpPr>
          <p:cNvPr id="5" name="Textfeld 4"/>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906205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467544" y="548680"/>
            <a:ext cx="8029246" cy="5760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200"/>
              </a:spcAft>
              <a:buClrTx/>
              <a:buSzTx/>
              <a:buNone/>
              <a:tabLst/>
              <a:defRPr/>
            </a:pPr>
            <a:r>
              <a:rPr lang="en-US" sz="3200" b="1" kern="0" dirty="0" smtClean="0">
                <a:latin typeface="Arial"/>
                <a:cs typeface="Times New Roman"/>
              </a:rPr>
              <a:t>Empirical Strategy</a:t>
            </a:r>
            <a:endParaRPr kumimoji="0" lang="en-US" sz="3200" b="0" i="0" u="none" strike="noStrike" kern="0" cap="none" spc="0" normalizeH="0" baseline="0" noProof="0" dirty="0" smtClean="0">
              <a:ln>
                <a:noFill/>
              </a:ln>
              <a:solidFill>
                <a:srgbClr val="063667"/>
              </a:solidFill>
              <a:effectLst/>
              <a:uLnTx/>
              <a:uFillTx/>
              <a:latin typeface="Arial"/>
              <a:cs typeface="Times New Roman"/>
            </a:endParaRPr>
          </a:p>
          <a:p>
            <a:pPr lvl="1">
              <a:spcBef>
                <a:spcPts val="648"/>
              </a:spcBef>
              <a:spcAft>
                <a:spcPts val="300"/>
              </a:spcAft>
              <a:buFont typeface="Wingdings" pitchFamily="2" charset="2"/>
              <a:buChar char="Ø"/>
              <a:defRPr/>
            </a:pPr>
            <a:r>
              <a:rPr lang="en-US" sz="2000" b="1" kern="0" dirty="0" smtClean="0">
                <a:solidFill>
                  <a:schemeClr val="accent1">
                    <a:lumMod val="60000"/>
                    <a:lumOff val="40000"/>
                  </a:schemeClr>
                </a:solidFill>
                <a:latin typeface="Arial"/>
                <a:cs typeface="Times New Roman"/>
              </a:rPr>
              <a:t>Identification</a:t>
            </a:r>
            <a:r>
              <a:rPr lang="en-US" sz="2000" kern="0" dirty="0">
                <a:solidFill>
                  <a:schemeClr val="accent1">
                    <a:lumMod val="60000"/>
                    <a:lumOff val="40000"/>
                  </a:schemeClr>
                </a:solidFill>
                <a:latin typeface="Arial"/>
                <a:cs typeface="Times New Roman"/>
              </a:rPr>
              <a:t/>
            </a:r>
            <a:br>
              <a:rPr lang="en-US" sz="2000" kern="0" dirty="0">
                <a:solidFill>
                  <a:schemeClr val="accent1">
                    <a:lumMod val="60000"/>
                    <a:lumOff val="40000"/>
                  </a:schemeClr>
                </a:solidFill>
                <a:latin typeface="Arial"/>
                <a:cs typeface="Times New Roman"/>
              </a:rPr>
            </a:br>
            <a:r>
              <a:rPr lang="en-US" sz="2000" kern="0" dirty="0">
                <a:solidFill>
                  <a:schemeClr val="accent1">
                    <a:lumMod val="60000"/>
                    <a:lumOff val="40000"/>
                  </a:schemeClr>
                </a:solidFill>
                <a:latin typeface="Arial"/>
                <a:cs typeface="Times New Roman"/>
              </a:rPr>
              <a:t>Exploitation of the size-dependence of the cash-flow channel,</a:t>
            </a:r>
            <a:br>
              <a:rPr lang="en-US" sz="2000" kern="0" dirty="0">
                <a:solidFill>
                  <a:schemeClr val="accent1">
                    <a:lumMod val="60000"/>
                    <a:lumOff val="40000"/>
                  </a:schemeClr>
                </a:solidFill>
                <a:latin typeface="Arial"/>
                <a:cs typeface="Times New Roman"/>
              </a:rPr>
            </a:br>
            <a:r>
              <a:rPr lang="en-US" sz="2000" kern="0" dirty="0">
                <a:solidFill>
                  <a:schemeClr val="accent1">
                    <a:lumMod val="60000"/>
                    <a:lumOff val="40000"/>
                  </a:schemeClr>
                </a:solidFill>
                <a:latin typeface="Arial"/>
                <a:cs typeface="Times New Roman"/>
              </a:rPr>
              <a:t>i.e. setup of an “internal” DiD estimation within Belgium,</a:t>
            </a:r>
            <a:br>
              <a:rPr lang="en-US" sz="2000" kern="0" dirty="0">
                <a:solidFill>
                  <a:schemeClr val="accent1">
                    <a:lumMod val="60000"/>
                    <a:lumOff val="40000"/>
                  </a:schemeClr>
                </a:solidFill>
                <a:latin typeface="Arial"/>
                <a:cs typeface="Times New Roman"/>
              </a:rPr>
            </a:br>
            <a:r>
              <a:rPr lang="en-US" sz="2000" kern="0" dirty="0">
                <a:solidFill>
                  <a:schemeClr val="accent1">
                    <a:lumMod val="60000"/>
                    <a:lumOff val="40000"/>
                  </a:schemeClr>
                </a:solidFill>
                <a:latin typeface="Arial"/>
                <a:cs typeface="Times New Roman"/>
              </a:rPr>
              <a:t>based on the distinction between the </a:t>
            </a:r>
            <a:r>
              <a:rPr lang="en-US" sz="2000" i="1" kern="0" dirty="0">
                <a:solidFill>
                  <a:schemeClr val="accent1">
                    <a:lumMod val="60000"/>
                    <a:lumOff val="40000"/>
                  </a:schemeClr>
                </a:solidFill>
                <a:latin typeface="Arial"/>
                <a:cs typeface="Times New Roman"/>
              </a:rPr>
              <a:t>de jure </a:t>
            </a:r>
            <a:r>
              <a:rPr lang="en-US" sz="2000" kern="0" dirty="0">
                <a:solidFill>
                  <a:schemeClr val="accent1">
                    <a:lumMod val="60000"/>
                    <a:lumOff val="40000"/>
                  </a:schemeClr>
                </a:solidFill>
                <a:latin typeface="Arial"/>
                <a:cs typeface="Times New Roman"/>
              </a:rPr>
              <a:t>impact on all corporations and the likely</a:t>
            </a:r>
            <a:r>
              <a:rPr lang="en-US" sz="2000" i="1" kern="0" dirty="0">
                <a:solidFill>
                  <a:schemeClr val="accent1">
                    <a:lumMod val="60000"/>
                    <a:lumOff val="40000"/>
                  </a:schemeClr>
                </a:solidFill>
                <a:latin typeface="Arial"/>
                <a:cs typeface="Times New Roman"/>
              </a:rPr>
              <a:t> de facto </a:t>
            </a:r>
            <a:r>
              <a:rPr lang="en-US" sz="2000" kern="0" dirty="0">
                <a:solidFill>
                  <a:schemeClr val="accent1">
                    <a:lumMod val="60000"/>
                    <a:lumOff val="40000"/>
                  </a:schemeClr>
                </a:solidFill>
                <a:latin typeface="Arial"/>
                <a:cs typeface="Times New Roman"/>
              </a:rPr>
              <a:t>impact only on </a:t>
            </a:r>
            <a:r>
              <a:rPr lang="en-US" sz="2000" kern="0" dirty="0" smtClean="0">
                <a:solidFill>
                  <a:schemeClr val="accent1">
                    <a:lumMod val="60000"/>
                    <a:lumOff val="40000"/>
                  </a:schemeClr>
                </a:solidFill>
                <a:latin typeface="Arial"/>
                <a:cs typeface="Times New Roman"/>
              </a:rPr>
              <a:t>SME’s</a:t>
            </a:r>
          </a:p>
          <a:p>
            <a:pPr lvl="1">
              <a:spcBef>
                <a:spcPts val="648"/>
              </a:spcBef>
              <a:spcAft>
                <a:spcPts val="300"/>
              </a:spcAft>
              <a:buFont typeface="Wingdings" pitchFamily="2" charset="2"/>
              <a:buChar char="Ø"/>
              <a:defRPr/>
            </a:pPr>
            <a:endParaRPr lang="en-US" sz="2000" kern="0" dirty="0">
              <a:solidFill>
                <a:schemeClr val="accent1">
                  <a:lumMod val="60000"/>
                  <a:lumOff val="40000"/>
                </a:schemeClr>
              </a:solidFill>
              <a:latin typeface="Arial"/>
              <a:cs typeface="Times New Roman"/>
            </a:endParaRPr>
          </a:p>
          <a:p>
            <a:pPr lvl="1">
              <a:spcBef>
                <a:spcPts val="648"/>
              </a:spcBef>
              <a:spcAft>
                <a:spcPts val="300"/>
              </a:spcAft>
              <a:buFont typeface="Wingdings" pitchFamily="2" charset="2"/>
              <a:buChar char="Ø"/>
              <a:defRPr/>
            </a:pPr>
            <a:r>
              <a:rPr lang="en-US" sz="2000" b="1" kern="0" dirty="0" smtClean="0">
                <a:solidFill>
                  <a:schemeClr val="tx2"/>
                </a:solidFill>
                <a:latin typeface="Arial"/>
                <a:cs typeface="Times New Roman"/>
              </a:rPr>
              <a:t>Estimation in three steps</a:t>
            </a:r>
          </a:p>
          <a:p>
            <a:pPr marL="741363" lvl="1" indent="-457200">
              <a:spcBef>
                <a:spcPts val="648"/>
              </a:spcBef>
              <a:spcAft>
                <a:spcPts val="300"/>
              </a:spcAft>
              <a:buFont typeface="+mj-lt"/>
              <a:buAutoNum type="arabicParenBoth"/>
              <a:defRPr/>
            </a:pPr>
            <a:r>
              <a:rPr lang="en-US" sz="2000" kern="0" dirty="0" smtClean="0">
                <a:solidFill>
                  <a:schemeClr val="tx2"/>
                </a:solidFill>
                <a:latin typeface="Arial"/>
                <a:cs typeface="Times New Roman"/>
              </a:rPr>
              <a:t>Investment regressions to establish size-dependent</a:t>
            </a:r>
            <a:br>
              <a:rPr lang="en-US" sz="2000" kern="0" dirty="0" smtClean="0">
                <a:solidFill>
                  <a:schemeClr val="tx2"/>
                </a:solidFill>
                <a:latin typeface="Arial"/>
                <a:cs typeface="Times New Roman"/>
              </a:rPr>
            </a:br>
            <a:r>
              <a:rPr lang="en-GB" sz="2000" kern="0" dirty="0" smtClean="0">
                <a:solidFill>
                  <a:schemeClr val="tx2"/>
                </a:solidFill>
                <a:latin typeface="Arial"/>
                <a:cs typeface="Times New Roman"/>
              </a:rPr>
              <a:t>cash-flow</a:t>
            </a:r>
            <a:r>
              <a:rPr lang="en-US" sz="2000" kern="0" dirty="0" smtClean="0">
                <a:solidFill>
                  <a:schemeClr val="tx2"/>
                </a:solidFill>
                <a:latin typeface="Arial"/>
                <a:cs typeface="Times New Roman"/>
              </a:rPr>
              <a:t> sensitivity of capital spending</a:t>
            </a:r>
            <a:br>
              <a:rPr lang="en-US" sz="2000" kern="0" dirty="0" smtClean="0">
                <a:solidFill>
                  <a:schemeClr val="tx2"/>
                </a:solidFill>
                <a:latin typeface="Arial"/>
                <a:cs typeface="Times New Roman"/>
              </a:rPr>
            </a:br>
            <a:r>
              <a:rPr lang="en-US" sz="1000" kern="0" dirty="0" smtClean="0">
                <a:solidFill>
                  <a:schemeClr val="tx2"/>
                </a:solidFill>
                <a:latin typeface="Arial"/>
                <a:cs typeface="Times New Roman"/>
              </a:rPr>
              <a:t> </a:t>
            </a:r>
            <a:r>
              <a:rPr lang="en-US" sz="2000" kern="0" dirty="0" smtClean="0">
                <a:solidFill>
                  <a:schemeClr val="tx2"/>
                </a:solidFill>
                <a:latin typeface="Arial"/>
                <a:cs typeface="Times New Roman"/>
              </a:rPr>
              <a:t/>
            </a:r>
            <a:br>
              <a:rPr lang="en-US" sz="2000" kern="0" dirty="0" smtClean="0">
                <a:solidFill>
                  <a:schemeClr val="tx2"/>
                </a:solidFill>
                <a:latin typeface="Arial"/>
                <a:cs typeface="Times New Roman"/>
              </a:rPr>
            </a:br>
            <a:r>
              <a:rPr lang="en-US" sz="2000" i="1" kern="0" dirty="0" smtClean="0">
                <a:solidFill>
                  <a:schemeClr val="tx2"/>
                </a:solidFill>
                <a:latin typeface="Arial"/>
                <a:cs typeface="Times New Roman"/>
              </a:rPr>
              <a:t>- and then, if size-dependent CF sensitivity is confirmed -</a:t>
            </a:r>
            <a:r>
              <a:rPr lang="en-US" sz="2000" kern="0" dirty="0" smtClean="0">
                <a:solidFill>
                  <a:schemeClr val="tx2"/>
                </a:solidFill>
                <a:latin typeface="Arial"/>
                <a:cs typeface="Times New Roman"/>
              </a:rPr>
              <a:t> </a:t>
            </a:r>
            <a:br>
              <a:rPr lang="en-US" sz="2000" kern="0" dirty="0" smtClean="0">
                <a:solidFill>
                  <a:schemeClr val="tx2"/>
                </a:solidFill>
                <a:latin typeface="Arial"/>
                <a:cs typeface="Times New Roman"/>
              </a:rPr>
            </a:br>
            <a:r>
              <a:rPr lang="en-US" sz="1000" kern="0" dirty="0" smtClean="0">
                <a:solidFill>
                  <a:schemeClr val="tx2"/>
                </a:solidFill>
                <a:latin typeface="Arial"/>
                <a:cs typeface="Times New Roman"/>
              </a:rPr>
              <a:t> </a:t>
            </a:r>
          </a:p>
          <a:p>
            <a:pPr marL="741363" lvl="1" indent="-457200">
              <a:spcBef>
                <a:spcPts val="648"/>
              </a:spcBef>
              <a:spcAft>
                <a:spcPts val="300"/>
              </a:spcAft>
              <a:buFont typeface="+mj-lt"/>
              <a:buAutoNum type="arabicParenBoth"/>
              <a:defRPr/>
            </a:pPr>
            <a:r>
              <a:rPr lang="en-US" sz="2000" kern="0" dirty="0" smtClean="0">
                <a:solidFill>
                  <a:schemeClr val="tx2"/>
                </a:solidFill>
                <a:latin typeface="Arial"/>
                <a:cs typeface="Times New Roman"/>
              </a:rPr>
              <a:t>DiD evaluations within Belgium (small vs. big &amp; medium vs. big)</a:t>
            </a:r>
          </a:p>
          <a:p>
            <a:pPr marL="741363" lvl="1" indent="-457200">
              <a:spcBef>
                <a:spcPts val="648"/>
              </a:spcBef>
              <a:spcAft>
                <a:spcPts val="300"/>
              </a:spcAft>
              <a:buFont typeface="+mj-lt"/>
              <a:buAutoNum type="arabicParenBoth"/>
              <a:defRPr/>
            </a:pPr>
            <a:r>
              <a:rPr lang="en-US" sz="2000" kern="0" dirty="0" smtClean="0">
                <a:solidFill>
                  <a:schemeClr val="tx2"/>
                </a:solidFill>
                <a:latin typeface="Arial"/>
                <a:cs typeface="Times New Roman"/>
              </a:rPr>
              <a:t>DDD evaluations with French firms as additional layer of contrast</a:t>
            </a:r>
          </a:p>
          <a:p>
            <a:pPr lvl="1">
              <a:spcBef>
                <a:spcPts val="648"/>
              </a:spcBef>
              <a:spcAft>
                <a:spcPts val="300"/>
              </a:spcAft>
              <a:buFont typeface="Wingdings" pitchFamily="2" charset="2"/>
              <a:buChar char="Ø"/>
              <a:defRPr/>
            </a:pPr>
            <a:endParaRPr lang="en-US" sz="2000" kern="0" dirty="0">
              <a:solidFill>
                <a:schemeClr val="accent1">
                  <a:lumMod val="60000"/>
                  <a:lumOff val="40000"/>
                </a:schemeClr>
              </a:solidFill>
              <a:latin typeface="Arial"/>
              <a:cs typeface="Times New Roman"/>
            </a:endParaRPr>
          </a:p>
          <a:p>
            <a:pPr marL="284163" lvl="1" indent="0">
              <a:spcBef>
                <a:spcPts val="648"/>
              </a:spcBef>
              <a:spcAft>
                <a:spcPts val="300"/>
              </a:spcAft>
              <a:buNone/>
              <a:defRPr/>
            </a:pPr>
            <a:endParaRPr lang="en-US" sz="2000" kern="0" dirty="0">
              <a:solidFill>
                <a:schemeClr val="accent1">
                  <a:lumMod val="60000"/>
                  <a:lumOff val="40000"/>
                </a:schemeClr>
              </a:solidFill>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Empirical Strategy 2|2</a:t>
            </a:r>
            <a:endParaRPr lang="en-US" sz="1400" b="1" dirty="0">
              <a:solidFill>
                <a:schemeClr val="tx1">
                  <a:lumMod val="75000"/>
                  <a:lumOff val="25000"/>
                </a:schemeClr>
              </a:solidFill>
            </a:endParaRPr>
          </a:p>
        </p:txBody>
      </p:sp>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12</a:t>
            </a:fld>
            <a:endParaRPr lang="de-DE" sz="1400" b="1" dirty="0">
              <a:solidFill>
                <a:schemeClr val="tx1">
                  <a:lumMod val="75000"/>
                  <a:lumOff val="25000"/>
                </a:schemeClr>
              </a:solidFill>
            </a:endParaRPr>
          </a:p>
        </p:txBody>
      </p:sp>
      <p:sp>
        <p:nvSpPr>
          <p:cNvPr id="5" name="Textfeld 4"/>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426787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467544" y="548680"/>
            <a:ext cx="8029246" cy="5760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200"/>
              </a:spcAft>
              <a:buClrTx/>
              <a:buSzTx/>
              <a:buNone/>
              <a:tabLst/>
              <a:defRPr/>
            </a:pPr>
            <a:r>
              <a:rPr lang="en-US" sz="3200" b="1" kern="0" dirty="0" smtClean="0">
                <a:latin typeface="Arial"/>
                <a:cs typeface="Times New Roman"/>
              </a:rPr>
              <a:t>Key Data: AMADEUS</a:t>
            </a:r>
            <a:endParaRPr kumimoji="0" lang="en-US" sz="3200" b="0" i="0" u="none" strike="noStrike" kern="0" cap="none" spc="0" normalizeH="0" baseline="0" noProof="0" dirty="0" smtClean="0">
              <a:ln>
                <a:noFill/>
              </a:ln>
              <a:solidFill>
                <a:srgbClr val="063667"/>
              </a:solidFill>
              <a:effectLst/>
              <a:uLnTx/>
              <a:uFillTx/>
              <a:latin typeface="Arial"/>
              <a:cs typeface="Times New Roman"/>
            </a:endParaRPr>
          </a:p>
          <a:p>
            <a:pPr lvl="1">
              <a:lnSpc>
                <a:spcPct val="120000"/>
              </a:lnSpc>
              <a:spcBef>
                <a:spcPts val="648"/>
              </a:spcBef>
              <a:spcAft>
                <a:spcPts val="600"/>
              </a:spcAft>
              <a:defRPr/>
            </a:pPr>
            <a:r>
              <a:rPr lang="en-US" kern="0" dirty="0" smtClean="0">
                <a:latin typeface="Arial"/>
                <a:cs typeface="Times New Roman"/>
              </a:rPr>
              <a:t>pan-European accounting database from Bureau van </a:t>
            </a:r>
            <a:r>
              <a:rPr lang="en-US" kern="0" dirty="0" err="1" smtClean="0">
                <a:latin typeface="Arial"/>
                <a:cs typeface="Times New Roman"/>
              </a:rPr>
              <a:t>Dijk</a:t>
            </a:r>
            <a:endParaRPr lang="en-US" kern="0" dirty="0" smtClean="0">
              <a:latin typeface="Arial"/>
              <a:cs typeface="Times New Roman"/>
            </a:endParaRPr>
          </a:p>
          <a:p>
            <a:pPr lvl="1">
              <a:lnSpc>
                <a:spcPct val="120000"/>
              </a:lnSpc>
              <a:spcBef>
                <a:spcPts val="648"/>
              </a:spcBef>
              <a:spcAft>
                <a:spcPts val="600"/>
              </a:spcAft>
              <a:defRPr/>
            </a:pPr>
            <a:r>
              <a:rPr lang="en-US" kern="0" dirty="0" smtClean="0">
                <a:latin typeface="Arial"/>
                <a:cs typeface="Times New Roman"/>
              </a:rPr>
              <a:t>more than 10 million companies from 41 countries, incl. EU</a:t>
            </a:r>
          </a:p>
          <a:p>
            <a:pPr lvl="1">
              <a:lnSpc>
                <a:spcPct val="120000"/>
              </a:lnSpc>
              <a:spcBef>
                <a:spcPts val="648"/>
              </a:spcBef>
              <a:spcAft>
                <a:spcPts val="600"/>
              </a:spcAft>
              <a:defRPr/>
            </a:pPr>
            <a:r>
              <a:rPr lang="en-US" kern="0" dirty="0" smtClean="0">
                <a:latin typeface="Arial"/>
                <a:cs typeface="Times New Roman"/>
              </a:rPr>
              <a:t>standard company report includes 24 balance sheet items, 25 profit and loss items, 26 ratios and additional descriptive information including trade descriptions and activity codes as well as ownership information, usually ten years backwards (with diminishing quality)</a:t>
            </a:r>
          </a:p>
          <a:p>
            <a:pPr lvl="1">
              <a:lnSpc>
                <a:spcPct val="120000"/>
              </a:lnSpc>
              <a:spcBef>
                <a:spcPts val="648"/>
              </a:spcBef>
              <a:spcAft>
                <a:spcPts val="600"/>
              </a:spcAft>
              <a:defRPr/>
            </a:pPr>
            <a:r>
              <a:rPr lang="en-US" kern="0" dirty="0" smtClean="0">
                <a:latin typeface="Arial"/>
                <a:cs typeface="Times New Roman"/>
              </a:rPr>
              <a:t>but: data quality varies considerably between countries</a:t>
            </a:r>
          </a:p>
          <a:p>
            <a:pPr lvl="1">
              <a:lnSpc>
                <a:spcPct val="120000"/>
              </a:lnSpc>
              <a:spcBef>
                <a:spcPts val="648"/>
              </a:spcBef>
              <a:spcAft>
                <a:spcPts val="600"/>
              </a:spcAft>
              <a:defRPr/>
            </a:pPr>
            <a:r>
              <a:rPr lang="en-US" kern="0" dirty="0" smtClean="0">
                <a:latin typeface="Arial"/>
                <a:cs typeface="Times New Roman"/>
              </a:rPr>
              <a:t>several steps of data selection and processing are necessary, especially overlapping merges of different updates to fill gaps where possible</a:t>
            </a:r>
          </a:p>
          <a:p>
            <a:pPr lvl="1">
              <a:lnSpc>
                <a:spcPct val="120000"/>
              </a:lnSpc>
              <a:spcBef>
                <a:spcPts val="648"/>
              </a:spcBef>
              <a:spcAft>
                <a:spcPts val="600"/>
              </a:spcAft>
              <a:defRPr/>
            </a:pPr>
            <a:r>
              <a:rPr lang="en-US" kern="0" dirty="0" smtClean="0">
                <a:latin typeface="Arial"/>
                <a:cs typeface="Times New Roman"/>
              </a:rPr>
              <a:t>updates used &amp; merged: #124 (2005) &amp;  #202 (2011)</a:t>
            </a:r>
            <a:br>
              <a:rPr lang="en-US" kern="0" dirty="0" smtClean="0">
                <a:latin typeface="Arial"/>
                <a:cs typeface="Times New Roman"/>
              </a:rPr>
            </a:br>
            <a:endParaRPr lang="en-US" kern="0" dirty="0" smtClean="0">
              <a:latin typeface="Arial"/>
              <a:cs typeface="Times New Roman"/>
            </a:endParaRPr>
          </a:p>
          <a:p>
            <a:pPr lvl="1">
              <a:spcBef>
                <a:spcPts val="648"/>
              </a:spcBef>
              <a:spcAft>
                <a:spcPts val="600"/>
              </a:spcAft>
              <a:defRPr/>
            </a:pPr>
            <a:r>
              <a:rPr lang="en-US" kern="0" dirty="0" smtClean="0">
                <a:latin typeface="Arial"/>
                <a:cs typeface="Times New Roman"/>
              </a:rPr>
              <a:t>macroeconomic covariates from the OECD database</a:t>
            </a:r>
            <a:r>
              <a:rPr lang="en-US" sz="2000" kern="0" dirty="0" smtClean="0">
                <a:latin typeface="Arial"/>
                <a:cs typeface="Times New Roman"/>
              </a:rPr>
              <a:t>  </a:t>
            </a: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1|7</a:t>
            </a:r>
            <a:endParaRPr lang="en-US" sz="1400" b="1" dirty="0">
              <a:solidFill>
                <a:schemeClr val="tx1">
                  <a:lumMod val="75000"/>
                  <a:lumOff val="25000"/>
                </a:schemeClr>
              </a:solidFill>
            </a:endParaRPr>
          </a:p>
        </p:txBody>
      </p:sp>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13</a:t>
            </a:fld>
            <a:endParaRPr lang="de-DE" sz="1400" b="1" dirty="0">
              <a:solidFill>
                <a:schemeClr val="tx1">
                  <a:lumMod val="75000"/>
                  <a:lumOff val="25000"/>
                </a:schemeClr>
              </a:solidFill>
            </a:endParaRPr>
          </a:p>
        </p:txBody>
      </p:sp>
      <p:sp>
        <p:nvSpPr>
          <p:cNvPr id="5" name="Textfeld 4"/>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17126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467544" y="692696"/>
            <a:ext cx="8029246" cy="5616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3200" b="1" kern="0" dirty="0" smtClean="0">
                <a:latin typeface="Arial"/>
                <a:cs typeface="Times New Roman"/>
              </a:rPr>
              <a:t>My Sample</a:t>
            </a:r>
            <a:endParaRPr lang="en-US" sz="2000" b="1" kern="0" dirty="0">
              <a:latin typeface="Arial"/>
              <a:cs typeface="Times New Roman"/>
            </a:endParaRPr>
          </a:p>
          <a:p>
            <a:pPr marL="606425" lvl="2" indent="-342900">
              <a:lnSpc>
                <a:spcPct val="120000"/>
              </a:lnSpc>
              <a:spcBef>
                <a:spcPts val="0"/>
              </a:spcBef>
              <a:spcAft>
                <a:spcPts val="600"/>
              </a:spcAft>
              <a:buFont typeface="Wingdings" charset="2"/>
              <a:buChar char="§"/>
              <a:defRPr/>
            </a:pPr>
            <a:r>
              <a:rPr lang="en-US" sz="2000" i="0" kern="0" dirty="0" smtClean="0">
                <a:latin typeface="Arial"/>
                <a:cs typeface="Times New Roman"/>
              </a:rPr>
              <a:t>Manufacturing sector</a:t>
            </a:r>
          </a:p>
          <a:p>
            <a:pPr marL="606425" lvl="2" indent="-342900">
              <a:lnSpc>
                <a:spcPct val="120000"/>
              </a:lnSpc>
              <a:spcBef>
                <a:spcPts val="0"/>
              </a:spcBef>
              <a:spcAft>
                <a:spcPts val="600"/>
              </a:spcAft>
              <a:buFont typeface="Wingdings" charset="2"/>
              <a:buChar char="§"/>
              <a:defRPr/>
            </a:pPr>
            <a:r>
              <a:rPr lang="en-US" sz="2000" i="0" kern="0" dirty="0" smtClean="0">
                <a:latin typeface="Arial"/>
                <a:cs typeface="Times New Roman"/>
              </a:rPr>
              <a:t>Focus on individual firm, use of unconsolidated accounts</a:t>
            </a:r>
          </a:p>
          <a:p>
            <a:pPr marL="606425" lvl="2" indent="-342900">
              <a:lnSpc>
                <a:spcPct val="120000"/>
              </a:lnSpc>
              <a:spcBef>
                <a:spcPts val="0"/>
              </a:spcBef>
              <a:spcAft>
                <a:spcPts val="600"/>
              </a:spcAft>
              <a:buFont typeface="Wingdings" charset="2"/>
              <a:buChar char="§"/>
              <a:defRPr/>
            </a:pPr>
            <a:r>
              <a:rPr lang="en-US" sz="2000" i="0" kern="0" dirty="0" smtClean="0">
                <a:latin typeface="Arial"/>
                <a:cs typeface="Times New Roman"/>
              </a:rPr>
              <a:t>Exclusion of micro enterprises</a:t>
            </a:r>
          </a:p>
          <a:p>
            <a:pPr marL="606425" lvl="2" indent="-342900">
              <a:lnSpc>
                <a:spcPct val="120000"/>
              </a:lnSpc>
              <a:spcBef>
                <a:spcPts val="0"/>
              </a:spcBef>
              <a:spcAft>
                <a:spcPts val="600"/>
              </a:spcAft>
              <a:buFont typeface="Wingdings" charset="2"/>
              <a:buChar char="§"/>
              <a:defRPr/>
            </a:pPr>
            <a:r>
              <a:rPr lang="en-US" sz="2000" i="0" kern="0" dirty="0" smtClean="0">
                <a:latin typeface="Arial"/>
                <a:cs typeface="Times New Roman"/>
              </a:rPr>
              <a:t>Industry dummies on two-digit level of </a:t>
            </a:r>
            <a:r>
              <a:rPr lang="en-US" sz="2000" i="0" kern="0" dirty="0" err="1" smtClean="0">
                <a:latin typeface="Arial"/>
                <a:cs typeface="Times New Roman"/>
              </a:rPr>
              <a:t>Nace</a:t>
            </a:r>
            <a:r>
              <a:rPr lang="en-US" sz="2000" i="0" kern="0" dirty="0" smtClean="0">
                <a:latin typeface="Arial"/>
                <a:cs typeface="Times New Roman"/>
              </a:rPr>
              <a:t> Rev. 2 </a:t>
            </a:r>
            <a:r>
              <a:rPr lang="en-US" sz="1600" i="0" kern="0" dirty="0" smtClean="0">
                <a:latin typeface="Arial"/>
                <a:cs typeface="Times New Roman"/>
              </a:rPr>
              <a:t/>
            </a:r>
            <a:br>
              <a:rPr lang="en-US" sz="1600" i="0" kern="0" dirty="0" smtClean="0">
                <a:latin typeface="Arial"/>
                <a:cs typeface="Times New Roman"/>
              </a:rPr>
            </a:br>
            <a:endParaRPr lang="en-US" sz="1600" i="0" kern="0" dirty="0">
              <a:latin typeface="Arial"/>
              <a:cs typeface="Times New Roman"/>
            </a:endParaRPr>
          </a:p>
          <a:p>
            <a:pPr marL="606425" lvl="2" indent="-342900">
              <a:lnSpc>
                <a:spcPct val="120000"/>
              </a:lnSpc>
              <a:spcBef>
                <a:spcPts val="0"/>
              </a:spcBef>
              <a:spcAft>
                <a:spcPts val="600"/>
              </a:spcAft>
              <a:buFont typeface="Wingdings" charset="2"/>
              <a:buChar char="§"/>
              <a:defRPr/>
            </a:pPr>
            <a:r>
              <a:rPr lang="en-US" sz="2000" i="0" kern="0" dirty="0">
                <a:latin typeface="Arial"/>
                <a:cs typeface="Times New Roman"/>
              </a:rPr>
              <a:t>time period: </a:t>
            </a:r>
            <a:r>
              <a:rPr lang="en-US" sz="2000" i="0" kern="0" dirty="0" smtClean="0">
                <a:latin typeface="Arial"/>
                <a:cs typeface="Times New Roman"/>
              </a:rPr>
              <a:t>2000 </a:t>
            </a:r>
            <a:r>
              <a:rPr lang="en-US" sz="2000" i="0" kern="0" dirty="0">
                <a:latin typeface="Arial"/>
                <a:cs typeface="Times New Roman"/>
              </a:rPr>
              <a:t>to </a:t>
            </a:r>
            <a:r>
              <a:rPr lang="en-US" sz="2000" i="0" kern="0" dirty="0" smtClean="0">
                <a:latin typeface="Arial"/>
                <a:cs typeface="Times New Roman"/>
              </a:rPr>
              <a:t>2008</a:t>
            </a:r>
            <a:r>
              <a:rPr lang="en-US" i="0" kern="0" dirty="0" smtClean="0">
                <a:latin typeface="Arial"/>
                <a:cs typeface="Times New Roman"/>
              </a:rPr>
              <a:t/>
            </a:r>
            <a:br>
              <a:rPr lang="en-US" i="0" kern="0" dirty="0" smtClean="0">
                <a:latin typeface="Arial"/>
                <a:cs typeface="Times New Roman"/>
              </a:rPr>
            </a:br>
            <a:r>
              <a:rPr lang="en-US" sz="2000" i="0" kern="0" dirty="0" smtClean="0">
                <a:latin typeface="Arial"/>
                <a:cs typeface="Times New Roman"/>
                <a:sym typeface="Wingdings"/>
              </a:rPr>
              <a:t> dynamic investment regressions need long spells</a:t>
            </a:r>
            <a:br>
              <a:rPr lang="en-US" sz="2000" i="0" kern="0" dirty="0" smtClean="0">
                <a:latin typeface="Arial"/>
                <a:cs typeface="Times New Roman"/>
                <a:sym typeface="Wingdings"/>
              </a:rPr>
            </a:br>
            <a:r>
              <a:rPr lang="en-US" sz="2000" i="0" kern="0" dirty="0" smtClean="0">
                <a:latin typeface="Arial"/>
                <a:cs typeface="Times New Roman"/>
                <a:sym typeface="Wingdings"/>
              </a:rPr>
              <a:t> w.r.t DiD &amp; DDD: </a:t>
            </a:r>
            <a:r>
              <a:rPr lang="en-US" sz="2000" i="0" kern="0" dirty="0" smtClean="0">
                <a:latin typeface="Arial"/>
                <a:cs typeface="Times New Roman"/>
              </a:rPr>
              <a:t>7 pre- and 3 post-reform years</a:t>
            </a:r>
            <a:br>
              <a:rPr lang="en-US" sz="2000" i="0" kern="0" dirty="0" smtClean="0">
                <a:latin typeface="Arial"/>
                <a:cs typeface="Times New Roman"/>
              </a:rPr>
            </a:br>
            <a:endParaRPr lang="en-US" sz="2000" i="0" kern="0" dirty="0">
              <a:latin typeface="Arial"/>
              <a:cs typeface="Times New Roman"/>
            </a:endParaRPr>
          </a:p>
          <a:p>
            <a:pPr marL="606425" lvl="2" indent="-342900">
              <a:lnSpc>
                <a:spcPct val="120000"/>
              </a:lnSpc>
              <a:spcBef>
                <a:spcPts val="0"/>
              </a:spcBef>
              <a:spcAft>
                <a:spcPts val="600"/>
              </a:spcAft>
              <a:buFont typeface="Wingdings" charset="2"/>
              <a:buChar char="§"/>
              <a:defRPr/>
            </a:pPr>
            <a:r>
              <a:rPr lang="en-US" sz="2000" i="0" kern="0" dirty="0">
                <a:latin typeface="Arial"/>
                <a:cs typeface="Times New Roman"/>
              </a:rPr>
              <a:t>P</a:t>
            </a:r>
            <a:r>
              <a:rPr lang="en-US" sz="2000" i="0" kern="0" dirty="0" smtClean="0">
                <a:latin typeface="Arial"/>
                <a:cs typeface="Times New Roman"/>
              </a:rPr>
              <a:t>ropensity </a:t>
            </a:r>
            <a:r>
              <a:rPr lang="en-US" sz="2000" i="0" kern="0" dirty="0">
                <a:latin typeface="Arial"/>
                <a:cs typeface="Times New Roman"/>
              </a:rPr>
              <a:t>Score Matching </a:t>
            </a:r>
            <a:r>
              <a:rPr lang="en-US" sz="2000" i="0" kern="0" dirty="0" smtClean="0">
                <a:latin typeface="Arial"/>
                <a:cs typeface="Times New Roman"/>
              </a:rPr>
              <a:t>of </a:t>
            </a:r>
            <a:r>
              <a:rPr lang="en-US" sz="2000" i="0" kern="0" dirty="0">
                <a:latin typeface="Arial"/>
                <a:cs typeface="Times New Roman"/>
              </a:rPr>
              <a:t>Belgian </a:t>
            </a:r>
            <a:r>
              <a:rPr lang="en-US" sz="2000" i="0" kern="0" dirty="0" smtClean="0">
                <a:latin typeface="Arial"/>
                <a:cs typeface="Times New Roman"/>
              </a:rPr>
              <a:t>data with French reservoir</a:t>
            </a:r>
          </a:p>
          <a:p>
            <a:pPr marL="606425" lvl="2" indent="-342900">
              <a:lnSpc>
                <a:spcPct val="120000"/>
              </a:lnSpc>
              <a:spcBef>
                <a:spcPts val="0"/>
              </a:spcBef>
              <a:spcAft>
                <a:spcPts val="600"/>
              </a:spcAft>
              <a:buFont typeface="Wingdings" charset="2"/>
              <a:buChar char="§"/>
              <a:defRPr/>
            </a:pPr>
            <a:r>
              <a:rPr lang="en-US" sz="2000" i="0" kern="0" dirty="0" smtClean="0">
                <a:latin typeface="Arial"/>
                <a:cs typeface="Times New Roman"/>
              </a:rPr>
              <a:t>Unbalanced panel</a:t>
            </a:r>
          </a:p>
          <a:p>
            <a:pPr marL="606425" lvl="2" indent="-342900">
              <a:lnSpc>
                <a:spcPct val="120000"/>
              </a:lnSpc>
              <a:spcBef>
                <a:spcPts val="0"/>
              </a:spcBef>
              <a:spcAft>
                <a:spcPts val="600"/>
              </a:spcAft>
              <a:buFont typeface="Wingdings" charset="2"/>
              <a:buChar char="§"/>
              <a:defRPr/>
            </a:pPr>
            <a:endParaRPr lang="en-US" sz="1600" b="1" kern="0" dirty="0">
              <a:latin typeface="Arial"/>
              <a:cs typeface="Times New Roman"/>
            </a:endParaRPr>
          </a:p>
        </p:txBody>
      </p:sp>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2|7</a:t>
            </a:r>
            <a:endParaRPr lang="en-US" sz="1400" b="1" dirty="0">
              <a:solidFill>
                <a:schemeClr val="tx1">
                  <a:lumMod val="75000"/>
                  <a:lumOff val="25000"/>
                </a:schemeClr>
              </a:solidFill>
            </a:endParaRPr>
          </a:p>
        </p:txBody>
      </p:sp>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14</a:t>
            </a:fld>
            <a:endParaRPr lang="de-DE" sz="1400" b="1" dirty="0">
              <a:solidFill>
                <a:schemeClr val="tx1">
                  <a:lumMod val="75000"/>
                  <a:lumOff val="25000"/>
                </a:schemeClr>
              </a:solidFill>
            </a:endParaRPr>
          </a:p>
        </p:txBody>
      </p:sp>
      <p:sp>
        <p:nvSpPr>
          <p:cNvPr id="5" name="Textfeld 4"/>
          <p:cNvSpPr txBox="1"/>
          <p:nvPr/>
        </p:nvSpPr>
        <p:spPr>
          <a:xfrm>
            <a:off x="755576" y="6433591"/>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195042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a:t>
            </a:r>
            <a:r>
              <a:rPr lang="en-US" sz="1400" b="1" dirty="0">
                <a:solidFill>
                  <a:schemeClr val="tx1">
                    <a:lumMod val="75000"/>
                    <a:lumOff val="25000"/>
                  </a:schemeClr>
                </a:solidFill>
              </a:rPr>
              <a:t>3</a:t>
            </a:r>
            <a:r>
              <a:rPr lang="en-US" sz="1400" b="1" dirty="0" smtClean="0">
                <a:solidFill>
                  <a:schemeClr val="tx1">
                    <a:lumMod val="75000"/>
                    <a:lumOff val="25000"/>
                  </a:schemeClr>
                </a:solidFill>
              </a:rPr>
              <a:t>|7</a:t>
            </a:r>
            <a:endParaRPr lang="en-US" sz="1400" b="1" dirty="0">
              <a:solidFill>
                <a:schemeClr val="tx1">
                  <a:lumMod val="75000"/>
                  <a:lumOff val="25000"/>
                </a:schemeClr>
              </a:solidFill>
            </a:endParaRPr>
          </a:p>
        </p:txBody>
      </p:sp>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15</a:t>
            </a:fld>
            <a:endParaRPr lang="de-DE" sz="1400" b="1" dirty="0">
              <a:solidFill>
                <a:schemeClr val="tx1">
                  <a:lumMod val="75000"/>
                  <a:lumOff val="25000"/>
                </a:schemeClr>
              </a:solidFill>
            </a:endParaRPr>
          </a:p>
        </p:txBody>
      </p:sp>
      <p:sp>
        <p:nvSpPr>
          <p:cNvPr id="5" name="Textfeld 4"/>
          <p:cNvSpPr txBox="1"/>
          <p:nvPr/>
        </p:nvSpPr>
        <p:spPr>
          <a:xfrm>
            <a:off x="755576" y="6433591"/>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6" name="Inhaltsplatzhalter 2"/>
          <p:cNvSpPr txBox="1">
            <a:spLocks/>
          </p:cNvSpPr>
          <p:nvPr/>
        </p:nvSpPr>
        <p:spPr bwMode="auto">
          <a:xfrm>
            <a:off x="467544" y="548680"/>
            <a:ext cx="8029246"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3200" b="1" kern="0" dirty="0" smtClean="0">
                <a:latin typeface="Arial"/>
                <a:cs typeface="Times New Roman"/>
              </a:rPr>
              <a:t>Common Support</a:t>
            </a:r>
            <a:endParaRPr lang="en-US" sz="2000" b="1" kern="0" dirty="0">
              <a:latin typeface="Arial"/>
              <a:cs typeface="Times New Roman"/>
            </a:endParaRPr>
          </a:p>
        </p:txBody>
      </p:sp>
      <p:pic>
        <p:nvPicPr>
          <p:cNvPr id="3" name="Bild 2"/>
          <p:cNvPicPr>
            <a:picLocks noChangeAspect="1"/>
          </p:cNvPicPr>
          <p:nvPr/>
        </p:nvPicPr>
        <p:blipFill>
          <a:blip r:embed="rId2"/>
          <a:stretch>
            <a:fillRect/>
          </a:stretch>
        </p:blipFill>
        <p:spPr>
          <a:xfrm>
            <a:off x="1115616" y="1268760"/>
            <a:ext cx="6768752" cy="4952070"/>
          </a:xfrm>
          <a:prstGeom prst="rect">
            <a:avLst/>
          </a:prstGeom>
        </p:spPr>
      </p:pic>
    </p:spTree>
    <p:extLst>
      <p:ext uri="{BB962C8B-B14F-4D97-AF65-F5344CB8AC3E}">
        <p14:creationId xmlns:p14="http://schemas.microsoft.com/office/powerpoint/2010/main" val="312157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a:t>
            </a:r>
            <a:r>
              <a:rPr lang="en-US" sz="1400" b="1" dirty="0">
                <a:solidFill>
                  <a:schemeClr val="tx1">
                    <a:lumMod val="75000"/>
                    <a:lumOff val="25000"/>
                  </a:schemeClr>
                </a:solidFill>
              </a:rPr>
              <a:t>4</a:t>
            </a:r>
            <a:r>
              <a:rPr lang="en-US" sz="1400" b="1" dirty="0" smtClean="0">
                <a:solidFill>
                  <a:schemeClr val="tx1">
                    <a:lumMod val="75000"/>
                    <a:lumOff val="25000"/>
                  </a:schemeClr>
                </a:solidFill>
              </a:rPr>
              <a:t>|7</a:t>
            </a:r>
            <a:endParaRPr lang="en-US" sz="1400" b="1" dirty="0">
              <a:solidFill>
                <a:schemeClr val="tx1">
                  <a:lumMod val="75000"/>
                  <a:lumOff val="25000"/>
                </a:schemeClr>
              </a:solidFill>
            </a:endParaRPr>
          </a:p>
        </p:txBody>
      </p:sp>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16</a:t>
            </a:fld>
            <a:endParaRPr lang="de-DE" sz="1400" b="1" dirty="0">
              <a:solidFill>
                <a:schemeClr val="tx1">
                  <a:lumMod val="75000"/>
                  <a:lumOff val="25000"/>
                </a:schemeClr>
              </a:solidFill>
            </a:endParaRPr>
          </a:p>
        </p:txBody>
      </p:sp>
      <p:sp>
        <p:nvSpPr>
          <p:cNvPr id="5" name="Textfeld 4"/>
          <p:cNvSpPr txBox="1"/>
          <p:nvPr/>
        </p:nvSpPr>
        <p:spPr>
          <a:xfrm>
            <a:off x="755576" y="6433591"/>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6" name="Inhaltsplatzhalter 2"/>
          <p:cNvSpPr txBox="1">
            <a:spLocks/>
          </p:cNvSpPr>
          <p:nvPr/>
        </p:nvSpPr>
        <p:spPr bwMode="auto">
          <a:xfrm>
            <a:off x="503194" y="836712"/>
            <a:ext cx="8029246"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3200" b="1" kern="0" dirty="0" smtClean="0">
                <a:latin typeface="Arial"/>
                <a:cs typeface="Times New Roman"/>
              </a:rPr>
              <a:t>Results of Propensity Score Matching</a:t>
            </a:r>
            <a:endParaRPr lang="en-US" sz="2000" b="1" kern="0" dirty="0">
              <a:latin typeface="Arial"/>
              <a:cs typeface="Times New Roman"/>
            </a:endParaRPr>
          </a:p>
        </p:txBody>
      </p:sp>
      <p:pic>
        <p:nvPicPr>
          <p:cNvPr id="7" name="Bild 6"/>
          <p:cNvPicPr>
            <a:picLocks noChangeAspect="1"/>
          </p:cNvPicPr>
          <p:nvPr/>
        </p:nvPicPr>
        <p:blipFill>
          <a:blip r:embed="rId2"/>
          <a:stretch>
            <a:fillRect/>
          </a:stretch>
        </p:blipFill>
        <p:spPr>
          <a:xfrm>
            <a:off x="467544" y="1836286"/>
            <a:ext cx="7980371" cy="3680946"/>
          </a:xfrm>
          <a:prstGeom prst="rect">
            <a:avLst/>
          </a:prstGeom>
        </p:spPr>
      </p:pic>
    </p:spTree>
    <p:extLst>
      <p:ext uri="{BB962C8B-B14F-4D97-AF65-F5344CB8AC3E}">
        <p14:creationId xmlns:p14="http://schemas.microsoft.com/office/powerpoint/2010/main" val="826769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a:t>
            </a:r>
            <a:r>
              <a:rPr lang="en-US" sz="1400" b="1" dirty="0">
                <a:solidFill>
                  <a:schemeClr val="tx1">
                    <a:lumMod val="75000"/>
                    <a:lumOff val="25000"/>
                  </a:schemeClr>
                </a:solidFill>
              </a:rPr>
              <a:t>5</a:t>
            </a:r>
            <a:r>
              <a:rPr lang="en-US" sz="1400" b="1" dirty="0" smtClean="0">
                <a:solidFill>
                  <a:schemeClr val="tx1">
                    <a:lumMod val="75000"/>
                    <a:lumOff val="25000"/>
                  </a:schemeClr>
                </a:solidFill>
              </a:rPr>
              <a:t>|7</a:t>
            </a:r>
            <a:endParaRPr lang="en-US" sz="1400" b="1" dirty="0">
              <a:solidFill>
                <a:schemeClr val="tx1">
                  <a:lumMod val="75000"/>
                  <a:lumOff val="25000"/>
                </a:schemeClr>
              </a:solidFill>
            </a:endParaRPr>
          </a:p>
        </p:txBody>
      </p:sp>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17</a:t>
            </a:fld>
            <a:endParaRPr lang="de-DE" sz="1400" b="1" dirty="0">
              <a:solidFill>
                <a:schemeClr val="tx1">
                  <a:lumMod val="75000"/>
                  <a:lumOff val="25000"/>
                </a:schemeClr>
              </a:solidFill>
            </a:endParaRPr>
          </a:p>
        </p:txBody>
      </p:sp>
      <p:sp>
        <p:nvSpPr>
          <p:cNvPr id="5" name="Textfeld 4"/>
          <p:cNvSpPr txBox="1"/>
          <p:nvPr/>
        </p:nvSpPr>
        <p:spPr>
          <a:xfrm>
            <a:off x="755576" y="6433591"/>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6" name="Inhaltsplatzhalter 2"/>
          <p:cNvSpPr txBox="1">
            <a:spLocks/>
          </p:cNvSpPr>
          <p:nvPr/>
        </p:nvSpPr>
        <p:spPr bwMode="auto">
          <a:xfrm>
            <a:off x="467544" y="116632"/>
            <a:ext cx="8029246"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3200" b="1" kern="0" dirty="0" smtClean="0">
                <a:latin typeface="Arial"/>
                <a:cs typeface="Times New Roman"/>
              </a:rPr>
              <a:t>Common Trend Assumption</a:t>
            </a:r>
            <a:endParaRPr lang="en-US" sz="2000" b="1" kern="0" dirty="0">
              <a:latin typeface="Arial"/>
              <a:cs typeface="Times New Roman"/>
            </a:endParaRPr>
          </a:p>
        </p:txBody>
      </p:sp>
      <p:pic>
        <p:nvPicPr>
          <p:cNvPr id="7" name="Bild 6"/>
          <p:cNvPicPr>
            <a:picLocks noChangeAspect="1"/>
          </p:cNvPicPr>
          <p:nvPr/>
        </p:nvPicPr>
        <p:blipFill>
          <a:blip r:embed="rId2"/>
          <a:stretch>
            <a:fillRect/>
          </a:stretch>
        </p:blipFill>
        <p:spPr>
          <a:xfrm>
            <a:off x="908190" y="764704"/>
            <a:ext cx="7562710" cy="5509096"/>
          </a:xfrm>
          <a:prstGeom prst="rect">
            <a:avLst/>
          </a:prstGeom>
        </p:spPr>
      </p:pic>
    </p:spTree>
    <p:extLst>
      <p:ext uri="{BB962C8B-B14F-4D97-AF65-F5344CB8AC3E}">
        <p14:creationId xmlns:p14="http://schemas.microsoft.com/office/powerpoint/2010/main" val="1715598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6|7</a:t>
            </a:r>
            <a:endParaRPr lang="en-US" sz="1400" b="1" dirty="0">
              <a:solidFill>
                <a:schemeClr val="tx1">
                  <a:lumMod val="75000"/>
                  <a:lumOff val="25000"/>
                </a:schemeClr>
              </a:solidFill>
            </a:endParaRPr>
          </a:p>
        </p:txBody>
      </p:sp>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18</a:t>
            </a:fld>
            <a:endParaRPr lang="de-DE" sz="1400" b="1" dirty="0">
              <a:solidFill>
                <a:schemeClr val="tx1">
                  <a:lumMod val="75000"/>
                  <a:lumOff val="25000"/>
                </a:schemeClr>
              </a:solidFill>
            </a:endParaRPr>
          </a:p>
        </p:txBody>
      </p:sp>
      <p:sp>
        <p:nvSpPr>
          <p:cNvPr id="5" name="Textfeld 4"/>
          <p:cNvSpPr txBox="1"/>
          <p:nvPr/>
        </p:nvSpPr>
        <p:spPr>
          <a:xfrm>
            <a:off x="755576" y="6433591"/>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6" name="Inhaltsplatzhalter 2"/>
          <p:cNvSpPr txBox="1">
            <a:spLocks/>
          </p:cNvSpPr>
          <p:nvPr/>
        </p:nvSpPr>
        <p:spPr bwMode="auto">
          <a:xfrm>
            <a:off x="467544" y="188640"/>
            <a:ext cx="8029246"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2800" b="1" kern="0" dirty="0" smtClean="0">
                <a:latin typeface="Arial"/>
                <a:cs typeface="Times New Roman"/>
              </a:rPr>
              <a:t>Descriptive Stat’s: Pre-period 2000-2005</a:t>
            </a:r>
            <a:endParaRPr lang="en-US" sz="2800" b="1" kern="0" dirty="0">
              <a:latin typeface="Arial"/>
              <a:cs typeface="Times New Roman"/>
            </a:endParaRPr>
          </a:p>
        </p:txBody>
      </p:sp>
      <p:pic>
        <p:nvPicPr>
          <p:cNvPr id="3" name="Bild 2"/>
          <p:cNvPicPr>
            <a:picLocks noChangeAspect="1"/>
          </p:cNvPicPr>
          <p:nvPr/>
        </p:nvPicPr>
        <p:blipFill>
          <a:blip r:embed="rId2"/>
          <a:stretch>
            <a:fillRect/>
          </a:stretch>
        </p:blipFill>
        <p:spPr>
          <a:xfrm>
            <a:off x="0" y="999220"/>
            <a:ext cx="9144000" cy="4950060"/>
          </a:xfrm>
          <a:prstGeom prst="rect">
            <a:avLst/>
          </a:prstGeom>
        </p:spPr>
      </p:pic>
    </p:spTree>
    <p:extLst>
      <p:ext uri="{BB962C8B-B14F-4D97-AF65-F5344CB8AC3E}">
        <p14:creationId xmlns:p14="http://schemas.microsoft.com/office/powerpoint/2010/main" val="920379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Data 7|7</a:t>
            </a:r>
            <a:endParaRPr lang="en-US" sz="1400" b="1" dirty="0">
              <a:solidFill>
                <a:schemeClr val="tx1">
                  <a:lumMod val="75000"/>
                  <a:lumOff val="25000"/>
                </a:schemeClr>
              </a:solidFill>
            </a:endParaRPr>
          </a:p>
        </p:txBody>
      </p:sp>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19</a:t>
            </a:fld>
            <a:endParaRPr lang="de-DE" sz="1400" b="1" dirty="0">
              <a:solidFill>
                <a:schemeClr val="tx1">
                  <a:lumMod val="75000"/>
                  <a:lumOff val="25000"/>
                </a:schemeClr>
              </a:solidFill>
            </a:endParaRPr>
          </a:p>
        </p:txBody>
      </p:sp>
      <p:sp>
        <p:nvSpPr>
          <p:cNvPr id="5" name="Textfeld 4"/>
          <p:cNvSpPr txBox="1"/>
          <p:nvPr/>
        </p:nvSpPr>
        <p:spPr>
          <a:xfrm>
            <a:off x="755576" y="6433591"/>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6" name="Inhaltsplatzhalter 2"/>
          <p:cNvSpPr txBox="1">
            <a:spLocks/>
          </p:cNvSpPr>
          <p:nvPr/>
        </p:nvSpPr>
        <p:spPr bwMode="auto">
          <a:xfrm>
            <a:off x="467544" y="188640"/>
            <a:ext cx="8029246"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indent="0">
              <a:spcAft>
                <a:spcPts val="1800"/>
              </a:spcAft>
              <a:buNone/>
              <a:defRPr/>
            </a:pPr>
            <a:r>
              <a:rPr lang="en-US" sz="2800" b="1" kern="0" dirty="0">
                <a:latin typeface="Arial"/>
                <a:cs typeface="Times New Roman"/>
              </a:rPr>
              <a:t>Descriptive </a:t>
            </a:r>
            <a:r>
              <a:rPr lang="en-US" sz="2800" b="1" kern="0" dirty="0" smtClean="0">
                <a:latin typeface="Arial"/>
                <a:cs typeface="Times New Roman"/>
              </a:rPr>
              <a:t>Stat’s: Post-period 2006-2008</a:t>
            </a:r>
            <a:endParaRPr lang="en-US" sz="2800" b="1" kern="0" dirty="0">
              <a:latin typeface="Arial"/>
              <a:cs typeface="Times New Roman"/>
            </a:endParaRPr>
          </a:p>
          <a:p>
            <a:pPr marL="0" marR="0" lvl="0" indent="0" algn="l" defTabSz="633413" rtl="0" eaLnBrk="1" fontAlgn="base" latinLnBrk="0" hangingPunct="1">
              <a:lnSpc>
                <a:spcPct val="100000"/>
              </a:lnSpc>
              <a:spcBef>
                <a:spcPct val="60000"/>
              </a:spcBef>
              <a:spcAft>
                <a:spcPts val="1800"/>
              </a:spcAft>
              <a:buClrTx/>
              <a:buSzTx/>
              <a:buNone/>
              <a:tabLst/>
              <a:defRPr/>
            </a:pPr>
            <a:endParaRPr lang="en-US" sz="2000" b="1" i="1" kern="0" dirty="0">
              <a:latin typeface="Arial"/>
              <a:cs typeface="Times New Roman"/>
            </a:endParaRPr>
          </a:p>
        </p:txBody>
      </p:sp>
      <p:pic>
        <p:nvPicPr>
          <p:cNvPr id="3" name="Bild 2"/>
          <p:cNvPicPr>
            <a:picLocks noChangeAspect="1"/>
          </p:cNvPicPr>
          <p:nvPr/>
        </p:nvPicPr>
        <p:blipFill>
          <a:blip r:embed="rId2"/>
          <a:stretch>
            <a:fillRect/>
          </a:stretch>
        </p:blipFill>
        <p:spPr>
          <a:xfrm>
            <a:off x="0" y="838200"/>
            <a:ext cx="9144000" cy="5161773"/>
          </a:xfrm>
          <a:prstGeom prst="rect">
            <a:avLst/>
          </a:prstGeom>
        </p:spPr>
      </p:pic>
    </p:spTree>
    <p:extLst>
      <p:ext uri="{BB962C8B-B14F-4D97-AF65-F5344CB8AC3E}">
        <p14:creationId xmlns:p14="http://schemas.microsoft.com/office/powerpoint/2010/main" val="103151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395536" y="620688"/>
            <a:ext cx="8568952" cy="56886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284163" lvl="1" indent="0">
              <a:lnSpc>
                <a:spcPct val="120000"/>
              </a:lnSpc>
              <a:spcBef>
                <a:spcPts val="0"/>
              </a:spcBef>
              <a:spcAft>
                <a:spcPts val="2400"/>
              </a:spcAft>
              <a:buNone/>
              <a:defRPr/>
            </a:pPr>
            <a:r>
              <a:rPr lang="en-US" sz="2800" b="1" kern="0" dirty="0" smtClean="0">
                <a:latin typeface="Arial"/>
                <a:cs typeface="Times New Roman"/>
              </a:rPr>
              <a:t>Background</a:t>
            </a:r>
          </a:p>
          <a:p>
            <a:pPr marL="974612" lvl="2" indent="-342900">
              <a:lnSpc>
                <a:spcPct val="120000"/>
              </a:lnSpc>
              <a:spcBef>
                <a:spcPts val="0"/>
              </a:spcBef>
              <a:spcAft>
                <a:spcPts val="600"/>
              </a:spcAft>
              <a:buFont typeface="Wingdings" charset="2"/>
              <a:buChar char="§"/>
              <a:defRPr/>
            </a:pPr>
            <a:r>
              <a:rPr lang="en-US" sz="2000" i="0" kern="0" dirty="0" smtClean="0">
                <a:latin typeface="Arial"/>
                <a:cs typeface="Times New Roman"/>
              </a:rPr>
              <a:t>most CIT systems favor corporate debt over equity (“debt bias”)</a:t>
            </a:r>
          </a:p>
          <a:p>
            <a:pPr marL="974612" lvl="2" indent="-342900">
              <a:lnSpc>
                <a:spcPct val="120000"/>
              </a:lnSpc>
              <a:spcBef>
                <a:spcPts val="0"/>
              </a:spcBef>
              <a:spcAft>
                <a:spcPts val="600"/>
              </a:spcAft>
              <a:buFont typeface="Wingdings" charset="2"/>
              <a:buChar char="§"/>
              <a:defRPr/>
            </a:pPr>
            <a:r>
              <a:rPr lang="en-US" sz="2000" i="0" kern="0" dirty="0" smtClean="0">
                <a:latin typeface="Arial"/>
                <a:cs typeface="Times New Roman"/>
              </a:rPr>
              <a:t>Allowance for Corporate Equity (ACE), i.e. notional deduction on equity base, proposed by Boadway and Bruce (1984), IFS (1991)</a:t>
            </a:r>
            <a:endParaRPr lang="en-US" sz="2000" i="0" kern="0" dirty="0">
              <a:latin typeface="Arial"/>
              <a:cs typeface="Times New Roman"/>
            </a:endParaRPr>
          </a:p>
          <a:p>
            <a:pPr marL="974612" lvl="2" indent="-342900">
              <a:lnSpc>
                <a:spcPct val="120000"/>
              </a:lnSpc>
              <a:spcBef>
                <a:spcPts val="0"/>
              </a:spcBef>
              <a:spcAft>
                <a:spcPts val="600"/>
              </a:spcAft>
              <a:buFont typeface="Wingdings" charset="2"/>
              <a:buChar char="§"/>
              <a:defRPr/>
            </a:pPr>
            <a:r>
              <a:rPr lang="en-US" sz="2000" i="0" kern="0" dirty="0" smtClean="0">
                <a:latin typeface="Arial"/>
                <a:cs typeface="Times New Roman"/>
              </a:rPr>
              <a:t>few implementations in practice (Croatia ‘94, Italy </a:t>
            </a:r>
            <a:r>
              <a:rPr lang="fr-FR" sz="2000" i="0" kern="0" dirty="0" smtClean="0">
                <a:latin typeface="Arial"/>
                <a:cs typeface="Times New Roman"/>
              </a:rPr>
              <a:t>’</a:t>
            </a:r>
            <a:r>
              <a:rPr lang="en-US" sz="2000" i="0" kern="0" dirty="0" smtClean="0">
                <a:latin typeface="Arial"/>
                <a:cs typeface="Times New Roman"/>
              </a:rPr>
              <a:t>97, Austria 2000)</a:t>
            </a:r>
          </a:p>
          <a:p>
            <a:pPr marL="974612" lvl="2" indent="-342900">
              <a:lnSpc>
                <a:spcPct val="120000"/>
              </a:lnSpc>
              <a:spcBef>
                <a:spcPts val="0"/>
              </a:spcBef>
              <a:spcAft>
                <a:spcPts val="600"/>
              </a:spcAft>
              <a:buFont typeface="Wingdings" charset="2"/>
              <a:buChar char="§"/>
              <a:defRPr/>
            </a:pPr>
            <a:endParaRPr lang="en-US" sz="2000" i="0" kern="0" dirty="0" smtClean="0">
              <a:latin typeface="Arial"/>
              <a:cs typeface="Times New Roman"/>
            </a:endParaRPr>
          </a:p>
          <a:p>
            <a:pPr marL="631712" lvl="2" indent="0">
              <a:lnSpc>
                <a:spcPct val="120000"/>
              </a:lnSpc>
              <a:spcBef>
                <a:spcPts val="0"/>
              </a:spcBef>
              <a:spcAft>
                <a:spcPts val="600"/>
              </a:spcAft>
              <a:buNone/>
              <a:defRPr/>
            </a:pPr>
            <a:r>
              <a:rPr lang="en-US" sz="2000" i="0" kern="0" dirty="0" smtClean="0">
                <a:latin typeface="Arial"/>
                <a:cs typeface="Times New Roman"/>
              </a:rPr>
              <a:t>  </a:t>
            </a:r>
          </a:p>
        </p:txBody>
      </p:sp>
      <p:sp>
        <p:nvSpPr>
          <p:cNvPr id="2" name="Textfeld 1"/>
          <p:cNvSpPr txBox="1"/>
          <p:nvPr/>
        </p:nvSpPr>
        <p:spPr>
          <a:xfrm>
            <a:off x="5796136" y="194628"/>
            <a:ext cx="3168352" cy="307777"/>
          </a:xfrm>
          <a:prstGeom prst="rect">
            <a:avLst/>
          </a:prstGeom>
          <a:noFill/>
        </p:spPr>
        <p:txBody>
          <a:bodyPr wrap="square" rtlCol="0">
            <a:spAutoFit/>
          </a:bodyPr>
          <a:lstStyle/>
          <a:p>
            <a:pPr algn="r"/>
            <a:r>
              <a:rPr lang="en-US" sz="1400" b="1" dirty="0" smtClean="0"/>
              <a:t>Intro 1|4</a:t>
            </a:r>
            <a:endParaRPr lang="en-US" sz="1400" b="1" dirty="0">
              <a:solidFill>
                <a:schemeClr val="tx1">
                  <a:lumMod val="75000"/>
                  <a:lumOff val="25000"/>
                </a:schemeClr>
              </a:solidFill>
            </a:endParaRPr>
          </a:p>
        </p:txBody>
      </p:sp>
      <p:sp>
        <p:nvSpPr>
          <p:cNvPr id="4" name="Textfeld 3"/>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a:t>
            </a:fld>
            <a:endParaRPr lang="de-DE" sz="1400" b="1" dirty="0">
              <a:solidFill>
                <a:schemeClr val="tx1">
                  <a:lumMod val="75000"/>
                  <a:lumOff val="25000"/>
                </a:schemeClr>
              </a:solidFill>
            </a:endParaRPr>
          </a:p>
        </p:txBody>
      </p:sp>
      <p:sp>
        <p:nvSpPr>
          <p:cNvPr id="5" name="Textfeld 4"/>
          <p:cNvSpPr txBox="1"/>
          <p:nvPr/>
        </p:nvSpPr>
        <p:spPr>
          <a:xfrm>
            <a:off x="755576" y="6381327"/>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090014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660232" y="6433591"/>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20</a:t>
            </a:fld>
            <a:endParaRPr lang="de-DE" sz="1400" b="1" dirty="0">
              <a:solidFill>
                <a:schemeClr val="tx1">
                  <a:lumMod val="75000"/>
                  <a:lumOff val="25000"/>
                </a:schemeClr>
              </a:solidFill>
            </a:endParaRPr>
          </a:p>
        </p:txBody>
      </p:sp>
      <p:sp>
        <p:nvSpPr>
          <p:cNvPr id="7" name="Textfeld 6"/>
          <p:cNvSpPr txBox="1"/>
          <p:nvPr/>
        </p:nvSpPr>
        <p:spPr>
          <a:xfrm>
            <a:off x="5436096" y="194628"/>
            <a:ext cx="3528392"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Estimation &amp; Results 1|6</a:t>
            </a:r>
            <a:endParaRPr lang="en-US" sz="1400" b="1" dirty="0">
              <a:solidFill>
                <a:schemeClr val="tx1">
                  <a:lumMod val="75000"/>
                  <a:lumOff val="25000"/>
                </a:schemeClr>
              </a:solidFill>
            </a:endParaRPr>
          </a:p>
        </p:txBody>
      </p:sp>
      <p:sp>
        <p:nvSpPr>
          <p:cNvPr id="8" name="Inhaltsplatzhalter 8"/>
          <p:cNvSpPr txBox="1">
            <a:spLocks/>
          </p:cNvSpPr>
          <p:nvPr/>
        </p:nvSpPr>
        <p:spPr>
          <a:xfrm>
            <a:off x="35496" y="188640"/>
            <a:ext cx="8856984" cy="66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499C8"/>
              </a:buClr>
              <a:buFont typeface="Verdana"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499C8"/>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499C8"/>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499C8"/>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499C8"/>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2" indent="0">
              <a:lnSpc>
                <a:spcPct val="130000"/>
              </a:lnSpc>
              <a:spcBef>
                <a:spcPts val="0"/>
              </a:spcBef>
              <a:spcAft>
                <a:spcPts val="600"/>
              </a:spcAft>
              <a:buFont typeface="Arial" pitchFamily="34" charset="0"/>
              <a:buNone/>
            </a:pPr>
            <a:r>
              <a:rPr lang="de-DE" sz="2800" b="1" kern="0" dirty="0" err="1" smtClean="0">
                <a:solidFill>
                  <a:srgbClr val="063667"/>
                </a:solidFill>
                <a:latin typeface="Arial"/>
                <a:cs typeface="Times New Roman"/>
              </a:rPr>
              <a:t>Step</a:t>
            </a:r>
            <a:r>
              <a:rPr lang="de-DE" sz="2800" b="1" kern="0" dirty="0" smtClean="0">
                <a:solidFill>
                  <a:srgbClr val="063667"/>
                </a:solidFill>
                <a:latin typeface="Arial"/>
                <a:cs typeface="Times New Roman"/>
              </a:rPr>
              <a:t> 1: </a:t>
            </a:r>
            <a:r>
              <a:rPr lang="de-DE" sz="2800" b="1" kern="0" dirty="0">
                <a:solidFill>
                  <a:srgbClr val="063667"/>
                </a:solidFill>
                <a:latin typeface="Arial"/>
                <a:cs typeface="Times New Roman"/>
              </a:rPr>
              <a:t>Investment</a:t>
            </a:r>
            <a:r>
              <a:rPr lang="de-DE" sz="2800" b="1" kern="0" dirty="0" smtClean="0">
                <a:solidFill>
                  <a:srgbClr val="063667"/>
                </a:solidFill>
                <a:latin typeface="Arial"/>
                <a:cs typeface="Times New Roman"/>
              </a:rPr>
              <a:t> </a:t>
            </a:r>
            <a:r>
              <a:rPr lang="en-US" sz="2800" b="1" kern="0" dirty="0" smtClean="0">
                <a:solidFill>
                  <a:srgbClr val="063667"/>
                </a:solidFill>
                <a:latin typeface="Arial"/>
                <a:cs typeface="Times New Roman"/>
              </a:rPr>
              <a:t>Regressions</a:t>
            </a:r>
          </a:p>
          <a:p>
            <a:pPr marL="177800" lvl="2" indent="0">
              <a:lnSpc>
                <a:spcPct val="130000"/>
              </a:lnSpc>
              <a:spcBef>
                <a:spcPts val="0"/>
              </a:spcBef>
              <a:spcAft>
                <a:spcPts val="600"/>
              </a:spcAft>
              <a:buFont typeface="Arial" pitchFamily="34" charset="0"/>
              <a:buNone/>
            </a:pPr>
            <a:endParaRPr lang="de-DE" sz="1800" dirty="0"/>
          </a:p>
          <a:p>
            <a:pPr marL="177800" lvl="2" indent="0">
              <a:lnSpc>
                <a:spcPct val="130000"/>
              </a:lnSpc>
              <a:spcBef>
                <a:spcPts val="0"/>
              </a:spcBef>
              <a:spcAft>
                <a:spcPts val="600"/>
              </a:spcAft>
              <a:buFont typeface="Arial" pitchFamily="34" charset="0"/>
              <a:buNone/>
            </a:pPr>
            <a:endParaRPr lang="de-DE" sz="1800" dirty="0" smtClean="0"/>
          </a:p>
          <a:p>
            <a:pPr marL="177800" lvl="2" indent="0">
              <a:lnSpc>
                <a:spcPct val="130000"/>
              </a:lnSpc>
              <a:spcBef>
                <a:spcPts val="0"/>
              </a:spcBef>
              <a:spcAft>
                <a:spcPts val="600"/>
              </a:spcAft>
              <a:buFont typeface="Arial" pitchFamily="34" charset="0"/>
              <a:buNone/>
            </a:pPr>
            <a:endParaRPr lang="de-DE" sz="1800" dirty="0"/>
          </a:p>
          <a:p>
            <a:pPr marL="177800" lvl="2" indent="0">
              <a:lnSpc>
                <a:spcPct val="130000"/>
              </a:lnSpc>
              <a:spcBef>
                <a:spcPts val="0"/>
              </a:spcBef>
              <a:spcAft>
                <a:spcPts val="600"/>
              </a:spcAft>
              <a:buNone/>
            </a:pPr>
            <a:r>
              <a:rPr lang="de-DE" sz="1800" dirty="0" smtClean="0"/>
              <a:t>          </a:t>
            </a:r>
            <a:br>
              <a:rPr lang="de-DE" sz="1800" dirty="0" smtClean="0"/>
            </a:br>
            <a:endParaRPr lang="de-DE" sz="1800" dirty="0" smtClean="0"/>
          </a:p>
          <a:p>
            <a:pPr marL="177800" lvl="2" indent="0">
              <a:lnSpc>
                <a:spcPct val="130000"/>
              </a:lnSpc>
              <a:spcBef>
                <a:spcPts val="0"/>
              </a:spcBef>
              <a:spcAft>
                <a:spcPts val="600"/>
              </a:spcAft>
              <a:buNone/>
            </a:pPr>
            <a:endParaRPr lang="de-DE" sz="1800" i="1" dirty="0" smtClean="0"/>
          </a:p>
          <a:p>
            <a:pPr marL="177800" lvl="2" indent="0">
              <a:lnSpc>
                <a:spcPct val="130000"/>
              </a:lnSpc>
              <a:spcBef>
                <a:spcPts val="0"/>
              </a:spcBef>
              <a:spcAft>
                <a:spcPts val="600"/>
              </a:spcAft>
              <a:buNone/>
            </a:pPr>
            <a:r>
              <a:rPr lang="de-DE" sz="1800" i="1" dirty="0" smtClean="0"/>
              <a:t/>
            </a:r>
            <a:br>
              <a:rPr lang="de-DE" sz="1800" i="1" dirty="0" smtClean="0"/>
            </a:br>
            <a:r>
              <a:rPr lang="en-GB" sz="1800" i="1" dirty="0" err="1" smtClean="0"/>
              <a:t>I</a:t>
            </a:r>
            <a:r>
              <a:rPr lang="en-GB" sz="1800" i="1" baseline="-25000" dirty="0" err="1" smtClean="0"/>
              <a:t>i,t</a:t>
            </a:r>
            <a:r>
              <a:rPr lang="en-GB" sz="1800" i="1" baseline="-25000" dirty="0" smtClean="0"/>
              <a:t> </a:t>
            </a:r>
            <a:r>
              <a:rPr lang="en-GB" sz="1800" dirty="0" smtClean="0"/>
              <a:t>–  Investment ratio (investment/total assets)</a:t>
            </a:r>
          </a:p>
          <a:p>
            <a:pPr marL="177800" lvl="2" indent="0">
              <a:lnSpc>
                <a:spcPct val="130000"/>
              </a:lnSpc>
              <a:spcBef>
                <a:spcPts val="0"/>
              </a:spcBef>
              <a:spcAft>
                <a:spcPts val="600"/>
              </a:spcAft>
              <a:buNone/>
            </a:pPr>
            <a:r>
              <a:rPr lang="en-GB" sz="1800" i="1" dirty="0" err="1" smtClean="0"/>
              <a:t>CF</a:t>
            </a:r>
            <a:r>
              <a:rPr lang="en-GB" sz="1800" i="1" baseline="-25000" dirty="0" err="1" smtClean="0"/>
              <a:t>i,t</a:t>
            </a:r>
            <a:r>
              <a:rPr lang="en-GB" sz="1800" i="1" dirty="0" smtClean="0"/>
              <a:t> </a:t>
            </a:r>
            <a:r>
              <a:rPr lang="en-GB" sz="1800" dirty="0" smtClean="0"/>
              <a:t>–  Cash flow ratio (CF/shareholders’ funds)</a:t>
            </a:r>
            <a:br>
              <a:rPr lang="en-GB" sz="1800" dirty="0" smtClean="0"/>
            </a:br>
            <a:r>
              <a:rPr lang="en-GB" sz="1800" i="1" dirty="0" err="1" smtClean="0"/>
              <a:t>D</a:t>
            </a:r>
            <a:r>
              <a:rPr lang="en-GB" sz="1800" i="1" baseline="-25000" dirty="0" err="1" smtClean="0"/>
              <a:t>i,t</a:t>
            </a:r>
            <a:r>
              <a:rPr lang="en-GB" sz="1800" i="1" baseline="-25000" dirty="0" smtClean="0"/>
              <a:t> </a:t>
            </a:r>
            <a:r>
              <a:rPr lang="en-GB" sz="1800" dirty="0" smtClean="0"/>
              <a:t>–  Debt ratio (total debt/shareholders’ funds)</a:t>
            </a:r>
          </a:p>
          <a:p>
            <a:pPr marL="177800" lvl="2" indent="0">
              <a:lnSpc>
                <a:spcPct val="130000"/>
              </a:lnSpc>
              <a:spcBef>
                <a:spcPts val="0"/>
              </a:spcBef>
              <a:spcAft>
                <a:spcPts val="600"/>
              </a:spcAft>
              <a:buNone/>
            </a:pPr>
            <a:r>
              <a:rPr lang="en-GB" sz="1800" i="1" dirty="0" err="1" smtClean="0"/>
              <a:t>S</a:t>
            </a:r>
            <a:r>
              <a:rPr lang="en-GB" sz="1800" i="1" baseline="-25000" dirty="0" err="1" smtClean="0"/>
              <a:t>i,t</a:t>
            </a:r>
            <a:r>
              <a:rPr lang="en-GB" sz="1800" i="1" baseline="-25000" dirty="0" smtClean="0"/>
              <a:t> </a:t>
            </a:r>
            <a:r>
              <a:rPr lang="en-GB" sz="1800" dirty="0" smtClean="0"/>
              <a:t>–  Ratio of annual change in sales over shareholders’ funds | </a:t>
            </a:r>
            <a:r>
              <a:rPr lang="en-GB" sz="1800" i="1" dirty="0" err="1" smtClean="0"/>
              <a:t>T</a:t>
            </a:r>
            <a:r>
              <a:rPr lang="en-GB" sz="1800" i="1" baseline="-25000" dirty="0" err="1" smtClean="0"/>
              <a:t>i,t</a:t>
            </a:r>
            <a:r>
              <a:rPr lang="en-GB" sz="1800" i="1" baseline="-25000" dirty="0" smtClean="0"/>
              <a:t> </a:t>
            </a:r>
            <a:r>
              <a:rPr lang="en-GB" sz="1800" dirty="0" smtClean="0"/>
              <a:t>–  tax liability </a:t>
            </a:r>
            <a:br>
              <a:rPr lang="en-GB" sz="1800" dirty="0" smtClean="0"/>
            </a:br>
            <a:r>
              <a:rPr lang="en-GB" sz="1800" i="1" dirty="0" err="1" smtClean="0"/>
              <a:t>size</a:t>
            </a:r>
            <a:r>
              <a:rPr lang="en-GB" sz="1800" i="1" baseline="-25000" dirty="0" err="1" smtClean="0"/>
              <a:t>i,t</a:t>
            </a:r>
            <a:r>
              <a:rPr lang="en-GB" sz="1800" i="1" baseline="-25000" dirty="0" smtClean="0"/>
              <a:t> </a:t>
            </a:r>
            <a:r>
              <a:rPr lang="en-GB" sz="1800" dirty="0" smtClean="0"/>
              <a:t>–  natural log of total assets </a:t>
            </a:r>
            <a:r>
              <a:rPr lang="en-GB" sz="1600" dirty="0" smtClean="0"/>
              <a:t>| </a:t>
            </a:r>
            <a:r>
              <a:rPr lang="en-GB" sz="1600" i="1" dirty="0" err="1" smtClean="0"/>
              <a:t>gdp</a:t>
            </a:r>
            <a:r>
              <a:rPr lang="en-GB" sz="1600" i="1" baseline="-25000" dirty="0" err="1" smtClean="0"/>
              <a:t>t</a:t>
            </a:r>
            <a:r>
              <a:rPr lang="en-GB" sz="1800" i="1" dirty="0" smtClean="0"/>
              <a:t> </a:t>
            </a:r>
            <a:r>
              <a:rPr lang="en-GB" sz="1800" i="1" baseline="-25000" dirty="0" smtClean="0"/>
              <a:t> </a:t>
            </a:r>
            <a:r>
              <a:rPr lang="en-GB" sz="1800" dirty="0" smtClean="0"/>
              <a:t>–  GDP growth rate</a:t>
            </a:r>
            <a:br>
              <a:rPr lang="en-GB" sz="1800" dirty="0" smtClean="0"/>
            </a:br>
            <a:r>
              <a:rPr lang="en-GB" sz="1800" dirty="0" smtClean="0"/>
              <a:t> </a:t>
            </a:r>
            <a:r>
              <a:rPr lang="en-GB" sz="1800" i="1" dirty="0" err="1" smtClean="0"/>
              <a:t>year</a:t>
            </a:r>
            <a:r>
              <a:rPr lang="en-GB" sz="1800" i="1" baseline="-25000" dirty="0" err="1" smtClean="0"/>
              <a:t>t</a:t>
            </a:r>
            <a:r>
              <a:rPr lang="en-GB" sz="1800" dirty="0" smtClean="0"/>
              <a:t>, </a:t>
            </a:r>
            <a:r>
              <a:rPr lang="en-GB" sz="1800" dirty="0" err="1" smtClean="0"/>
              <a:t>μ</a:t>
            </a:r>
            <a:r>
              <a:rPr lang="en-GB" sz="1800" baseline="-25000" dirty="0" err="1" smtClean="0"/>
              <a:t>i</a:t>
            </a:r>
            <a:r>
              <a:rPr lang="en-GB" sz="1800" dirty="0" smtClean="0"/>
              <a:t>, </a:t>
            </a:r>
            <a:r>
              <a:rPr lang="en-GB" sz="1800" dirty="0" err="1" smtClean="0"/>
              <a:t>θ</a:t>
            </a:r>
            <a:r>
              <a:rPr lang="en-GB" sz="1800" baseline="-25000" dirty="0" smtClean="0"/>
              <a:t> </a:t>
            </a:r>
            <a:r>
              <a:rPr lang="en-GB" sz="1800" baseline="-25000" dirty="0" err="1" smtClean="0"/>
              <a:t>i</a:t>
            </a:r>
            <a:r>
              <a:rPr lang="en-GB" sz="1800" dirty="0" smtClean="0"/>
              <a:t> – dummies for years, firms and industries</a:t>
            </a:r>
            <a:endParaRPr lang="en-GB" sz="1800" i="1" baseline="-25000" dirty="0" smtClean="0"/>
          </a:p>
          <a:p>
            <a:pPr marL="177800" lvl="2" indent="0">
              <a:lnSpc>
                <a:spcPct val="130000"/>
              </a:lnSpc>
              <a:spcBef>
                <a:spcPts val="0"/>
              </a:spcBef>
              <a:spcAft>
                <a:spcPts val="600"/>
              </a:spcAft>
              <a:buNone/>
            </a:pPr>
            <a:r>
              <a:rPr lang="en-GB" sz="1200" dirty="0" smtClean="0"/>
              <a:t/>
            </a:r>
            <a:br>
              <a:rPr lang="en-GB" sz="1200" dirty="0" smtClean="0"/>
            </a:br>
            <a:r>
              <a:rPr lang="en-GB" sz="1800" dirty="0" smtClean="0"/>
              <a:t>Estimated by OLS, Fixed Effects (FE), General Method of Moments (GMM)     </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568163"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0538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21</a:t>
            </a:fld>
            <a:endParaRPr lang="de-DE" sz="1400" b="1" dirty="0">
              <a:solidFill>
                <a:schemeClr val="tx1">
                  <a:lumMod val="75000"/>
                  <a:lumOff val="25000"/>
                </a:schemeClr>
              </a:solidFill>
            </a:endParaRPr>
          </a:p>
        </p:txBody>
      </p:sp>
      <p:sp>
        <p:nvSpPr>
          <p:cNvPr id="6" name="Textfeld 5"/>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10" name="Inhaltsplatzhalter 8"/>
          <p:cNvSpPr txBox="1">
            <a:spLocks/>
          </p:cNvSpPr>
          <p:nvPr/>
        </p:nvSpPr>
        <p:spPr>
          <a:xfrm>
            <a:off x="251520" y="260648"/>
            <a:ext cx="8553131" cy="792088"/>
          </a:xfrm>
          <a:prstGeom prst="rect">
            <a:avLst/>
          </a:prstGeom>
        </p:spPr>
        <p:txBody>
          <a:bodyPr vert="horz" lIns="91440" tIns="45720" rIns="91440" bIns="45720" rtlCol="0">
            <a:noAutofit/>
          </a:bodyPr>
          <a:lstStyle/>
          <a:p>
            <a:pPr marL="177800" lvl="2">
              <a:lnSpc>
                <a:spcPct val="130000"/>
              </a:lnSpc>
              <a:spcAft>
                <a:spcPts val="600"/>
              </a:spcAft>
            </a:pPr>
            <a:r>
              <a:rPr lang="en-US" sz="2800" b="1" kern="0" dirty="0" smtClean="0">
                <a:solidFill>
                  <a:srgbClr val="063667"/>
                </a:solidFill>
                <a:latin typeface="Arial"/>
                <a:cs typeface="Times New Roman"/>
              </a:rPr>
              <a:t>Results of Investment Regressions</a:t>
            </a:r>
          </a:p>
          <a:p>
            <a:pPr marL="177800" lvl="2" indent="0">
              <a:lnSpc>
                <a:spcPct val="130000"/>
              </a:lnSpc>
              <a:spcBef>
                <a:spcPts val="0"/>
              </a:spcBef>
              <a:spcAft>
                <a:spcPts val="600"/>
              </a:spcAft>
              <a:buFont typeface="Arial" pitchFamily="34" charset="0"/>
              <a:buNone/>
            </a:pPr>
            <a:endParaRPr lang="de-DE" sz="2800" kern="1200" dirty="0" smtClean="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1" y="1340769"/>
            <a:ext cx="5342078" cy="2212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415" y="1340768"/>
            <a:ext cx="3612585" cy="4658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feld 12"/>
          <p:cNvSpPr txBox="1"/>
          <p:nvPr/>
        </p:nvSpPr>
        <p:spPr>
          <a:xfrm>
            <a:off x="287016" y="3864413"/>
            <a:ext cx="5172391" cy="1999009"/>
          </a:xfrm>
          <a:prstGeom prst="rect">
            <a:avLst/>
          </a:prstGeom>
          <a:noFill/>
        </p:spPr>
        <p:txBody>
          <a:bodyPr wrap="square" rtlCol="0">
            <a:noAutofit/>
          </a:bodyPr>
          <a:lstStyle/>
          <a:p>
            <a:pPr marL="360000" lvl="2" indent="-357188">
              <a:lnSpc>
                <a:spcPct val="110000"/>
              </a:lnSpc>
              <a:spcAft>
                <a:spcPts val="600"/>
              </a:spcAft>
              <a:buClr>
                <a:srgbClr val="0499C8"/>
              </a:buClr>
              <a:buFont typeface="Arial" panose="020B0604020202020204" pitchFamily="34" charset="0"/>
              <a:buChar char="•"/>
            </a:pPr>
            <a:r>
              <a:rPr lang="en-GB" sz="1900" kern="1200" dirty="0" smtClean="0"/>
              <a:t>Cash-flow sensitivity of investment is confirmed for small and medium-sized firms</a:t>
            </a:r>
            <a:endParaRPr lang="en-GB" sz="1900" kern="1200" dirty="0" smtClean="0">
              <a:sym typeface="Wingdings" panose="05000000000000000000" pitchFamily="2" charset="2"/>
            </a:endParaRPr>
          </a:p>
          <a:p>
            <a:pPr marL="360000" lvl="2" indent="-357188">
              <a:lnSpc>
                <a:spcPct val="130000"/>
              </a:lnSpc>
              <a:spcAft>
                <a:spcPts val="600"/>
              </a:spcAft>
              <a:buClr>
                <a:srgbClr val="0499C8"/>
              </a:buClr>
              <a:buFont typeface="Arial" panose="020B0604020202020204" pitchFamily="34" charset="0"/>
              <a:buChar char="•"/>
            </a:pPr>
            <a:r>
              <a:rPr lang="en-GB" sz="1900" kern="1200" dirty="0" smtClean="0"/>
              <a:t>No cash-flow sensitivity detected for big firms</a:t>
            </a:r>
          </a:p>
          <a:p>
            <a:pPr marL="360000" lvl="2" indent="-357188">
              <a:lnSpc>
                <a:spcPct val="130000"/>
              </a:lnSpc>
              <a:spcAft>
                <a:spcPts val="600"/>
              </a:spcAft>
              <a:buClr>
                <a:srgbClr val="0499C8"/>
              </a:buClr>
              <a:buFont typeface="Arial" panose="020B0604020202020204" pitchFamily="34" charset="0"/>
              <a:buChar char="•"/>
            </a:pPr>
            <a:r>
              <a:rPr lang="en-GB" sz="1900" kern="1200" dirty="0" smtClean="0"/>
              <a:t>Result</a:t>
            </a:r>
            <a:r>
              <a:rPr lang="en-GB" sz="1900" dirty="0" smtClean="0"/>
              <a:t>s are robust across estimation methods</a:t>
            </a:r>
            <a:endParaRPr lang="en-GB" sz="1900" kern="1200" dirty="0" smtClean="0"/>
          </a:p>
          <a:p>
            <a:pPr marL="360000" lvl="2" indent="-357188">
              <a:lnSpc>
                <a:spcPct val="130000"/>
              </a:lnSpc>
              <a:spcAft>
                <a:spcPts val="600"/>
              </a:spcAft>
              <a:buClr>
                <a:srgbClr val="0499C8"/>
              </a:buClr>
              <a:buFont typeface="Wingdings" panose="05000000000000000000" pitchFamily="2" charset="2"/>
              <a:buChar char="Ø"/>
            </a:pPr>
            <a:r>
              <a:rPr lang="en-GB" sz="1900" kern="1200" dirty="0" smtClean="0"/>
              <a:t>Exploitation of this contrast in step 2 possible</a:t>
            </a:r>
            <a:endParaRPr lang="en-GB" sz="1900" kern="1200" dirty="0"/>
          </a:p>
        </p:txBody>
      </p:sp>
      <p:sp>
        <p:nvSpPr>
          <p:cNvPr id="14" name="Textfeld 13"/>
          <p:cNvSpPr txBox="1"/>
          <p:nvPr/>
        </p:nvSpPr>
        <p:spPr>
          <a:xfrm>
            <a:off x="5436096" y="194628"/>
            <a:ext cx="3528392"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Estimation &amp; Results 2|6</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692561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8"/>
          <p:cNvSpPr txBox="1">
            <a:spLocks/>
          </p:cNvSpPr>
          <p:nvPr/>
        </p:nvSpPr>
        <p:spPr>
          <a:xfrm>
            <a:off x="611560" y="1215011"/>
            <a:ext cx="8064896" cy="4230213"/>
          </a:xfrm>
          <a:prstGeom prst="rect">
            <a:avLst/>
          </a:prstGeom>
        </p:spPr>
        <p:txBody>
          <a:bodyPr vert="horz" lIns="91440" tIns="45720" rIns="91440" bIns="45720" rtlCol="0">
            <a:noAutofit/>
          </a:bodyPr>
          <a:lstStyle/>
          <a:p>
            <a:pPr marL="177800" lvl="2" indent="0">
              <a:lnSpc>
                <a:spcPct val="110000"/>
              </a:lnSpc>
              <a:spcBef>
                <a:spcPts val="0"/>
              </a:spcBef>
              <a:spcAft>
                <a:spcPts val="600"/>
              </a:spcAft>
              <a:buFont typeface="Arial" pitchFamily="34" charset="0"/>
              <a:buNone/>
            </a:pPr>
            <a:r>
              <a:rPr lang="de-DE" sz="1800" b="1" kern="1200" dirty="0"/>
              <a:t/>
            </a:r>
            <a:br>
              <a:rPr lang="de-DE" sz="1800" b="1" kern="1200" dirty="0"/>
            </a:br>
            <a:endParaRPr lang="de-DE" sz="1800" b="1" kern="1200" dirty="0" smtClean="0"/>
          </a:p>
          <a:p>
            <a:pPr marL="177800" lvl="2" indent="0">
              <a:lnSpc>
                <a:spcPct val="110000"/>
              </a:lnSpc>
              <a:spcBef>
                <a:spcPts val="0"/>
              </a:spcBef>
              <a:spcAft>
                <a:spcPts val="600"/>
              </a:spcAft>
              <a:buFont typeface="Arial" pitchFamily="34" charset="0"/>
              <a:buNone/>
            </a:pPr>
            <a:endParaRPr lang="de-DE" b="1" dirty="0"/>
          </a:p>
          <a:p>
            <a:pPr marL="177800" lvl="2" indent="0">
              <a:lnSpc>
                <a:spcPct val="110000"/>
              </a:lnSpc>
              <a:spcBef>
                <a:spcPts val="0"/>
              </a:spcBef>
              <a:spcAft>
                <a:spcPts val="600"/>
              </a:spcAft>
              <a:buFont typeface="Arial" pitchFamily="34" charset="0"/>
              <a:buNone/>
            </a:pPr>
            <a:endParaRPr lang="de-DE" sz="1800" kern="1200" dirty="0" smtClean="0"/>
          </a:p>
          <a:p>
            <a:pPr marL="177800" lvl="2" indent="0">
              <a:lnSpc>
                <a:spcPct val="110000"/>
              </a:lnSpc>
              <a:spcBef>
                <a:spcPts val="0"/>
              </a:spcBef>
              <a:spcAft>
                <a:spcPts val="600"/>
              </a:spcAft>
              <a:buFont typeface="Arial" pitchFamily="34" charset="0"/>
              <a:buNone/>
            </a:pPr>
            <a:endParaRPr lang="en-GB" sz="800" kern="1200" dirty="0" smtClean="0"/>
          </a:p>
          <a:p>
            <a:pPr marL="177800" lvl="2" indent="0">
              <a:lnSpc>
                <a:spcPct val="110000"/>
              </a:lnSpc>
              <a:spcBef>
                <a:spcPts val="0"/>
              </a:spcBef>
              <a:spcAft>
                <a:spcPts val="600"/>
              </a:spcAft>
              <a:buNone/>
            </a:pPr>
            <a:r>
              <a:rPr lang="en-GB" sz="1800" i="1" kern="1200" dirty="0" err="1" smtClean="0"/>
              <a:t>I</a:t>
            </a:r>
            <a:r>
              <a:rPr lang="en-GB" sz="1800" i="1" kern="1200" baseline="-25000" dirty="0" err="1" smtClean="0"/>
              <a:t>i,t</a:t>
            </a:r>
            <a:r>
              <a:rPr lang="en-GB" sz="1800" i="1" kern="1200" baseline="-25000" dirty="0" smtClean="0"/>
              <a:t> </a:t>
            </a:r>
            <a:r>
              <a:rPr lang="en-GB" sz="1800" kern="1200" dirty="0" smtClean="0"/>
              <a:t>–  </a:t>
            </a:r>
            <a:r>
              <a:rPr lang="en-GB" dirty="0" smtClean="0"/>
              <a:t>Investment ratio (investment/total assets)</a:t>
            </a:r>
          </a:p>
          <a:p>
            <a:pPr marL="177800" lvl="2" indent="0">
              <a:lnSpc>
                <a:spcPct val="110000"/>
              </a:lnSpc>
              <a:spcBef>
                <a:spcPts val="0"/>
              </a:spcBef>
              <a:spcAft>
                <a:spcPts val="600"/>
              </a:spcAft>
              <a:buNone/>
            </a:pPr>
            <a:r>
              <a:rPr lang="en-GB" sz="1800" i="1" kern="1200" dirty="0" err="1" smtClean="0"/>
              <a:t>X</a:t>
            </a:r>
            <a:r>
              <a:rPr lang="en-GB" sz="1800" i="1" kern="1200" baseline="-25000" dirty="0" err="1" smtClean="0"/>
              <a:t>i,t</a:t>
            </a:r>
            <a:r>
              <a:rPr lang="en-GB" sz="1800" i="1" kern="1200" baseline="-25000" dirty="0" smtClean="0"/>
              <a:t> </a:t>
            </a:r>
            <a:r>
              <a:rPr lang="en-GB" sz="1800" kern="1200" dirty="0" smtClean="0"/>
              <a:t>–  Vector of </a:t>
            </a:r>
            <a:r>
              <a:rPr lang="en-GB" dirty="0" smtClean="0"/>
              <a:t>covariates </a:t>
            </a:r>
            <a:r>
              <a:rPr lang="en-GB" sz="1800" kern="1200" dirty="0" smtClean="0"/>
              <a:t>(cf. </a:t>
            </a:r>
            <a:r>
              <a:rPr lang="en-GB" dirty="0" smtClean="0"/>
              <a:t>s</a:t>
            </a:r>
            <a:r>
              <a:rPr lang="en-GB" sz="1800" kern="1200" dirty="0" smtClean="0"/>
              <a:t>tep 1)</a:t>
            </a:r>
          </a:p>
          <a:p>
            <a:pPr marL="177800" lvl="2" indent="0">
              <a:lnSpc>
                <a:spcPct val="110000"/>
              </a:lnSpc>
              <a:spcBef>
                <a:spcPts val="0"/>
              </a:spcBef>
              <a:spcAft>
                <a:spcPts val="600"/>
              </a:spcAft>
              <a:buNone/>
            </a:pPr>
            <a:r>
              <a:rPr lang="en-GB" sz="1800" i="1" kern="1200" dirty="0" err="1" smtClean="0"/>
              <a:t>small</a:t>
            </a:r>
            <a:r>
              <a:rPr lang="en-GB" sz="1800" i="1" kern="1200" baseline="-25000" dirty="0" err="1" smtClean="0"/>
              <a:t>i</a:t>
            </a:r>
            <a:r>
              <a:rPr lang="en-GB" sz="1800" i="1" kern="1200" baseline="-25000" dirty="0" smtClean="0"/>
              <a:t>  </a:t>
            </a:r>
            <a:r>
              <a:rPr lang="en-GB" sz="1800" kern="1200" dirty="0" smtClean="0"/>
              <a:t>–  Dummy for small (resp. </a:t>
            </a:r>
            <a:r>
              <a:rPr lang="en-GB" sz="1800" i="1" kern="1200" dirty="0" smtClean="0"/>
              <a:t>medium</a:t>
            </a:r>
            <a:r>
              <a:rPr lang="en-GB" sz="1800" kern="1200" dirty="0" smtClean="0"/>
              <a:t> for </a:t>
            </a:r>
            <a:r>
              <a:rPr lang="en-GB" dirty="0" smtClean="0"/>
              <a:t>medium-sized) firms</a:t>
            </a:r>
            <a:endParaRPr lang="en-GB" sz="1800" i="1" kern="1200" dirty="0" smtClean="0"/>
          </a:p>
          <a:p>
            <a:pPr marL="177800" lvl="2" indent="0">
              <a:lnSpc>
                <a:spcPct val="110000"/>
              </a:lnSpc>
              <a:spcBef>
                <a:spcPts val="0"/>
              </a:spcBef>
              <a:spcAft>
                <a:spcPts val="600"/>
              </a:spcAft>
              <a:buNone/>
            </a:pPr>
            <a:r>
              <a:rPr lang="en-GB" sz="1800" i="1" kern="1200" dirty="0" err="1" smtClean="0"/>
              <a:t>T</a:t>
            </a:r>
            <a:r>
              <a:rPr lang="en-GB" sz="1800" i="1" kern="1200" baseline="-25000" dirty="0" err="1" smtClean="0"/>
              <a:t>t</a:t>
            </a:r>
            <a:r>
              <a:rPr lang="en-GB" sz="1800" i="1" kern="1200" baseline="-25000" dirty="0" smtClean="0"/>
              <a:t> </a:t>
            </a:r>
            <a:r>
              <a:rPr lang="en-GB" sz="1800" kern="1200" dirty="0" smtClean="0"/>
              <a:t>–  Year dummy | </a:t>
            </a:r>
            <a:r>
              <a:rPr lang="en-GB" sz="1800" kern="1200" dirty="0" err="1" smtClean="0"/>
              <a:t>P</a:t>
            </a:r>
            <a:r>
              <a:rPr lang="en-GB" sz="1800" kern="1200" baseline="-25000" dirty="0" err="1" smtClean="0"/>
              <a:t>t</a:t>
            </a:r>
            <a:r>
              <a:rPr lang="en-GB" sz="1800" kern="1200" dirty="0" smtClean="0"/>
              <a:t>–  Period dummy (</a:t>
            </a:r>
            <a:r>
              <a:rPr lang="en-GB" sz="1800" i="1" kern="1200" dirty="0" smtClean="0"/>
              <a:t>pre</a:t>
            </a:r>
            <a:r>
              <a:rPr lang="en-GB" sz="1800" kern="1200" dirty="0" smtClean="0"/>
              <a:t> vs. </a:t>
            </a:r>
            <a:r>
              <a:rPr lang="en-GB" sz="1800" i="1" kern="1200" dirty="0" smtClean="0"/>
              <a:t>post</a:t>
            </a:r>
            <a:r>
              <a:rPr lang="en-GB" sz="1800" kern="1200" dirty="0" smtClean="0"/>
              <a:t>) </a:t>
            </a:r>
          </a:p>
          <a:p>
            <a:pPr marL="177800" lvl="2" indent="0">
              <a:lnSpc>
                <a:spcPct val="110000"/>
              </a:lnSpc>
              <a:spcBef>
                <a:spcPts val="0"/>
              </a:spcBef>
              <a:spcAft>
                <a:spcPts val="600"/>
              </a:spcAft>
              <a:buNone/>
            </a:pPr>
            <a:endParaRPr lang="en-GB" sz="800" i="1" kern="1200" dirty="0" smtClean="0"/>
          </a:p>
          <a:p>
            <a:pPr marL="177800" lvl="2" indent="0">
              <a:lnSpc>
                <a:spcPct val="110000"/>
              </a:lnSpc>
              <a:spcBef>
                <a:spcPts val="0"/>
              </a:spcBef>
              <a:spcAft>
                <a:spcPts val="600"/>
              </a:spcAft>
              <a:buNone/>
            </a:pPr>
            <a:r>
              <a:rPr lang="en-GB" sz="1800" i="1" kern="1200" dirty="0" err="1" smtClean="0"/>
              <a:t>ACE</a:t>
            </a:r>
            <a:r>
              <a:rPr lang="en-GB" sz="1800" i="1" kern="1200" baseline="-25000" dirty="0" err="1" smtClean="0"/>
              <a:t>t</a:t>
            </a:r>
            <a:r>
              <a:rPr lang="en-GB" sz="1800" i="1" kern="1200" baseline="-25000" dirty="0" smtClean="0"/>
              <a:t>  </a:t>
            </a:r>
            <a:r>
              <a:rPr lang="en-GB" sz="1800" kern="1200" dirty="0" smtClean="0"/>
              <a:t>= </a:t>
            </a:r>
            <a:r>
              <a:rPr lang="en-GB" sz="1800" i="1" kern="1200" dirty="0" err="1" smtClean="0"/>
              <a:t>small</a:t>
            </a:r>
            <a:r>
              <a:rPr lang="en-GB" sz="1800" i="1" kern="1200" baseline="-25000" dirty="0" err="1" smtClean="0"/>
              <a:t>i</a:t>
            </a:r>
            <a:r>
              <a:rPr lang="en-GB" sz="1800" i="1" kern="1200" baseline="-25000" dirty="0" smtClean="0"/>
              <a:t>  </a:t>
            </a:r>
            <a:r>
              <a:rPr lang="en-GB" sz="1800" i="1" kern="1200" dirty="0" smtClean="0"/>
              <a:t>x</a:t>
            </a:r>
            <a:r>
              <a:rPr lang="en-GB" sz="1800" kern="1200" dirty="0" smtClean="0"/>
              <a:t> </a:t>
            </a:r>
            <a:r>
              <a:rPr lang="en-GB" sz="1800" kern="1200" dirty="0" err="1" smtClean="0"/>
              <a:t>P</a:t>
            </a:r>
            <a:r>
              <a:rPr lang="en-GB" sz="1800" i="1" kern="1200" baseline="-25000" dirty="0" err="1" smtClean="0"/>
              <a:t>t</a:t>
            </a:r>
            <a:r>
              <a:rPr lang="en-GB" sz="1800" kern="1200" dirty="0" smtClean="0"/>
              <a:t>  –  Interaction of group indicator and period indicator,</a:t>
            </a:r>
            <a:br>
              <a:rPr lang="en-GB" sz="1800" kern="1200" dirty="0" smtClean="0"/>
            </a:br>
            <a:r>
              <a:rPr lang="en-GB" sz="1800" kern="1200" baseline="-25000" dirty="0" smtClean="0"/>
              <a:t> </a:t>
            </a:r>
            <a:r>
              <a:rPr lang="en-GB" sz="1800" kern="1200" dirty="0" smtClean="0"/>
              <a:t>                                          - 1 for small</a:t>
            </a:r>
            <a:r>
              <a:rPr lang="en-GB" dirty="0" smtClean="0"/>
              <a:t> (medium-sized) firms in years 2006 et seq. </a:t>
            </a:r>
            <a:r>
              <a:rPr lang="en-GB" sz="1800" kern="1200" dirty="0" smtClean="0"/>
              <a:t/>
            </a:r>
            <a:br>
              <a:rPr lang="en-GB" sz="1800" kern="1200" dirty="0" smtClean="0"/>
            </a:br>
            <a:r>
              <a:rPr lang="en-GB" sz="1800" kern="1200" dirty="0" smtClean="0"/>
              <a:t>                                           - 0 for big firms and in pre-treatment period</a:t>
            </a:r>
            <a:endParaRPr lang="en-GB" sz="1800" i="1" kern="1200" baseline="-25000" dirty="0" smtClean="0"/>
          </a:p>
          <a:p>
            <a:pPr marL="177800" lvl="2" indent="0">
              <a:lnSpc>
                <a:spcPct val="110000"/>
              </a:lnSpc>
              <a:spcBef>
                <a:spcPts val="0"/>
              </a:spcBef>
              <a:spcAft>
                <a:spcPts val="600"/>
              </a:spcAft>
              <a:buNone/>
            </a:pPr>
            <a:r>
              <a:rPr lang="en-GB" sz="800" kern="1200" dirty="0" smtClean="0"/>
              <a:t/>
            </a:r>
            <a:br>
              <a:rPr lang="en-GB" sz="800" kern="1200" dirty="0" smtClean="0"/>
            </a:br>
            <a:r>
              <a:rPr lang="en-GB" sz="1800" kern="1200" dirty="0" smtClean="0"/>
              <a:t>Estimated by OLS and Fixed Effects (FE) </a:t>
            </a:r>
            <a:br>
              <a:rPr lang="en-GB" sz="1800" kern="1200" dirty="0" smtClean="0"/>
            </a:br>
            <a:endParaRPr lang="en-GB" sz="1800" kern="1200" dirty="0" smtClean="0"/>
          </a:p>
          <a:p>
            <a:pPr marL="635000" lvl="3" indent="0">
              <a:lnSpc>
                <a:spcPct val="130000"/>
              </a:lnSpc>
              <a:spcBef>
                <a:spcPts val="0"/>
              </a:spcBef>
              <a:buFont typeface="Arial" pitchFamily="34" charset="0"/>
              <a:buNone/>
            </a:pPr>
            <a:r>
              <a:rPr lang="de-DE" sz="1900" kern="1200" dirty="0" smtClean="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66581"/>
            <a:ext cx="8667335" cy="898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5"/>
          <p:cNvSpPr txBox="1"/>
          <p:nvPr/>
        </p:nvSpPr>
        <p:spPr>
          <a:xfrm>
            <a:off x="5436096" y="194628"/>
            <a:ext cx="3528392"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Estimation &amp; Results 3|6</a:t>
            </a:r>
            <a:endParaRPr lang="en-US" sz="1400" b="1" dirty="0">
              <a:solidFill>
                <a:schemeClr val="tx1">
                  <a:lumMod val="75000"/>
                  <a:lumOff val="25000"/>
                </a:schemeClr>
              </a:solidFill>
            </a:endParaRPr>
          </a:p>
        </p:txBody>
      </p:sp>
      <p:sp>
        <p:nvSpPr>
          <p:cNvPr id="7" name="Inhaltsplatzhalter 8"/>
          <p:cNvSpPr txBox="1">
            <a:spLocks/>
          </p:cNvSpPr>
          <p:nvPr/>
        </p:nvSpPr>
        <p:spPr>
          <a:xfrm>
            <a:off x="251520" y="404664"/>
            <a:ext cx="8553131" cy="792088"/>
          </a:xfrm>
          <a:prstGeom prst="rect">
            <a:avLst/>
          </a:prstGeom>
        </p:spPr>
        <p:txBody>
          <a:bodyPr vert="horz" lIns="91440" tIns="45720" rIns="91440" bIns="45720" rtlCol="0">
            <a:noAutofit/>
          </a:bodyPr>
          <a:lstStyle/>
          <a:p>
            <a:pPr marL="177800" lvl="2">
              <a:lnSpc>
                <a:spcPct val="130000"/>
              </a:lnSpc>
              <a:spcAft>
                <a:spcPts val="600"/>
              </a:spcAft>
            </a:pPr>
            <a:r>
              <a:rPr lang="en-US" sz="2800" b="1" kern="0" dirty="0" smtClean="0">
                <a:solidFill>
                  <a:srgbClr val="063667"/>
                </a:solidFill>
                <a:latin typeface="Arial"/>
                <a:cs typeface="Times New Roman"/>
              </a:rPr>
              <a:t>Step 2: DiD Evaluations</a:t>
            </a:r>
          </a:p>
          <a:p>
            <a:pPr marL="177800" lvl="2" indent="0">
              <a:lnSpc>
                <a:spcPct val="130000"/>
              </a:lnSpc>
              <a:spcBef>
                <a:spcPts val="0"/>
              </a:spcBef>
              <a:spcAft>
                <a:spcPts val="600"/>
              </a:spcAft>
              <a:buFont typeface="Arial" pitchFamily="34" charset="0"/>
              <a:buNone/>
            </a:pPr>
            <a:endParaRPr lang="de-DE" sz="2800" kern="1200" dirty="0" smtClean="0"/>
          </a:p>
        </p:txBody>
      </p:sp>
      <p:sp>
        <p:nvSpPr>
          <p:cNvPr id="8" name="Textfeld 7"/>
          <p:cNvSpPr txBox="1"/>
          <p:nvPr/>
        </p:nvSpPr>
        <p:spPr>
          <a:xfrm>
            <a:off x="755576" y="6381328"/>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9" name="Textfeld 8"/>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22</a:t>
            </a:fld>
            <a:endParaRPr lang="de-DE" sz="1400" b="1" dirty="0">
              <a:solidFill>
                <a:schemeClr val="tx1">
                  <a:lumMod val="75000"/>
                  <a:lumOff val="25000"/>
                </a:schemeClr>
              </a:solidFill>
            </a:endParaRPr>
          </a:p>
        </p:txBody>
      </p:sp>
    </p:spTree>
    <p:extLst>
      <p:ext uri="{BB962C8B-B14F-4D97-AF65-F5344CB8AC3E}">
        <p14:creationId xmlns:p14="http://schemas.microsoft.com/office/powerpoint/2010/main" val="149695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8"/>
          <p:cNvSpPr txBox="1">
            <a:spLocks/>
          </p:cNvSpPr>
          <p:nvPr/>
        </p:nvSpPr>
        <p:spPr>
          <a:xfrm>
            <a:off x="356735" y="836712"/>
            <a:ext cx="2304256" cy="917845"/>
          </a:xfrm>
          <a:prstGeom prst="rect">
            <a:avLst/>
          </a:prstGeom>
        </p:spPr>
        <p:txBody>
          <a:bodyPr vert="horz" lIns="91440" tIns="45720" rIns="91440" bIns="45720" rtlCol="0">
            <a:noAutofit/>
          </a:bodyPr>
          <a:lstStyle/>
          <a:p>
            <a:pPr marL="635000" lvl="3" indent="0">
              <a:lnSpc>
                <a:spcPct val="130000"/>
              </a:lnSpc>
              <a:spcBef>
                <a:spcPts val="0"/>
              </a:spcBef>
              <a:buFont typeface="Arial" pitchFamily="34" charset="0"/>
              <a:buNone/>
            </a:pPr>
            <a:r>
              <a:rPr lang="de-DE" sz="1900" kern="1200" dirty="0" smtClean="0"/>
              <a:t>      </a:t>
            </a:r>
          </a:p>
        </p:txBody>
      </p:sp>
      <p:sp>
        <p:nvSpPr>
          <p:cNvPr id="5" name="Textfeld 4"/>
          <p:cNvSpPr txBox="1"/>
          <p:nvPr/>
        </p:nvSpPr>
        <p:spPr>
          <a:xfrm>
            <a:off x="35496" y="1928876"/>
            <a:ext cx="2952328" cy="3702296"/>
          </a:xfrm>
          <a:prstGeom prst="rect">
            <a:avLst/>
          </a:prstGeom>
          <a:noFill/>
        </p:spPr>
        <p:txBody>
          <a:bodyPr wrap="square" rtlCol="0">
            <a:spAutoFit/>
          </a:bodyPr>
          <a:lstStyle/>
          <a:p>
            <a:pPr marL="360000" lvl="2" indent="-357188">
              <a:lnSpc>
                <a:spcPct val="110000"/>
              </a:lnSpc>
              <a:spcAft>
                <a:spcPts val="600"/>
              </a:spcAft>
              <a:buClr>
                <a:srgbClr val="0499C8"/>
              </a:buClr>
              <a:buFont typeface="Arial" panose="020B0604020202020204" pitchFamily="34" charset="0"/>
              <a:buChar char="•"/>
            </a:pPr>
            <a:r>
              <a:rPr lang="en-GB" sz="1900" kern="1200" dirty="0" smtClean="0"/>
              <a:t>Positive and highly significant effect at </a:t>
            </a:r>
            <a:br>
              <a:rPr lang="en-GB" sz="1900" kern="1200" dirty="0" smtClean="0"/>
            </a:br>
            <a:r>
              <a:rPr lang="en-GB" sz="1900" kern="1200" dirty="0" smtClean="0"/>
              <a:t>1% level for small firms, +2,4 % (OLS)</a:t>
            </a:r>
            <a:br>
              <a:rPr lang="en-GB" sz="1900" kern="1200" dirty="0" smtClean="0"/>
            </a:br>
            <a:r>
              <a:rPr lang="en-GB" sz="1900" kern="1200" dirty="0" smtClean="0"/>
              <a:t>+3,1 % (FE)</a:t>
            </a:r>
            <a:br>
              <a:rPr lang="en-GB" sz="1900" kern="1200" dirty="0" smtClean="0"/>
            </a:br>
            <a:endParaRPr lang="en-GB" sz="1900" kern="1200" dirty="0" smtClean="0"/>
          </a:p>
          <a:p>
            <a:pPr marL="360000" lvl="2" indent="-357188">
              <a:lnSpc>
                <a:spcPct val="110000"/>
              </a:lnSpc>
              <a:spcAft>
                <a:spcPts val="600"/>
              </a:spcAft>
              <a:buClr>
                <a:srgbClr val="0499C8"/>
              </a:buClr>
              <a:buFont typeface="Arial" panose="020B0604020202020204" pitchFamily="34" charset="0"/>
              <a:buChar char="•"/>
            </a:pPr>
            <a:r>
              <a:rPr lang="en-GB" sz="1900" kern="1200" dirty="0" smtClean="0">
                <a:sym typeface="Wingdings" panose="05000000000000000000" pitchFamily="2" charset="2"/>
              </a:rPr>
              <a:t>Positive effect for medium-sized firms</a:t>
            </a:r>
            <a:r>
              <a:rPr lang="en-GB" sz="1900" dirty="0" smtClean="0">
                <a:sym typeface="Wingdings" panose="05000000000000000000" pitchFamily="2" charset="2"/>
              </a:rPr>
              <a:t/>
            </a:r>
            <a:br>
              <a:rPr lang="en-GB" sz="1900" dirty="0" smtClean="0">
                <a:sym typeface="Wingdings" panose="05000000000000000000" pitchFamily="2" charset="2"/>
              </a:rPr>
            </a:br>
            <a:r>
              <a:rPr lang="en-GB" sz="1900" kern="1200" dirty="0" smtClean="0">
                <a:sym typeface="Wingdings" panose="05000000000000000000" pitchFamily="2" charset="2"/>
              </a:rPr>
              <a:t>of +2.0% </a:t>
            </a:r>
            <a:r>
              <a:rPr lang="en-GB" sz="1900" dirty="0" smtClean="0">
                <a:sym typeface="Wingdings" panose="05000000000000000000" pitchFamily="2" charset="2"/>
              </a:rPr>
              <a:t>in FE estimation is only significant at 10% level</a:t>
            </a:r>
            <a:endParaRPr lang="en-GB" sz="1900" kern="1200" dirty="0">
              <a:sym typeface="Wingdings" panose="05000000000000000000" pitchFamily="2" charset="2"/>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307" y="764704"/>
            <a:ext cx="6262197" cy="568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feld 6"/>
          <p:cNvSpPr txBox="1"/>
          <p:nvPr/>
        </p:nvSpPr>
        <p:spPr>
          <a:xfrm>
            <a:off x="5436096" y="194628"/>
            <a:ext cx="3528392"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Estimation &amp; Results 4|6</a:t>
            </a:r>
            <a:endParaRPr lang="en-US" sz="1400" b="1" dirty="0">
              <a:solidFill>
                <a:schemeClr val="tx1">
                  <a:lumMod val="75000"/>
                  <a:lumOff val="25000"/>
                </a:schemeClr>
              </a:solidFill>
            </a:endParaRPr>
          </a:p>
        </p:txBody>
      </p:sp>
      <p:sp>
        <p:nvSpPr>
          <p:cNvPr id="8" name="Inhaltsplatzhalter 8"/>
          <p:cNvSpPr txBox="1">
            <a:spLocks/>
          </p:cNvSpPr>
          <p:nvPr/>
        </p:nvSpPr>
        <p:spPr>
          <a:xfrm>
            <a:off x="267341" y="404664"/>
            <a:ext cx="2576467" cy="792088"/>
          </a:xfrm>
          <a:prstGeom prst="rect">
            <a:avLst/>
          </a:prstGeom>
        </p:spPr>
        <p:txBody>
          <a:bodyPr vert="horz" lIns="91440" tIns="45720" rIns="91440" bIns="45720" rtlCol="0">
            <a:noAutofit/>
          </a:bodyPr>
          <a:lstStyle/>
          <a:p>
            <a:pPr marL="177800" lvl="2">
              <a:lnSpc>
                <a:spcPct val="130000"/>
              </a:lnSpc>
              <a:spcAft>
                <a:spcPts val="600"/>
              </a:spcAft>
            </a:pPr>
            <a:r>
              <a:rPr lang="en-GB" sz="2800" b="1" kern="0" dirty="0" smtClean="0">
                <a:solidFill>
                  <a:srgbClr val="063667"/>
                </a:solidFill>
                <a:latin typeface="Arial"/>
                <a:cs typeface="Times New Roman"/>
              </a:rPr>
              <a:t>DiD Results</a:t>
            </a:r>
            <a:endParaRPr lang="en-GB" sz="2800" kern="1200" dirty="0" smtClean="0"/>
          </a:p>
        </p:txBody>
      </p:sp>
      <p:sp>
        <p:nvSpPr>
          <p:cNvPr id="10" name="Textfeld 9"/>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23</a:t>
            </a:fld>
            <a:endParaRPr lang="de-DE" sz="1400" b="1" dirty="0">
              <a:solidFill>
                <a:schemeClr val="tx1">
                  <a:lumMod val="75000"/>
                  <a:lumOff val="25000"/>
                </a:schemeClr>
              </a:solidFill>
            </a:endParaRPr>
          </a:p>
        </p:txBody>
      </p:sp>
    </p:spTree>
    <p:extLst>
      <p:ext uri="{BB962C8B-B14F-4D97-AF65-F5344CB8AC3E}">
        <p14:creationId xmlns:p14="http://schemas.microsoft.com/office/powerpoint/2010/main" val="154540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 y="1772816"/>
            <a:ext cx="8604448" cy="6426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hteck 5"/>
          <p:cNvSpPr/>
          <p:nvPr/>
        </p:nvSpPr>
        <p:spPr>
          <a:xfrm>
            <a:off x="395536" y="2743147"/>
            <a:ext cx="8568952" cy="3350149"/>
          </a:xfrm>
          <a:prstGeom prst="rect">
            <a:avLst/>
          </a:prstGeom>
        </p:spPr>
        <p:txBody>
          <a:bodyPr wrap="square">
            <a:spAutoFit/>
          </a:bodyPr>
          <a:lstStyle/>
          <a:p>
            <a:pPr marL="177800" lvl="2" indent="0">
              <a:lnSpc>
                <a:spcPct val="110000"/>
              </a:lnSpc>
              <a:spcBef>
                <a:spcPts val="0"/>
              </a:spcBef>
              <a:spcAft>
                <a:spcPts val="600"/>
              </a:spcAft>
              <a:buNone/>
            </a:pPr>
            <a:r>
              <a:rPr lang="en-GB" i="1" kern="1200" dirty="0" err="1" smtClean="0"/>
              <a:t>I</a:t>
            </a:r>
            <a:r>
              <a:rPr lang="en-GB" i="1" kern="1200" baseline="-25000" dirty="0" err="1" smtClean="0"/>
              <a:t>i,t</a:t>
            </a:r>
            <a:r>
              <a:rPr lang="en-GB" i="1" kern="1200" baseline="-25000" dirty="0" smtClean="0"/>
              <a:t> </a:t>
            </a:r>
            <a:r>
              <a:rPr lang="en-GB" kern="1200" dirty="0" smtClean="0"/>
              <a:t>–  </a:t>
            </a:r>
            <a:r>
              <a:rPr lang="en-GB" dirty="0" smtClean="0"/>
              <a:t>Investment ratio (investment/total assets)</a:t>
            </a:r>
            <a:endParaRPr lang="en-GB" kern="1200" dirty="0" smtClean="0"/>
          </a:p>
          <a:p>
            <a:pPr marL="177800" lvl="2" indent="0">
              <a:lnSpc>
                <a:spcPct val="110000"/>
              </a:lnSpc>
              <a:spcBef>
                <a:spcPts val="0"/>
              </a:spcBef>
              <a:spcAft>
                <a:spcPts val="600"/>
              </a:spcAft>
              <a:buNone/>
            </a:pPr>
            <a:r>
              <a:rPr lang="en-GB" i="1" kern="1200" dirty="0" err="1" smtClean="0"/>
              <a:t>X</a:t>
            </a:r>
            <a:r>
              <a:rPr lang="en-GB" i="1" kern="1200" baseline="-25000" dirty="0" err="1" smtClean="0"/>
              <a:t>i,t</a:t>
            </a:r>
            <a:r>
              <a:rPr lang="en-GB" i="1" kern="1200" baseline="-25000" dirty="0" smtClean="0"/>
              <a:t> </a:t>
            </a:r>
            <a:r>
              <a:rPr lang="en-GB" kern="1200" dirty="0" smtClean="0"/>
              <a:t>–  </a:t>
            </a:r>
            <a:r>
              <a:rPr lang="en-GB" dirty="0" smtClean="0"/>
              <a:t>Vector of covariates (cf. step 1)</a:t>
            </a:r>
            <a:endParaRPr lang="en-GB" kern="1200" dirty="0" smtClean="0"/>
          </a:p>
          <a:p>
            <a:pPr marL="177800" lvl="2" indent="0">
              <a:lnSpc>
                <a:spcPct val="110000"/>
              </a:lnSpc>
              <a:spcBef>
                <a:spcPts val="0"/>
              </a:spcBef>
              <a:spcAft>
                <a:spcPts val="600"/>
              </a:spcAft>
              <a:buNone/>
            </a:pPr>
            <a:r>
              <a:rPr lang="en-GB" i="1" kern="1200" dirty="0" err="1" smtClean="0"/>
              <a:t>small</a:t>
            </a:r>
            <a:r>
              <a:rPr lang="en-GB" i="1" kern="1200" baseline="-25000" dirty="0" err="1" smtClean="0"/>
              <a:t>i</a:t>
            </a:r>
            <a:r>
              <a:rPr lang="en-GB" i="1" kern="1200" baseline="-25000" dirty="0" smtClean="0"/>
              <a:t>  </a:t>
            </a:r>
            <a:r>
              <a:rPr lang="en-GB" kern="1200" dirty="0" smtClean="0"/>
              <a:t>–  </a:t>
            </a:r>
            <a:r>
              <a:rPr lang="en-GB" dirty="0" smtClean="0"/>
              <a:t>Dummy for small (resp. </a:t>
            </a:r>
            <a:r>
              <a:rPr lang="en-GB" i="1" dirty="0" smtClean="0"/>
              <a:t>medium</a:t>
            </a:r>
            <a:r>
              <a:rPr lang="en-GB" dirty="0" smtClean="0"/>
              <a:t> for medium-sized) firms</a:t>
            </a:r>
            <a:r>
              <a:rPr lang="en-GB" kern="1200" dirty="0" smtClean="0"/>
              <a:t/>
            </a:r>
            <a:br>
              <a:rPr lang="en-GB" kern="1200" dirty="0" smtClean="0"/>
            </a:br>
            <a:r>
              <a:rPr lang="en-GB" i="1" kern="1200" dirty="0" err="1" smtClean="0"/>
              <a:t>T</a:t>
            </a:r>
            <a:r>
              <a:rPr lang="en-GB" i="1" kern="1200" baseline="-25000" dirty="0" err="1" smtClean="0"/>
              <a:t>t</a:t>
            </a:r>
            <a:r>
              <a:rPr lang="en-GB" i="1" kern="1200" baseline="-25000" dirty="0" smtClean="0"/>
              <a:t> </a:t>
            </a:r>
            <a:r>
              <a:rPr lang="en-GB" kern="1200" dirty="0" smtClean="0"/>
              <a:t>–  Year dummy | </a:t>
            </a:r>
            <a:r>
              <a:rPr lang="en-GB" kern="1200" dirty="0" err="1" smtClean="0"/>
              <a:t>C</a:t>
            </a:r>
            <a:r>
              <a:rPr lang="en-GB" kern="1200" baseline="-25000" dirty="0" err="1" smtClean="0"/>
              <a:t>j</a:t>
            </a:r>
            <a:r>
              <a:rPr lang="en-GB" kern="1200" baseline="-25000" dirty="0" smtClean="0"/>
              <a:t> </a:t>
            </a:r>
            <a:r>
              <a:rPr lang="en-GB" kern="1200" dirty="0" smtClean="0"/>
              <a:t>– Country dummy (BE vs. FR)| </a:t>
            </a:r>
            <a:r>
              <a:rPr lang="en-GB" kern="1200" dirty="0" err="1" smtClean="0"/>
              <a:t>P</a:t>
            </a:r>
            <a:r>
              <a:rPr lang="en-GB" kern="1200" baseline="-25000" dirty="0" err="1" smtClean="0"/>
              <a:t>t</a:t>
            </a:r>
            <a:r>
              <a:rPr lang="en-GB" kern="1200" baseline="-25000" dirty="0" smtClean="0"/>
              <a:t> </a:t>
            </a:r>
            <a:r>
              <a:rPr lang="en-GB" kern="1200" dirty="0" smtClean="0"/>
              <a:t>–  Period dummy (</a:t>
            </a:r>
            <a:r>
              <a:rPr lang="en-GB" i="1" kern="1200" dirty="0" smtClean="0"/>
              <a:t>pre</a:t>
            </a:r>
            <a:r>
              <a:rPr lang="en-GB" kern="1200" dirty="0" smtClean="0"/>
              <a:t> vs. </a:t>
            </a:r>
            <a:r>
              <a:rPr lang="en-GB" i="1" kern="1200" dirty="0" smtClean="0"/>
              <a:t>post</a:t>
            </a:r>
            <a:r>
              <a:rPr lang="en-GB" kern="1200" dirty="0" smtClean="0"/>
              <a:t>) </a:t>
            </a:r>
            <a:endParaRPr lang="en-GB" kern="1200" baseline="-25000" dirty="0" smtClean="0"/>
          </a:p>
          <a:p>
            <a:pPr marL="177800" lvl="2" indent="0">
              <a:lnSpc>
                <a:spcPct val="110000"/>
              </a:lnSpc>
              <a:spcBef>
                <a:spcPts val="0"/>
              </a:spcBef>
              <a:spcAft>
                <a:spcPts val="600"/>
              </a:spcAft>
              <a:buNone/>
            </a:pPr>
            <a:r>
              <a:rPr lang="en-GB" i="1" kern="1200" dirty="0" smtClean="0"/>
              <a:t/>
            </a:r>
            <a:br>
              <a:rPr lang="en-GB" i="1" kern="1200" dirty="0" smtClean="0"/>
            </a:br>
            <a:r>
              <a:rPr lang="en-GB" i="1" kern="1200" dirty="0" err="1" smtClean="0"/>
              <a:t>ACE</a:t>
            </a:r>
            <a:r>
              <a:rPr lang="en-GB" i="1" kern="1200" baseline="-25000" dirty="0" err="1" smtClean="0"/>
              <a:t>t</a:t>
            </a:r>
            <a:r>
              <a:rPr lang="en-GB" i="1" kern="1200" baseline="-25000" dirty="0" smtClean="0"/>
              <a:t>  </a:t>
            </a:r>
            <a:r>
              <a:rPr lang="en-GB" kern="1200" dirty="0" smtClean="0"/>
              <a:t>= </a:t>
            </a:r>
            <a:r>
              <a:rPr lang="en-GB" i="1" kern="1200" dirty="0" err="1" smtClean="0"/>
              <a:t>small</a:t>
            </a:r>
            <a:r>
              <a:rPr lang="en-GB" i="1" kern="1200" baseline="-25000" dirty="0" err="1" smtClean="0"/>
              <a:t>i</a:t>
            </a:r>
            <a:r>
              <a:rPr lang="en-GB" i="1" kern="1200" baseline="-25000" dirty="0" smtClean="0"/>
              <a:t>  </a:t>
            </a:r>
            <a:r>
              <a:rPr lang="en-GB" i="1" kern="1200" dirty="0" smtClean="0"/>
              <a:t>x</a:t>
            </a:r>
            <a:r>
              <a:rPr lang="en-GB" kern="1200" dirty="0" smtClean="0"/>
              <a:t> </a:t>
            </a:r>
            <a:r>
              <a:rPr lang="en-GB" kern="1200" dirty="0" err="1" smtClean="0"/>
              <a:t>C</a:t>
            </a:r>
            <a:r>
              <a:rPr lang="en-GB" i="1" kern="1200" baseline="-25000" dirty="0" err="1" smtClean="0"/>
              <a:t>j</a:t>
            </a:r>
            <a:r>
              <a:rPr lang="en-GB" i="1" kern="1200" baseline="-25000" dirty="0" smtClean="0"/>
              <a:t>  </a:t>
            </a:r>
            <a:r>
              <a:rPr lang="en-GB" i="1" kern="1200" dirty="0" smtClean="0"/>
              <a:t>x</a:t>
            </a:r>
            <a:r>
              <a:rPr lang="en-GB" kern="1200" dirty="0" smtClean="0"/>
              <a:t> </a:t>
            </a:r>
            <a:r>
              <a:rPr lang="en-GB" kern="1200" dirty="0" err="1" smtClean="0"/>
              <a:t>P</a:t>
            </a:r>
            <a:r>
              <a:rPr lang="en-GB" i="1" kern="1200" baseline="-25000" dirty="0" err="1" smtClean="0"/>
              <a:t>t</a:t>
            </a:r>
            <a:r>
              <a:rPr lang="en-GB" kern="1200" dirty="0" smtClean="0"/>
              <a:t>  –  Interaction of firm-size </a:t>
            </a:r>
            <a:r>
              <a:rPr lang="en-GB" dirty="0" smtClean="0"/>
              <a:t>group, country and period indicators</a:t>
            </a:r>
            <a:r>
              <a:rPr lang="en-GB" kern="1200" dirty="0" smtClean="0"/>
              <a:t>,</a:t>
            </a:r>
            <a:br>
              <a:rPr lang="en-GB" kern="1200" dirty="0" smtClean="0"/>
            </a:br>
            <a:r>
              <a:rPr lang="en-GB" kern="1200" baseline="-25000" dirty="0" smtClean="0"/>
              <a:t> </a:t>
            </a:r>
            <a:r>
              <a:rPr lang="en-GB" kern="1200" dirty="0" smtClean="0"/>
              <a:t>                                           - 1 for small (medium-sized) firms from Belgium in 2006 et seq.</a:t>
            </a:r>
            <a:br>
              <a:rPr lang="en-GB" kern="1200" dirty="0" smtClean="0"/>
            </a:br>
            <a:r>
              <a:rPr lang="en-GB" kern="1200" dirty="0" smtClean="0"/>
              <a:t>                                            - 0 otherwise</a:t>
            </a:r>
            <a:endParaRPr lang="en-GB" i="1" kern="1200" baseline="-25000" dirty="0" smtClean="0"/>
          </a:p>
          <a:p>
            <a:pPr marL="177800" lvl="2" indent="0">
              <a:lnSpc>
                <a:spcPct val="110000"/>
              </a:lnSpc>
              <a:spcBef>
                <a:spcPts val="0"/>
              </a:spcBef>
              <a:spcAft>
                <a:spcPts val="600"/>
              </a:spcAft>
              <a:buNone/>
            </a:pPr>
            <a:r>
              <a:rPr lang="en-GB" sz="800" kern="1200" dirty="0" smtClean="0"/>
              <a:t/>
            </a:r>
            <a:br>
              <a:rPr lang="en-GB" sz="800" kern="1200" dirty="0" smtClean="0"/>
            </a:br>
            <a:r>
              <a:rPr lang="en-GB" kern="1200" dirty="0" smtClean="0"/>
              <a:t>Estimated by OLS and Fixed Effects (FE) </a:t>
            </a:r>
            <a:endParaRPr lang="en-GB" kern="1200" dirty="0"/>
          </a:p>
        </p:txBody>
      </p:sp>
      <p:sp>
        <p:nvSpPr>
          <p:cNvPr id="7" name="Textfeld 6"/>
          <p:cNvSpPr txBox="1"/>
          <p:nvPr/>
        </p:nvSpPr>
        <p:spPr>
          <a:xfrm>
            <a:off x="5436096" y="194628"/>
            <a:ext cx="3528392"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Estimation &amp; Results 5|6</a:t>
            </a:r>
            <a:endParaRPr lang="en-US" sz="1400" b="1" dirty="0">
              <a:solidFill>
                <a:schemeClr val="tx1">
                  <a:lumMod val="75000"/>
                  <a:lumOff val="25000"/>
                </a:schemeClr>
              </a:solidFill>
            </a:endParaRPr>
          </a:p>
        </p:txBody>
      </p:sp>
      <p:sp>
        <p:nvSpPr>
          <p:cNvPr id="8" name="Inhaltsplatzhalter 8"/>
          <p:cNvSpPr txBox="1">
            <a:spLocks/>
          </p:cNvSpPr>
          <p:nvPr/>
        </p:nvSpPr>
        <p:spPr>
          <a:xfrm>
            <a:off x="323528" y="548680"/>
            <a:ext cx="8553131" cy="792088"/>
          </a:xfrm>
          <a:prstGeom prst="rect">
            <a:avLst/>
          </a:prstGeom>
        </p:spPr>
        <p:txBody>
          <a:bodyPr vert="horz" lIns="91440" tIns="45720" rIns="91440" bIns="45720" rtlCol="0">
            <a:noAutofit/>
          </a:bodyPr>
          <a:lstStyle/>
          <a:p>
            <a:pPr marL="177800" lvl="2">
              <a:lnSpc>
                <a:spcPct val="130000"/>
              </a:lnSpc>
              <a:spcAft>
                <a:spcPts val="600"/>
              </a:spcAft>
            </a:pPr>
            <a:r>
              <a:rPr lang="de-DE" sz="2800" b="1" kern="0" dirty="0" err="1" smtClean="0">
                <a:solidFill>
                  <a:srgbClr val="063667"/>
                </a:solidFill>
                <a:latin typeface="Arial"/>
                <a:cs typeface="Times New Roman"/>
              </a:rPr>
              <a:t>Step</a:t>
            </a:r>
            <a:r>
              <a:rPr lang="de-DE" sz="2800" b="1" kern="0" dirty="0" smtClean="0">
                <a:solidFill>
                  <a:srgbClr val="063667"/>
                </a:solidFill>
                <a:latin typeface="Arial"/>
                <a:cs typeface="Times New Roman"/>
              </a:rPr>
              <a:t> 3: DDD Evaluations</a:t>
            </a:r>
            <a:endParaRPr lang="de-DE" sz="2800" b="1" kern="0" dirty="0">
              <a:solidFill>
                <a:srgbClr val="063667"/>
              </a:solidFill>
              <a:latin typeface="Arial"/>
              <a:cs typeface="Times New Roman"/>
            </a:endParaRPr>
          </a:p>
          <a:p>
            <a:pPr marL="177800" lvl="2" indent="0">
              <a:lnSpc>
                <a:spcPct val="130000"/>
              </a:lnSpc>
              <a:spcBef>
                <a:spcPts val="0"/>
              </a:spcBef>
              <a:spcAft>
                <a:spcPts val="600"/>
              </a:spcAft>
              <a:buFont typeface="Arial" pitchFamily="34" charset="0"/>
              <a:buNone/>
            </a:pPr>
            <a:endParaRPr lang="de-DE" sz="2800" kern="1200" dirty="0" smtClean="0"/>
          </a:p>
        </p:txBody>
      </p:sp>
      <p:sp>
        <p:nvSpPr>
          <p:cNvPr id="9" name="Textfeld 8"/>
          <p:cNvSpPr txBox="1"/>
          <p:nvPr/>
        </p:nvSpPr>
        <p:spPr>
          <a:xfrm>
            <a:off x="755576" y="6381328"/>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
        <p:nvSpPr>
          <p:cNvPr id="10" name="Textfeld 9"/>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24</a:t>
            </a:fld>
            <a:endParaRPr lang="de-DE" sz="1400" b="1" dirty="0">
              <a:solidFill>
                <a:schemeClr val="tx1">
                  <a:lumMod val="75000"/>
                  <a:lumOff val="25000"/>
                </a:schemeClr>
              </a:solidFill>
            </a:endParaRPr>
          </a:p>
        </p:txBody>
      </p:sp>
    </p:spTree>
    <p:extLst>
      <p:ext uri="{BB962C8B-B14F-4D97-AF65-F5344CB8AC3E}">
        <p14:creationId xmlns:p14="http://schemas.microsoft.com/office/powerpoint/2010/main" val="426731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93262"/>
            <a:ext cx="6192689" cy="5863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5"/>
          <p:cNvSpPr txBox="1"/>
          <p:nvPr/>
        </p:nvSpPr>
        <p:spPr>
          <a:xfrm>
            <a:off x="57588" y="2132856"/>
            <a:ext cx="3074252" cy="3702296"/>
          </a:xfrm>
          <a:prstGeom prst="rect">
            <a:avLst/>
          </a:prstGeom>
          <a:noFill/>
        </p:spPr>
        <p:txBody>
          <a:bodyPr wrap="square" rtlCol="0">
            <a:spAutoFit/>
          </a:bodyPr>
          <a:lstStyle/>
          <a:p>
            <a:pPr marL="360000" lvl="2" indent="-357188">
              <a:lnSpc>
                <a:spcPct val="110000"/>
              </a:lnSpc>
              <a:spcAft>
                <a:spcPts val="600"/>
              </a:spcAft>
              <a:buClr>
                <a:srgbClr val="0499C8"/>
              </a:buClr>
              <a:buFont typeface="Arial" panose="020B0604020202020204" pitchFamily="34" charset="0"/>
              <a:buChar char="•"/>
            </a:pPr>
            <a:r>
              <a:rPr lang="en-GB" sz="1900" kern="1200" dirty="0" smtClean="0"/>
              <a:t>Positive and highly significant effects on</a:t>
            </a:r>
            <a:br>
              <a:rPr lang="en-GB" sz="1900" kern="1200" dirty="0" smtClean="0"/>
            </a:br>
            <a:r>
              <a:rPr lang="en-GB" sz="1900" kern="1200" dirty="0" smtClean="0"/>
              <a:t>1%-level for small firms:</a:t>
            </a:r>
            <a:br>
              <a:rPr lang="en-GB" sz="1900" kern="1200" dirty="0" smtClean="0"/>
            </a:br>
            <a:r>
              <a:rPr lang="en-GB" sz="1900" kern="1200" dirty="0" smtClean="0"/>
              <a:t>+3.2 % (OLS)</a:t>
            </a:r>
            <a:br>
              <a:rPr lang="en-GB" sz="1900" kern="1200" dirty="0" smtClean="0"/>
            </a:br>
            <a:r>
              <a:rPr lang="en-GB" sz="1900" kern="1200" dirty="0" smtClean="0"/>
              <a:t>+3.7 % (FE)</a:t>
            </a:r>
            <a:br>
              <a:rPr lang="en-GB" sz="1900" kern="1200" dirty="0" smtClean="0"/>
            </a:br>
            <a:endParaRPr lang="en-GB" sz="1900" kern="1200" dirty="0" smtClean="0"/>
          </a:p>
          <a:p>
            <a:pPr marL="360000" lvl="2" indent="-357188">
              <a:lnSpc>
                <a:spcPct val="110000"/>
              </a:lnSpc>
              <a:spcAft>
                <a:spcPts val="600"/>
              </a:spcAft>
              <a:buClr>
                <a:srgbClr val="0499C8"/>
              </a:buClr>
              <a:buFont typeface="Arial" panose="020B0604020202020204" pitchFamily="34" charset="0"/>
              <a:buChar char="•"/>
            </a:pPr>
            <a:r>
              <a:rPr lang="en-GB" sz="1900" kern="1200" dirty="0" smtClean="0">
                <a:sym typeface="Wingdings" panose="05000000000000000000" pitchFamily="2" charset="2"/>
              </a:rPr>
              <a:t>Positive effects with significance at 5%-level</a:t>
            </a:r>
            <a:br>
              <a:rPr lang="en-GB" sz="1900" kern="1200" dirty="0" smtClean="0">
                <a:sym typeface="Wingdings" panose="05000000000000000000" pitchFamily="2" charset="2"/>
              </a:rPr>
            </a:br>
            <a:r>
              <a:rPr lang="en-GB" sz="1900" kern="1200" dirty="0" smtClean="0">
                <a:sym typeface="Wingdings" panose="05000000000000000000" pitchFamily="2" charset="2"/>
              </a:rPr>
              <a:t>for medium-sized firms:</a:t>
            </a:r>
            <a:br>
              <a:rPr lang="en-GB" sz="1900" kern="1200" dirty="0" smtClean="0">
                <a:sym typeface="Wingdings" panose="05000000000000000000" pitchFamily="2" charset="2"/>
              </a:rPr>
            </a:br>
            <a:r>
              <a:rPr lang="en-GB" sz="1900" kern="1200" dirty="0" smtClean="0">
                <a:sym typeface="Wingdings" panose="05000000000000000000" pitchFamily="2" charset="2"/>
              </a:rPr>
              <a:t>+2.2 % (OLS)</a:t>
            </a:r>
            <a:br>
              <a:rPr lang="en-GB" sz="1900" kern="1200" dirty="0" smtClean="0">
                <a:sym typeface="Wingdings" panose="05000000000000000000" pitchFamily="2" charset="2"/>
              </a:rPr>
            </a:br>
            <a:r>
              <a:rPr lang="en-GB" sz="1900" kern="1200" dirty="0" smtClean="0">
                <a:sym typeface="Wingdings" panose="05000000000000000000" pitchFamily="2" charset="2"/>
              </a:rPr>
              <a:t>+3.0 % (FE) </a:t>
            </a:r>
            <a:endParaRPr lang="en-GB" sz="1900" kern="1200" dirty="0">
              <a:sym typeface="Wingdings" panose="05000000000000000000" pitchFamily="2" charset="2"/>
            </a:endParaRPr>
          </a:p>
        </p:txBody>
      </p:sp>
      <p:sp>
        <p:nvSpPr>
          <p:cNvPr id="7" name="Textfeld 6"/>
          <p:cNvSpPr txBox="1"/>
          <p:nvPr/>
        </p:nvSpPr>
        <p:spPr>
          <a:xfrm>
            <a:off x="5436096" y="194628"/>
            <a:ext cx="3528392"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Estimation &amp; Results 6|6</a:t>
            </a:r>
            <a:endParaRPr lang="en-US" sz="1400" b="1" dirty="0">
              <a:solidFill>
                <a:schemeClr val="tx1">
                  <a:lumMod val="75000"/>
                  <a:lumOff val="25000"/>
                </a:schemeClr>
              </a:solidFill>
            </a:endParaRPr>
          </a:p>
        </p:txBody>
      </p:sp>
      <p:sp>
        <p:nvSpPr>
          <p:cNvPr id="8" name="Inhaltsplatzhalter 8"/>
          <p:cNvSpPr txBox="1">
            <a:spLocks/>
          </p:cNvSpPr>
          <p:nvPr/>
        </p:nvSpPr>
        <p:spPr>
          <a:xfrm>
            <a:off x="179512" y="332656"/>
            <a:ext cx="2576467" cy="792088"/>
          </a:xfrm>
          <a:prstGeom prst="rect">
            <a:avLst/>
          </a:prstGeom>
        </p:spPr>
        <p:txBody>
          <a:bodyPr vert="horz" lIns="91440" tIns="45720" rIns="91440" bIns="45720" rtlCol="0">
            <a:noAutofit/>
          </a:bodyPr>
          <a:lstStyle/>
          <a:p>
            <a:pPr marL="177800" lvl="2">
              <a:lnSpc>
                <a:spcPct val="130000"/>
              </a:lnSpc>
              <a:spcAft>
                <a:spcPts val="600"/>
              </a:spcAft>
            </a:pPr>
            <a:r>
              <a:rPr lang="en-GB" sz="2800" b="1" kern="0" dirty="0" smtClean="0">
                <a:solidFill>
                  <a:srgbClr val="063667"/>
                </a:solidFill>
                <a:latin typeface="Arial"/>
                <a:cs typeface="Times New Roman"/>
              </a:rPr>
              <a:t>DDD Results</a:t>
            </a:r>
            <a:endParaRPr lang="en-GB" sz="2800" kern="1200" dirty="0" smtClean="0"/>
          </a:p>
        </p:txBody>
      </p:sp>
      <p:sp>
        <p:nvSpPr>
          <p:cNvPr id="9" name="Textfeld 8"/>
          <p:cNvSpPr txBox="1"/>
          <p:nvPr/>
        </p:nvSpPr>
        <p:spPr>
          <a:xfrm>
            <a:off x="6732240"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25</a:t>
            </a:fld>
            <a:endParaRPr lang="de-DE" sz="1400" b="1" dirty="0">
              <a:solidFill>
                <a:schemeClr val="tx1">
                  <a:lumMod val="75000"/>
                  <a:lumOff val="25000"/>
                </a:schemeClr>
              </a:solidFill>
            </a:endParaRPr>
          </a:p>
        </p:txBody>
      </p:sp>
      <p:sp>
        <p:nvSpPr>
          <p:cNvPr id="10" name="Textfeld 9"/>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13818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467544" y="1124744"/>
            <a:ext cx="8424936" cy="2880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2400"/>
              </a:spcAft>
              <a:buClrTx/>
              <a:buSzTx/>
              <a:buNone/>
              <a:tabLst/>
              <a:defRPr/>
            </a:pPr>
            <a:r>
              <a:rPr lang="en-US" sz="2400" b="1" kern="0" dirty="0" smtClean="0">
                <a:latin typeface="Arial"/>
                <a:cs typeface="Times New Roman"/>
              </a:rPr>
              <a:t>Conclusion &amp; tentative Interpretation</a:t>
            </a:r>
            <a:endParaRPr kumimoji="0" lang="en-US" sz="2400" b="0" i="0" u="none" strike="noStrike" kern="0" cap="none" spc="0" normalizeH="0" baseline="0" noProof="0" dirty="0" smtClean="0">
              <a:ln>
                <a:noFill/>
              </a:ln>
              <a:solidFill>
                <a:srgbClr val="063667"/>
              </a:solidFill>
              <a:effectLst/>
              <a:uLnTx/>
              <a:uFillTx/>
              <a:latin typeface="Arial"/>
              <a:cs typeface="Times New Roman"/>
            </a:endParaRPr>
          </a:p>
          <a:p>
            <a:pPr lvl="1">
              <a:lnSpc>
                <a:spcPct val="110000"/>
              </a:lnSpc>
              <a:spcBef>
                <a:spcPts val="0"/>
              </a:spcBef>
              <a:spcAft>
                <a:spcPts val="1000"/>
              </a:spcAft>
              <a:defRPr/>
            </a:pPr>
            <a:endParaRPr lang="en-US" sz="2000" kern="0" dirty="0" smtClean="0">
              <a:latin typeface="Arial"/>
              <a:cs typeface="Times New Roman"/>
            </a:endParaRPr>
          </a:p>
          <a:p>
            <a:pPr lvl="1">
              <a:lnSpc>
                <a:spcPct val="110000"/>
              </a:lnSpc>
              <a:spcBef>
                <a:spcPts val="0"/>
              </a:spcBef>
              <a:spcAft>
                <a:spcPts val="1000"/>
              </a:spcAft>
              <a:defRPr/>
            </a:pPr>
            <a:r>
              <a:rPr lang="en-US" sz="2000" kern="0" dirty="0" smtClean="0">
                <a:latin typeface="Arial"/>
                <a:cs typeface="Times New Roman"/>
              </a:rPr>
              <a:t>ACE reform in Belgium apparently had a positive effect on the capital spending of small (+3.7%) and medium-sized firms (+3.0%)</a:t>
            </a:r>
            <a:br>
              <a:rPr lang="en-US" sz="2000" kern="0" dirty="0" smtClean="0">
                <a:latin typeface="Arial"/>
                <a:cs typeface="Times New Roman"/>
              </a:rPr>
            </a:br>
            <a:r>
              <a:rPr lang="en-US" sz="1000" kern="0" dirty="0" smtClean="0">
                <a:latin typeface="Arial"/>
                <a:cs typeface="Times New Roman"/>
              </a:rPr>
              <a:t> </a:t>
            </a:r>
            <a:r>
              <a:rPr lang="en-US" sz="1200" i="0" kern="0" dirty="0" smtClean="0">
                <a:latin typeface="Arial"/>
                <a:cs typeface="Times New Roman"/>
                <a:sym typeface="Wingdings"/>
              </a:rPr>
              <a:t> </a:t>
            </a:r>
          </a:p>
          <a:p>
            <a:pPr marL="530225" lvl="2" indent="-257175">
              <a:lnSpc>
                <a:spcPct val="110000"/>
              </a:lnSpc>
              <a:spcBef>
                <a:spcPts val="0"/>
              </a:spcBef>
              <a:spcAft>
                <a:spcPts val="1000"/>
              </a:spcAft>
              <a:buFont typeface="Wingdings" charset="2"/>
              <a:buChar char="§"/>
              <a:defRPr/>
            </a:pPr>
            <a:r>
              <a:rPr lang="en-US" sz="2000" i="0" kern="0" dirty="0" smtClean="0">
                <a:latin typeface="Arial"/>
                <a:cs typeface="Times New Roman"/>
              </a:rPr>
              <a:t>Overall, a piece of evidence in favor of IMF push for ACE introduction</a:t>
            </a:r>
            <a:endParaRPr lang="en-US" sz="2000" i="0" kern="0" dirty="0">
              <a:latin typeface="Arial"/>
              <a:cs typeface="Times New Roman"/>
              <a:sym typeface="Wingdings"/>
            </a:endParaRPr>
          </a:p>
          <a:p>
            <a:pPr marL="803275" lvl="2" indent="0">
              <a:lnSpc>
                <a:spcPct val="110000"/>
              </a:lnSpc>
              <a:spcBef>
                <a:spcPts val="0"/>
              </a:spcBef>
              <a:spcAft>
                <a:spcPts val="1000"/>
              </a:spcAft>
              <a:buNone/>
              <a:defRPr/>
            </a:pPr>
            <a:endParaRPr lang="en-US" sz="2000" i="0" kern="0" dirty="0" smtClean="0">
              <a:latin typeface="Arial"/>
              <a:cs typeface="Times New Roman"/>
            </a:endParaRPr>
          </a:p>
          <a:p>
            <a:pPr marL="284163" lvl="1" indent="0">
              <a:lnSpc>
                <a:spcPct val="120000"/>
              </a:lnSpc>
              <a:spcBef>
                <a:spcPts val="648"/>
              </a:spcBef>
              <a:spcAft>
                <a:spcPts val="1200"/>
              </a:spcAft>
              <a:buNone/>
              <a:defRPr/>
            </a:pPr>
            <a:endParaRPr lang="en-US" sz="1600" kern="0" dirty="0">
              <a:latin typeface="Arial"/>
              <a:cs typeface="Times New Roman"/>
            </a:endParaRPr>
          </a:p>
          <a:p>
            <a:pPr marL="284163" lvl="1" indent="0">
              <a:lnSpc>
                <a:spcPct val="120000"/>
              </a:lnSpc>
              <a:spcBef>
                <a:spcPts val="648"/>
              </a:spcBef>
              <a:spcAft>
                <a:spcPts val="1200"/>
              </a:spcAft>
              <a:buNone/>
              <a:defRPr/>
            </a:pPr>
            <a:endParaRPr lang="en-US" sz="1600" b="1" kern="0" dirty="0">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5796136" y="194628"/>
            <a:ext cx="3168352" cy="307777"/>
          </a:xfrm>
          <a:prstGeom prst="rect">
            <a:avLst/>
          </a:prstGeom>
          <a:noFill/>
        </p:spPr>
        <p:txBody>
          <a:bodyPr wrap="square" rtlCol="0">
            <a:spAutoFit/>
          </a:bodyPr>
          <a:lstStyle/>
          <a:p>
            <a:pPr algn="r"/>
            <a:r>
              <a:rPr lang="en-US" sz="1400" b="1" dirty="0" smtClean="0"/>
              <a:t>Conclusion</a:t>
            </a:r>
            <a:endParaRPr lang="en-US" sz="1400" b="1" dirty="0">
              <a:solidFill>
                <a:schemeClr val="tx1">
                  <a:lumMod val="75000"/>
                  <a:lumOff val="25000"/>
                </a:schemeClr>
              </a:solidFill>
            </a:endParaRPr>
          </a:p>
        </p:txBody>
      </p:sp>
      <p:sp>
        <p:nvSpPr>
          <p:cNvPr id="4" name="Textfeld 3"/>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26</a:t>
            </a:fld>
            <a:endParaRPr lang="de-DE" sz="1400" b="1" dirty="0">
              <a:solidFill>
                <a:schemeClr val="tx1">
                  <a:lumMod val="75000"/>
                  <a:lumOff val="25000"/>
                </a:schemeClr>
              </a:solidFill>
            </a:endParaRPr>
          </a:p>
        </p:txBody>
      </p:sp>
      <p:sp>
        <p:nvSpPr>
          <p:cNvPr id="5" name="Textfeld 4"/>
          <p:cNvSpPr txBox="1"/>
          <p:nvPr/>
        </p:nvSpPr>
        <p:spPr>
          <a:xfrm>
            <a:off x="755576" y="6381328"/>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768085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340768"/>
            <a:ext cx="8712968" cy="1368152"/>
          </a:xfrm>
        </p:spPr>
        <p:txBody>
          <a:bodyPr>
            <a:noAutofit/>
          </a:bodyPr>
          <a:lstStyle/>
          <a:p>
            <a:pPr>
              <a:spcAft>
                <a:spcPts val="1200"/>
              </a:spcAft>
            </a:pPr>
            <a:r>
              <a:rPr lang="en-US" sz="3200" kern="0" dirty="0" smtClean="0">
                <a:latin typeface="Arial"/>
                <a:cs typeface="Times New Roman"/>
              </a:rPr>
              <a:t>Thank you for your attention! </a:t>
            </a:r>
            <a:r>
              <a:rPr lang="en-US" sz="3200" dirty="0" smtClean="0"/>
              <a:t/>
            </a:r>
            <a:br>
              <a:rPr lang="en-US" sz="3200" dirty="0" smtClean="0"/>
            </a:br>
            <a:endParaRPr lang="en-US" sz="3200" dirty="0"/>
          </a:p>
        </p:txBody>
      </p:sp>
      <p:sp>
        <p:nvSpPr>
          <p:cNvPr id="8" name="Textfeld 7"/>
          <p:cNvSpPr txBox="1"/>
          <p:nvPr/>
        </p:nvSpPr>
        <p:spPr>
          <a:xfrm>
            <a:off x="3995936" y="3212976"/>
            <a:ext cx="4752528" cy="1549142"/>
          </a:xfrm>
          <a:prstGeom prst="rect">
            <a:avLst/>
          </a:prstGeom>
          <a:noFill/>
        </p:spPr>
        <p:txBody>
          <a:bodyPr wrap="square" rtlCol="0">
            <a:spAutoFit/>
          </a:bodyPr>
          <a:lstStyle/>
          <a:p>
            <a:pPr algn="r"/>
            <a:r>
              <a:rPr lang="de-DE" sz="2800" dirty="0" smtClean="0"/>
              <a:t>Nils aus dem Moore</a:t>
            </a:r>
            <a:br>
              <a:rPr lang="de-DE" sz="2800" dirty="0" smtClean="0"/>
            </a:br>
            <a:r>
              <a:rPr lang="de-DE" sz="2000" dirty="0" smtClean="0"/>
              <a:t>RWI – Berlin Office</a:t>
            </a:r>
          </a:p>
          <a:p>
            <a:pPr algn="r">
              <a:spcBef>
                <a:spcPts val="400"/>
              </a:spcBef>
              <a:spcAft>
                <a:spcPts val="400"/>
              </a:spcAft>
            </a:pPr>
            <a:r>
              <a:rPr lang="de-DE" sz="2000" dirty="0" smtClean="0"/>
              <a:t>Nils.ausdemMoore@rwi-essen.de</a:t>
            </a:r>
          </a:p>
          <a:p>
            <a:pPr algn="ctr"/>
            <a:endParaRPr lang="de-DE" sz="2000" dirty="0"/>
          </a:p>
        </p:txBody>
      </p:sp>
      <p:sp>
        <p:nvSpPr>
          <p:cNvPr id="9" name="Untertitel 2"/>
          <p:cNvSpPr txBox="1">
            <a:spLocks/>
          </p:cNvSpPr>
          <p:nvPr/>
        </p:nvSpPr>
        <p:spPr>
          <a:xfrm>
            <a:off x="2627784" y="260648"/>
            <a:ext cx="64008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ct val="130000"/>
              </a:lnSpc>
            </a:pPr>
            <a:endParaRPr lang="de-DE" sz="1800" dirty="0">
              <a:solidFill>
                <a:schemeClr val="tx1">
                  <a:lumMod val="75000"/>
                  <a:lumOff val="25000"/>
                </a:schemeClr>
              </a:solidFill>
            </a:endParaRPr>
          </a:p>
        </p:txBody>
      </p:sp>
      <p:pic>
        <p:nvPicPr>
          <p:cNvPr id="3" name="Bild 2"/>
          <p:cNvPicPr>
            <a:picLocks noChangeAspect="1"/>
          </p:cNvPicPr>
          <p:nvPr/>
        </p:nvPicPr>
        <p:blipFill>
          <a:blip r:embed="rId2"/>
          <a:stretch>
            <a:fillRect/>
          </a:stretch>
        </p:blipFill>
        <p:spPr>
          <a:xfrm>
            <a:off x="4999248" y="4509120"/>
            <a:ext cx="3792234" cy="2146548"/>
          </a:xfrm>
          <a:prstGeom prst="rect">
            <a:avLst/>
          </a:prstGeom>
        </p:spPr>
      </p:pic>
    </p:spTree>
    <p:extLst>
      <p:ext uri="{BB962C8B-B14F-4D97-AF65-F5344CB8AC3E}">
        <p14:creationId xmlns:p14="http://schemas.microsoft.com/office/powerpoint/2010/main" val="115434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395536" y="620688"/>
            <a:ext cx="8568952" cy="56886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284163" lvl="1" indent="0">
              <a:lnSpc>
                <a:spcPct val="120000"/>
              </a:lnSpc>
              <a:spcBef>
                <a:spcPts val="0"/>
              </a:spcBef>
              <a:spcAft>
                <a:spcPts val="2400"/>
              </a:spcAft>
              <a:buNone/>
              <a:defRPr/>
            </a:pPr>
            <a:r>
              <a:rPr lang="en-US" sz="2800" b="1" kern="0" dirty="0" smtClean="0">
                <a:latin typeface="Arial"/>
                <a:cs typeface="Times New Roman"/>
              </a:rPr>
              <a:t>Background</a:t>
            </a:r>
          </a:p>
          <a:p>
            <a:pPr marL="974612" lvl="2" indent="-342900">
              <a:lnSpc>
                <a:spcPct val="120000"/>
              </a:lnSpc>
              <a:spcBef>
                <a:spcPts val="0"/>
              </a:spcBef>
              <a:spcAft>
                <a:spcPts val="600"/>
              </a:spcAft>
              <a:buFont typeface="Wingdings" charset="2"/>
              <a:buChar char="§"/>
              <a:defRPr/>
            </a:pPr>
            <a:r>
              <a:rPr lang="en-US" sz="2000" i="0" kern="0" dirty="0" smtClean="0">
                <a:solidFill>
                  <a:schemeClr val="accent1">
                    <a:lumMod val="60000"/>
                    <a:lumOff val="40000"/>
                  </a:schemeClr>
                </a:solidFill>
                <a:latin typeface="Arial"/>
                <a:cs typeface="Times New Roman"/>
              </a:rPr>
              <a:t>most CIT systems favor corporate debt over equity (“debt bias”)</a:t>
            </a:r>
          </a:p>
          <a:p>
            <a:pPr marL="974612" lvl="2" indent="-342900">
              <a:lnSpc>
                <a:spcPct val="120000"/>
              </a:lnSpc>
              <a:spcBef>
                <a:spcPts val="0"/>
              </a:spcBef>
              <a:spcAft>
                <a:spcPts val="600"/>
              </a:spcAft>
              <a:buFont typeface="Wingdings" charset="2"/>
              <a:buChar char="§"/>
              <a:defRPr/>
            </a:pPr>
            <a:r>
              <a:rPr lang="en-US" sz="2000" i="0" kern="0" dirty="0" smtClean="0">
                <a:solidFill>
                  <a:schemeClr val="accent1">
                    <a:lumMod val="60000"/>
                    <a:lumOff val="40000"/>
                  </a:schemeClr>
                </a:solidFill>
                <a:latin typeface="Arial"/>
                <a:cs typeface="Times New Roman"/>
              </a:rPr>
              <a:t>Allowance for Corporate Equity (ACE), i.e. notional deduction on equity base, proposed by Boadway and Bruce (1984), IFS (1991)</a:t>
            </a:r>
            <a:endParaRPr lang="en-US" sz="2000" i="0" kern="0" dirty="0">
              <a:solidFill>
                <a:schemeClr val="accent1">
                  <a:lumMod val="60000"/>
                  <a:lumOff val="40000"/>
                </a:schemeClr>
              </a:solidFill>
              <a:latin typeface="Arial"/>
              <a:cs typeface="Times New Roman"/>
            </a:endParaRPr>
          </a:p>
          <a:p>
            <a:pPr marL="974612" lvl="2" indent="-342900">
              <a:lnSpc>
                <a:spcPct val="120000"/>
              </a:lnSpc>
              <a:spcBef>
                <a:spcPts val="0"/>
              </a:spcBef>
              <a:spcAft>
                <a:spcPts val="600"/>
              </a:spcAft>
              <a:buFont typeface="Wingdings" charset="2"/>
              <a:buChar char="§"/>
              <a:defRPr/>
            </a:pPr>
            <a:r>
              <a:rPr lang="en-US" sz="2000" i="0" kern="0" dirty="0" smtClean="0">
                <a:solidFill>
                  <a:schemeClr val="accent1">
                    <a:lumMod val="60000"/>
                    <a:lumOff val="40000"/>
                  </a:schemeClr>
                </a:solidFill>
                <a:latin typeface="Arial"/>
                <a:cs typeface="Times New Roman"/>
              </a:rPr>
              <a:t>few implementations in practice (Croatia ‘94, Italy </a:t>
            </a:r>
            <a:r>
              <a:rPr lang="fr-FR" sz="2000" i="0" kern="0" dirty="0" smtClean="0">
                <a:solidFill>
                  <a:schemeClr val="accent1">
                    <a:lumMod val="60000"/>
                    <a:lumOff val="40000"/>
                  </a:schemeClr>
                </a:solidFill>
                <a:latin typeface="Arial"/>
                <a:cs typeface="Times New Roman"/>
              </a:rPr>
              <a:t>’</a:t>
            </a:r>
            <a:r>
              <a:rPr lang="en-US" sz="2000" i="0" kern="0" dirty="0" smtClean="0">
                <a:solidFill>
                  <a:schemeClr val="accent1">
                    <a:lumMod val="60000"/>
                    <a:lumOff val="40000"/>
                  </a:schemeClr>
                </a:solidFill>
                <a:latin typeface="Arial"/>
                <a:cs typeface="Times New Roman"/>
              </a:rPr>
              <a:t>97, Austria 2000)</a:t>
            </a:r>
          </a:p>
          <a:p>
            <a:pPr marL="974612" lvl="2" indent="-342900">
              <a:lnSpc>
                <a:spcPct val="120000"/>
              </a:lnSpc>
              <a:spcBef>
                <a:spcPts val="0"/>
              </a:spcBef>
              <a:spcAft>
                <a:spcPts val="600"/>
              </a:spcAft>
              <a:buFont typeface="Wingdings" charset="2"/>
              <a:buChar char="§"/>
              <a:defRPr/>
            </a:pPr>
            <a:endParaRPr lang="en-US" sz="2000" i="0" kern="0" dirty="0" smtClean="0">
              <a:latin typeface="Arial"/>
              <a:cs typeface="Times New Roman"/>
            </a:endParaRPr>
          </a:p>
          <a:p>
            <a:pPr marL="974612" lvl="2" indent="-342900">
              <a:lnSpc>
                <a:spcPct val="120000"/>
              </a:lnSpc>
              <a:spcBef>
                <a:spcPts val="0"/>
              </a:spcBef>
              <a:spcAft>
                <a:spcPts val="600"/>
              </a:spcAft>
              <a:buFont typeface="Wingdings" charset="2"/>
              <a:buChar char="§"/>
              <a:defRPr/>
            </a:pPr>
            <a:r>
              <a:rPr lang="en-US" sz="2000" i="0" kern="0" dirty="0" smtClean="0">
                <a:latin typeface="Arial"/>
                <a:cs typeface="Times New Roman"/>
              </a:rPr>
              <a:t>Introduction in Belgium</a:t>
            </a:r>
            <a:r>
              <a:rPr lang="en-US" sz="2000" i="0" kern="0" dirty="0">
                <a:latin typeface="Arial"/>
                <a:cs typeface="Times New Roman"/>
              </a:rPr>
              <a:t> </a:t>
            </a:r>
            <a:r>
              <a:rPr lang="en-US" sz="2000" i="0" kern="0" dirty="0" smtClean="0">
                <a:latin typeface="Arial"/>
                <a:cs typeface="Times New Roman"/>
              </a:rPr>
              <a:t>– from </a:t>
            </a:r>
            <a:r>
              <a:rPr lang="en-US" sz="2000" i="0" kern="0" dirty="0">
                <a:latin typeface="Arial"/>
                <a:cs typeface="Times New Roman"/>
              </a:rPr>
              <a:t>tax year 2007, i.e. for financial years ending </a:t>
            </a:r>
            <a:r>
              <a:rPr lang="en-US" sz="2000" i="0" kern="0" dirty="0" smtClean="0">
                <a:latin typeface="Arial"/>
                <a:cs typeface="Times New Roman"/>
              </a:rPr>
              <a:t>December </a:t>
            </a:r>
            <a:r>
              <a:rPr lang="en-US" sz="2000" i="0" kern="0" dirty="0">
                <a:latin typeface="Arial"/>
                <a:cs typeface="Times New Roman"/>
              </a:rPr>
              <a:t>2006</a:t>
            </a:r>
            <a:r>
              <a:rPr lang="en-US" sz="2000" kern="0" dirty="0">
                <a:latin typeface="Arial"/>
                <a:cs typeface="Times New Roman"/>
              </a:rPr>
              <a:t> </a:t>
            </a:r>
            <a:r>
              <a:rPr lang="en-US" sz="2000" kern="0" dirty="0" smtClean="0">
                <a:latin typeface="Arial"/>
                <a:cs typeface="Times New Roman"/>
              </a:rPr>
              <a:t>– </a:t>
            </a:r>
            <a:r>
              <a:rPr lang="en-US" sz="2000" i="0" kern="0" dirty="0" smtClean="0">
                <a:latin typeface="Arial"/>
                <a:cs typeface="Times New Roman"/>
              </a:rPr>
              <a:t>allows for rigorous evaluation </a:t>
            </a:r>
          </a:p>
          <a:p>
            <a:pPr marL="974612" lvl="2" indent="-342900">
              <a:lnSpc>
                <a:spcPct val="120000"/>
              </a:lnSpc>
              <a:spcBef>
                <a:spcPts val="0"/>
              </a:spcBef>
              <a:spcAft>
                <a:spcPts val="600"/>
              </a:spcAft>
              <a:buFont typeface="Wingdings" charset="2"/>
              <a:buChar char="§"/>
              <a:defRPr/>
            </a:pPr>
            <a:r>
              <a:rPr lang="en-US" sz="2000" i="0" kern="0" dirty="0">
                <a:latin typeface="Arial"/>
                <a:cs typeface="Times New Roman"/>
              </a:rPr>
              <a:t>renewed interest in ACE proposal as a result of recent financial and economic crisis: high debt levels in the corporate sector likely deepened the crisis, debt bias of CIT likely encouraged excessive leverage (IMF 2009, GCEE 2012)</a:t>
            </a:r>
            <a:endParaRPr lang="en-US" sz="2000" kern="0" dirty="0">
              <a:latin typeface="Arial"/>
              <a:cs typeface="Times New Roman"/>
            </a:endParaRPr>
          </a:p>
          <a:p>
            <a:pPr marL="631712" lvl="2" indent="0">
              <a:lnSpc>
                <a:spcPct val="120000"/>
              </a:lnSpc>
              <a:spcBef>
                <a:spcPts val="0"/>
              </a:spcBef>
              <a:spcAft>
                <a:spcPts val="600"/>
              </a:spcAft>
              <a:buNone/>
              <a:defRPr/>
            </a:pPr>
            <a:r>
              <a:rPr lang="en-US" sz="2000" i="0" kern="0" dirty="0" smtClean="0">
                <a:latin typeface="Arial"/>
                <a:cs typeface="Times New Roman"/>
              </a:rPr>
              <a:t>  </a:t>
            </a:r>
          </a:p>
        </p:txBody>
      </p:sp>
      <p:sp>
        <p:nvSpPr>
          <p:cNvPr id="2" name="Textfeld 1"/>
          <p:cNvSpPr txBox="1"/>
          <p:nvPr/>
        </p:nvSpPr>
        <p:spPr>
          <a:xfrm>
            <a:off x="5796136" y="194628"/>
            <a:ext cx="3168352" cy="307777"/>
          </a:xfrm>
          <a:prstGeom prst="rect">
            <a:avLst/>
          </a:prstGeom>
          <a:noFill/>
        </p:spPr>
        <p:txBody>
          <a:bodyPr wrap="square" rtlCol="0">
            <a:spAutoFit/>
          </a:bodyPr>
          <a:lstStyle/>
          <a:p>
            <a:pPr algn="r"/>
            <a:r>
              <a:rPr lang="en-US" sz="1400" b="1" dirty="0" smtClean="0"/>
              <a:t>Intro 2|4</a:t>
            </a:r>
            <a:endParaRPr lang="en-US" sz="1400" b="1" dirty="0">
              <a:solidFill>
                <a:schemeClr val="tx1">
                  <a:lumMod val="75000"/>
                  <a:lumOff val="25000"/>
                </a:schemeClr>
              </a:solidFill>
            </a:endParaRPr>
          </a:p>
        </p:txBody>
      </p:sp>
      <p:sp>
        <p:nvSpPr>
          <p:cNvPr id="4" name="Textfeld 3"/>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3</a:t>
            </a:fld>
            <a:endParaRPr lang="de-DE" sz="1400" b="1" dirty="0">
              <a:solidFill>
                <a:schemeClr val="tx1">
                  <a:lumMod val="75000"/>
                  <a:lumOff val="25000"/>
                </a:schemeClr>
              </a:solidFill>
            </a:endParaRPr>
          </a:p>
        </p:txBody>
      </p:sp>
      <p:sp>
        <p:nvSpPr>
          <p:cNvPr id="6" name="Textfeld 5"/>
          <p:cNvSpPr txBox="1"/>
          <p:nvPr/>
        </p:nvSpPr>
        <p:spPr>
          <a:xfrm>
            <a:off x="755576" y="6381327"/>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932544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539552" y="620690"/>
            <a:ext cx="8208912" cy="5760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284163" lvl="1" indent="0">
              <a:lnSpc>
                <a:spcPct val="120000"/>
              </a:lnSpc>
              <a:spcBef>
                <a:spcPts val="0"/>
              </a:spcBef>
              <a:spcAft>
                <a:spcPts val="2400"/>
              </a:spcAft>
              <a:buNone/>
              <a:defRPr/>
            </a:pPr>
            <a:r>
              <a:rPr lang="en-US" sz="2800" b="1" kern="0" dirty="0" smtClean="0">
                <a:latin typeface="Arial"/>
                <a:cs typeface="Times New Roman"/>
              </a:rPr>
              <a:t>Motivation</a:t>
            </a:r>
            <a:endParaRPr lang="en-US" sz="600" kern="0" dirty="0" smtClean="0">
              <a:latin typeface="Arial"/>
              <a:cs typeface="Times New Roman"/>
            </a:endParaRPr>
          </a:p>
          <a:p>
            <a:pPr lvl="1">
              <a:lnSpc>
                <a:spcPct val="120000"/>
              </a:lnSpc>
              <a:spcBef>
                <a:spcPts val="0"/>
              </a:spcBef>
              <a:spcAft>
                <a:spcPts val="600"/>
              </a:spcAft>
              <a:buFont typeface="Wingdings" charset="2"/>
              <a:buChar char="§"/>
              <a:defRPr/>
            </a:pPr>
            <a:r>
              <a:rPr lang="en-US" sz="2200" kern="0" dirty="0" smtClean="0">
                <a:latin typeface="Arial"/>
                <a:cs typeface="Times New Roman"/>
              </a:rPr>
              <a:t>Preceding paper (</a:t>
            </a:r>
            <a:r>
              <a:rPr lang="en-US" sz="2200" kern="0" dirty="0" err="1" smtClean="0">
                <a:latin typeface="Arial"/>
                <a:cs typeface="Times New Roman"/>
              </a:rPr>
              <a:t>aus</a:t>
            </a:r>
            <a:r>
              <a:rPr lang="en-US" sz="2200" kern="0" dirty="0" smtClean="0">
                <a:latin typeface="Arial"/>
                <a:cs typeface="Times New Roman"/>
              </a:rPr>
              <a:t> </a:t>
            </a:r>
            <a:r>
              <a:rPr lang="en-US" sz="2200" kern="0" dirty="0" err="1" smtClean="0">
                <a:latin typeface="Arial"/>
                <a:cs typeface="Times New Roman"/>
              </a:rPr>
              <a:t>dem</a:t>
            </a:r>
            <a:r>
              <a:rPr lang="en-US" sz="2200" kern="0" dirty="0" smtClean="0">
                <a:latin typeface="Arial"/>
                <a:cs typeface="Times New Roman"/>
              </a:rPr>
              <a:t> Moore 2014a) provides evidence that ACE let to differentiated reduction of leverage ratios: capital intensive sectors &amp; firms with previously high leverage</a:t>
            </a:r>
          </a:p>
          <a:p>
            <a:pPr lvl="1">
              <a:lnSpc>
                <a:spcPct val="120000"/>
              </a:lnSpc>
              <a:spcBef>
                <a:spcPts val="0"/>
              </a:spcBef>
              <a:spcAft>
                <a:spcPts val="600"/>
              </a:spcAft>
              <a:buFont typeface="Wingdings" charset="2"/>
              <a:buChar char="§"/>
              <a:defRPr/>
            </a:pPr>
            <a:r>
              <a:rPr lang="en-US" sz="2200" kern="0" dirty="0" smtClean="0">
                <a:latin typeface="Arial"/>
                <a:cs typeface="Times New Roman"/>
              </a:rPr>
              <a:t>Nice – but policy makers most interested in visible effects in the “real” economy, i.e. effects on growth, employment etc.</a:t>
            </a:r>
          </a:p>
          <a:p>
            <a:pPr lvl="1">
              <a:lnSpc>
                <a:spcPct val="120000"/>
              </a:lnSpc>
              <a:spcBef>
                <a:spcPts val="0"/>
              </a:spcBef>
              <a:spcAft>
                <a:spcPts val="600"/>
              </a:spcAft>
              <a:buFont typeface="Wingdings" charset="2"/>
              <a:buChar char="§"/>
              <a:defRPr/>
            </a:pPr>
            <a:endParaRPr lang="en-US" sz="2200" kern="0" dirty="0" smtClean="0">
              <a:latin typeface="Arial"/>
              <a:cs typeface="Times New Roman"/>
            </a:endParaRPr>
          </a:p>
          <a:p>
            <a:pPr marL="284163" lvl="1" indent="0">
              <a:lnSpc>
                <a:spcPct val="120000"/>
              </a:lnSpc>
              <a:spcBef>
                <a:spcPts val="0"/>
              </a:spcBef>
              <a:spcAft>
                <a:spcPts val="600"/>
              </a:spcAft>
              <a:buNone/>
              <a:defRPr/>
            </a:pPr>
            <a:endParaRPr lang="en-US" sz="2200" kern="0" dirty="0" smtClean="0">
              <a:latin typeface="Arial"/>
              <a:cs typeface="Times New Roman"/>
            </a:endParaRPr>
          </a:p>
          <a:p>
            <a:pPr lvl="1">
              <a:lnSpc>
                <a:spcPct val="120000"/>
              </a:lnSpc>
              <a:spcBef>
                <a:spcPts val="0"/>
              </a:spcBef>
              <a:spcAft>
                <a:spcPts val="600"/>
              </a:spcAft>
              <a:buFontTx/>
              <a:buChar char="-"/>
              <a:defRPr/>
            </a:pPr>
            <a:endParaRPr lang="en-US" sz="2200" kern="0" dirty="0" smtClean="0">
              <a:latin typeface="Arial"/>
              <a:cs typeface="Times New Roman"/>
            </a:endParaRPr>
          </a:p>
          <a:p>
            <a:pPr marL="284163" lvl="1" indent="0">
              <a:lnSpc>
                <a:spcPct val="120000"/>
              </a:lnSpc>
              <a:spcBef>
                <a:spcPts val="0"/>
              </a:spcBef>
              <a:spcAft>
                <a:spcPts val="600"/>
              </a:spcAft>
              <a:buNone/>
              <a:defRPr/>
            </a:pPr>
            <a:r>
              <a:rPr lang="en-US" sz="2200" kern="0" dirty="0" smtClean="0">
                <a:latin typeface="Arial"/>
                <a:cs typeface="Times New Roman"/>
              </a:rPr>
              <a:t> </a:t>
            </a:r>
          </a:p>
          <a:p>
            <a:pPr marL="284163" lvl="1" indent="0">
              <a:spcBef>
                <a:spcPts val="648"/>
              </a:spcBef>
              <a:spcAft>
                <a:spcPts val="1200"/>
              </a:spcAft>
              <a:buNone/>
              <a:defRPr/>
            </a:pPr>
            <a:endParaRPr lang="en-US" kern="0" dirty="0" smtClean="0">
              <a:latin typeface="Arial"/>
              <a:cs typeface="Times New Roman"/>
            </a:endParaRPr>
          </a:p>
          <a:p>
            <a:pPr marL="284163" lvl="1" indent="0">
              <a:spcBef>
                <a:spcPts val="648"/>
              </a:spcBef>
              <a:spcAft>
                <a:spcPts val="1200"/>
              </a:spcAft>
              <a:buNone/>
              <a:defRPr/>
            </a:pPr>
            <a:endParaRPr lang="en-US" kern="0" dirty="0" smtClean="0">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4" name="Textfeld 3"/>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4</a:t>
            </a:fld>
            <a:endParaRPr lang="de-DE" sz="1400" b="1" dirty="0">
              <a:solidFill>
                <a:schemeClr val="tx1">
                  <a:lumMod val="75000"/>
                  <a:lumOff val="25000"/>
                </a:schemeClr>
              </a:solidFill>
            </a:endParaRPr>
          </a:p>
        </p:txBody>
      </p:sp>
      <p:sp>
        <p:nvSpPr>
          <p:cNvPr id="6" name="Textfeld 5"/>
          <p:cNvSpPr txBox="1"/>
          <p:nvPr/>
        </p:nvSpPr>
        <p:spPr>
          <a:xfrm>
            <a:off x="5796136" y="194628"/>
            <a:ext cx="3168352" cy="307777"/>
          </a:xfrm>
          <a:prstGeom prst="rect">
            <a:avLst/>
          </a:prstGeom>
          <a:noFill/>
        </p:spPr>
        <p:txBody>
          <a:bodyPr wrap="square" rtlCol="0">
            <a:spAutoFit/>
          </a:bodyPr>
          <a:lstStyle/>
          <a:p>
            <a:pPr algn="r"/>
            <a:r>
              <a:rPr lang="en-US" sz="1400" b="1" dirty="0" smtClean="0"/>
              <a:t>Intro 3|4</a:t>
            </a:r>
            <a:endParaRPr lang="en-US" sz="1400" b="1" dirty="0">
              <a:solidFill>
                <a:schemeClr val="tx1">
                  <a:lumMod val="75000"/>
                  <a:lumOff val="25000"/>
                </a:schemeClr>
              </a:solidFill>
            </a:endParaRPr>
          </a:p>
        </p:txBody>
      </p:sp>
      <p:sp>
        <p:nvSpPr>
          <p:cNvPr id="7" name="Textfeld 6"/>
          <p:cNvSpPr txBox="1"/>
          <p:nvPr/>
        </p:nvSpPr>
        <p:spPr>
          <a:xfrm>
            <a:off x="755576" y="6381327"/>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923158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539552" y="620690"/>
            <a:ext cx="8208912" cy="5760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284163" lvl="1" indent="0">
              <a:lnSpc>
                <a:spcPct val="120000"/>
              </a:lnSpc>
              <a:spcBef>
                <a:spcPts val="0"/>
              </a:spcBef>
              <a:spcAft>
                <a:spcPts val="2400"/>
              </a:spcAft>
              <a:buNone/>
              <a:defRPr/>
            </a:pPr>
            <a:r>
              <a:rPr lang="en-US" sz="2800" b="1" kern="0" dirty="0" smtClean="0">
                <a:solidFill>
                  <a:schemeClr val="accent1">
                    <a:lumMod val="60000"/>
                    <a:lumOff val="40000"/>
                  </a:schemeClr>
                </a:solidFill>
                <a:latin typeface="Arial"/>
                <a:cs typeface="Times New Roman"/>
              </a:rPr>
              <a:t>Motivation</a:t>
            </a:r>
            <a:endParaRPr lang="en-US" sz="600" kern="0" dirty="0" smtClean="0">
              <a:solidFill>
                <a:schemeClr val="accent1">
                  <a:lumMod val="60000"/>
                  <a:lumOff val="40000"/>
                </a:schemeClr>
              </a:solidFill>
              <a:latin typeface="Arial"/>
              <a:cs typeface="Times New Roman"/>
            </a:endParaRPr>
          </a:p>
          <a:p>
            <a:pPr lvl="1">
              <a:lnSpc>
                <a:spcPct val="120000"/>
              </a:lnSpc>
              <a:spcBef>
                <a:spcPts val="0"/>
              </a:spcBef>
              <a:spcAft>
                <a:spcPts val="600"/>
              </a:spcAft>
              <a:buFont typeface="Wingdings" charset="2"/>
              <a:buChar char="§"/>
              <a:defRPr/>
            </a:pPr>
            <a:r>
              <a:rPr lang="en-US" sz="2200" kern="0" dirty="0" smtClean="0">
                <a:solidFill>
                  <a:schemeClr val="accent1">
                    <a:lumMod val="60000"/>
                    <a:lumOff val="40000"/>
                  </a:schemeClr>
                </a:solidFill>
                <a:latin typeface="Arial"/>
                <a:cs typeface="Times New Roman"/>
              </a:rPr>
              <a:t>Preceding paper (</a:t>
            </a:r>
            <a:r>
              <a:rPr lang="en-US" sz="2200" kern="0" dirty="0" err="1" smtClean="0">
                <a:solidFill>
                  <a:schemeClr val="accent1">
                    <a:lumMod val="60000"/>
                    <a:lumOff val="40000"/>
                  </a:schemeClr>
                </a:solidFill>
                <a:latin typeface="Arial"/>
                <a:cs typeface="Times New Roman"/>
              </a:rPr>
              <a:t>aus</a:t>
            </a:r>
            <a:r>
              <a:rPr lang="en-US" sz="2200" kern="0" dirty="0" smtClean="0">
                <a:solidFill>
                  <a:schemeClr val="accent1">
                    <a:lumMod val="60000"/>
                    <a:lumOff val="40000"/>
                  </a:schemeClr>
                </a:solidFill>
                <a:latin typeface="Arial"/>
                <a:cs typeface="Times New Roman"/>
              </a:rPr>
              <a:t> </a:t>
            </a:r>
            <a:r>
              <a:rPr lang="en-US" sz="2200" kern="0" dirty="0" err="1" smtClean="0">
                <a:solidFill>
                  <a:schemeClr val="accent1">
                    <a:lumMod val="60000"/>
                    <a:lumOff val="40000"/>
                  </a:schemeClr>
                </a:solidFill>
                <a:latin typeface="Arial"/>
                <a:cs typeface="Times New Roman"/>
              </a:rPr>
              <a:t>dem</a:t>
            </a:r>
            <a:r>
              <a:rPr lang="en-US" sz="2200" kern="0" dirty="0" smtClean="0">
                <a:solidFill>
                  <a:schemeClr val="accent1">
                    <a:lumMod val="60000"/>
                    <a:lumOff val="40000"/>
                  </a:schemeClr>
                </a:solidFill>
                <a:latin typeface="Arial"/>
                <a:cs typeface="Times New Roman"/>
              </a:rPr>
              <a:t> Moore 2014a) provides evidence that ACE let to differentiated reduction of leverage ratios: capital intensive sectors &amp; firms with previously high leverage</a:t>
            </a:r>
          </a:p>
          <a:p>
            <a:pPr lvl="1">
              <a:lnSpc>
                <a:spcPct val="120000"/>
              </a:lnSpc>
              <a:spcBef>
                <a:spcPts val="0"/>
              </a:spcBef>
              <a:spcAft>
                <a:spcPts val="600"/>
              </a:spcAft>
              <a:buFont typeface="Wingdings" charset="2"/>
              <a:buChar char="§"/>
              <a:defRPr/>
            </a:pPr>
            <a:r>
              <a:rPr lang="en-US" sz="2200" kern="0" dirty="0" smtClean="0">
                <a:solidFill>
                  <a:schemeClr val="accent1">
                    <a:lumMod val="60000"/>
                    <a:lumOff val="40000"/>
                  </a:schemeClr>
                </a:solidFill>
                <a:latin typeface="Arial"/>
                <a:cs typeface="Times New Roman"/>
              </a:rPr>
              <a:t>Nice – but policy makers most interested in visible effects in the “real” economy, i.e. effects on growth, employment etc.</a:t>
            </a:r>
          </a:p>
          <a:p>
            <a:pPr marL="284163" lvl="1" indent="0">
              <a:lnSpc>
                <a:spcPct val="120000"/>
              </a:lnSpc>
              <a:spcBef>
                <a:spcPts val="0"/>
              </a:spcBef>
              <a:spcAft>
                <a:spcPts val="600"/>
              </a:spcAft>
              <a:buNone/>
              <a:defRPr/>
            </a:pPr>
            <a:endParaRPr lang="en-US" sz="2800" b="1" kern="0" dirty="0" smtClean="0">
              <a:latin typeface="Arial"/>
              <a:cs typeface="Times New Roman"/>
            </a:endParaRPr>
          </a:p>
          <a:p>
            <a:pPr marL="284163" lvl="1" indent="0">
              <a:lnSpc>
                <a:spcPct val="120000"/>
              </a:lnSpc>
              <a:spcBef>
                <a:spcPts val="0"/>
              </a:spcBef>
              <a:spcAft>
                <a:spcPts val="600"/>
              </a:spcAft>
              <a:buNone/>
              <a:defRPr/>
            </a:pPr>
            <a:r>
              <a:rPr lang="en-US" sz="2800" b="1" kern="0" dirty="0" smtClean="0">
                <a:latin typeface="Arial"/>
                <a:cs typeface="Times New Roman"/>
              </a:rPr>
              <a:t>Research Question </a:t>
            </a:r>
            <a:endParaRPr lang="en-US" sz="2200" kern="0" dirty="0">
              <a:latin typeface="Arial"/>
              <a:cs typeface="Times New Roman"/>
            </a:endParaRPr>
          </a:p>
          <a:p>
            <a:pPr lvl="1">
              <a:lnSpc>
                <a:spcPct val="120000"/>
              </a:lnSpc>
              <a:spcBef>
                <a:spcPts val="0"/>
              </a:spcBef>
              <a:spcAft>
                <a:spcPts val="600"/>
              </a:spcAft>
              <a:buFont typeface="Wingdings" charset="2"/>
              <a:buChar char="§"/>
              <a:defRPr/>
            </a:pPr>
            <a:r>
              <a:rPr lang="en-US" sz="2200" kern="0" dirty="0">
                <a:latin typeface="Arial"/>
                <a:cs typeface="Times New Roman"/>
              </a:rPr>
              <a:t>Did the Belgian ACE lead to a rise in domestic investment,</a:t>
            </a:r>
            <a:br>
              <a:rPr lang="en-US" sz="2200" kern="0" dirty="0">
                <a:latin typeface="Arial"/>
                <a:cs typeface="Times New Roman"/>
              </a:rPr>
            </a:br>
            <a:r>
              <a:rPr lang="en-US" sz="2200" kern="0" dirty="0">
                <a:latin typeface="Arial"/>
                <a:cs typeface="Times New Roman"/>
              </a:rPr>
              <a:t>i.e. classical “capital spending”, by Belgian corporations</a:t>
            </a:r>
            <a:r>
              <a:rPr lang="en-US" sz="2200" kern="0" dirty="0" smtClean="0">
                <a:latin typeface="Arial"/>
                <a:cs typeface="Times New Roman"/>
              </a:rPr>
              <a:t>?</a:t>
            </a:r>
          </a:p>
          <a:p>
            <a:pPr marL="284163" lvl="1" indent="0">
              <a:lnSpc>
                <a:spcPct val="120000"/>
              </a:lnSpc>
              <a:spcBef>
                <a:spcPts val="0"/>
              </a:spcBef>
              <a:spcAft>
                <a:spcPts val="600"/>
              </a:spcAft>
              <a:buNone/>
              <a:defRPr/>
            </a:pPr>
            <a:endParaRPr lang="en-US" sz="2200" kern="0" dirty="0" smtClean="0">
              <a:latin typeface="Arial"/>
              <a:cs typeface="Times New Roman"/>
            </a:endParaRPr>
          </a:p>
          <a:p>
            <a:pPr lvl="1">
              <a:lnSpc>
                <a:spcPct val="120000"/>
              </a:lnSpc>
              <a:spcBef>
                <a:spcPts val="0"/>
              </a:spcBef>
              <a:spcAft>
                <a:spcPts val="600"/>
              </a:spcAft>
              <a:buFontTx/>
              <a:buChar char="-"/>
              <a:defRPr/>
            </a:pPr>
            <a:endParaRPr lang="en-US" sz="2200" kern="0" dirty="0" smtClean="0">
              <a:latin typeface="Arial"/>
              <a:cs typeface="Times New Roman"/>
            </a:endParaRPr>
          </a:p>
          <a:p>
            <a:pPr marL="284163" lvl="1" indent="0">
              <a:lnSpc>
                <a:spcPct val="120000"/>
              </a:lnSpc>
              <a:spcBef>
                <a:spcPts val="0"/>
              </a:spcBef>
              <a:spcAft>
                <a:spcPts val="600"/>
              </a:spcAft>
              <a:buNone/>
              <a:defRPr/>
            </a:pPr>
            <a:r>
              <a:rPr lang="en-US" sz="2200" kern="0" dirty="0" smtClean="0">
                <a:latin typeface="Arial"/>
                <a:cs typeface="Times New Roman"/>
              </a:rPr>
              <a:t> </a:t>
            </a:r>
          </a:p>
          <a:p>
            <a:pPr marL="284163" lvl="1" indent="0">
              <a:spcBef>
                <a:spcPts val="648"/>
              </a:spcBef>
              <a:spcAft>
                <a:spcPts val="1200"/>
              </a:spcAft>
              <a:buNone/>
              <a:defRPr/>
            </a:pPr>
            <a:endParaRPr lang="en-US" kern="0" dirty="0" smtClean="0">
              <a:latin typeface="Arial"/>
              <a:cs typeface="Times New Roman"/>
            </a:endParaRPr>
          </a:p>
          <a:p>
            <a:pPr marL="284163" lvl="1" indent="0">
              <a:spcBef>
                <a:spcPts val="648"/>
              </a:spcBef>
              <a:spcAft>
                <a:spcPts val="1200"/>
              </a:spcAft>
              <a:buNone/>
              <a:defRPr/>
            </a:pPr>
            <a:endParaRPr lang="en-US" kern="0" dirty="0" smtClean="0">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4" name="Textfeld 3"/>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5</a:t>
            </a:fld>
            <a:endParaRPr lang="de-DE" sz="1400" b="1" dirty="0">
              <a:solidFill>
                <a:schemeClr val="tx1">
                  <a:lumMod val="75000"/>
                  <a:lumOff val="25000"/>
                </a:schemeClr>
              </a:solidFill>
            </a:endParaRPr>
          </a:p>
        </p:txBody>
      </p:sp>
      <p:sp>
        <p:nvSpPr>
          <p:cNvPr id="6" name="Textfeld 5"/>
          <p:cNvSpPr txBox="1"/>
          <p:nvPr/>
        </p:nvSpPr>
        <p:spPr>
          <a:xfrm>
            <a:off x="5796136" y="194628"/>
            <a:ext cx="3168352" cy="307777"/>
          </a:xfrm>
          <a:prstGeom prst="rect">
            <a:avLst/>
          </a:prstGeom>
          <a:noFill/>
        </p:spPr>
        <p:txBody>
          <a:bodyPr wrap="square" rtlCol="0">
            <a:spAutoFit/>
          </a:bodyPr>
          <a:lstStyle/>
          <a:p>
            <a:pPr algn="r"/>
            <a:r>
              <a:rPr lang="en-US" sz="1400" b="1" dirty="0" smtClean="0"/>
              <a:t>Intro 4|4</a:t>
            </a:r>
            <a:endParaRPr lang="en-US" sz="1400" b="1" dirty="0">
              <a:solidFill>
                <a:schemeClr val="tx1">
                  <a:lumMod val="75000"/>
                  <a:lumOff val="25000"/>
                </a:schemeClr>
              </a:solidFill>
            </a:endParaRPr>
          </a:p>
        </p:txBody>
      </p:sp>
      <p:sp>
        <p:nvSpPr>
          <p:cNvPr id="7" name="Textfeld 6"/>
          <p:cNvSpPr txBox="1"/>
          <p:nvPr/>
        </p:nvSpPr>
        <p:spPr>
          <a:xfrm>
            <a:off x="755576" y="6381327"/>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808611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953722" y="692696"/>
            <a:ext cx="7669206" cy="51845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200"/>
              </a:spcAft>
              <a:buClrTx/>
              <a:buSzTx/>
              <a:buNone/>
              <a:tabLst/>
              <a:defRPr/>
            </a:pPr>
            <a:r>
              <a:rPr kumimoji="0" lang="de-DE" sz="2800" b="1" i="0" u="none" strike="noStrike" kern="0" cap="none" spc="0" normalizeH="0" baseline="0" noProof="0" dirty="0" smtClean="0">
                <a:ln>
                  <a:noFill/>
                </a:ln>
                <a:solidFill>
                  <a:srgbClr val="063667"/>
                </a:solidFill>
                <a:effectLst/>
                <a:uLnTx/>
                <a:uFillTx/>
                <a:latin typeface="Arial"/>
                <a:ea typeface="+mn-ea"/>
                <a:cs typeface="Times New Roman"/>
              </a:rPr>
              <a:t>Agenda</a:t>
            </a:r>
            <a:r>
              <a:rPr lang="de-DE" sz="2800" kern="0" dirty="0">
                <a:latin typeface="Arial"/>
                <a:cs typeface="Times New Roman"/>
              </a:rPr>
              <a:t/>
            </a:r>
            <a:br>
              <a:rPr lang="de-DE" sz="2800" kern="0" dirty="0">
                <a:latin typeface="Arial"/>
                <a:cs typeface="Times New Roman"/>
              </a:rPr>
            </a:br>
            <a:r>
              <a:rPr kumimoji="0" lang="de-DE" sz="1800" b="0" i="0" u="none" strike="noStrike" kern="0" cap="none" spc="0" normalizeH="0" baseline="0" noProof="0" dirty="0" smtClean="0">
                <a:ln>
                  <a:noFill/>
                </a:ln>
                <a:solidFill>
                  <a:srgbClr val="063667"/>
                </a:solidFill>
                <a:effectLst/>
                <a:uLnTx/>
                <a:uFillTx/>
                <a:latin typeface="Arial"/>
                <a:cs typeface="Times New Roman"/>
              </a:rPr>
              <a:t>      </a:t>
            </a:r>
          </a:p>
          <a:p>
            <a:pPr marL="627063" marR="0" lvl="1" indent="-342900" algn="l" defTabSz="633413" rtl="0" eaLnBrk="1" fontAlgn="base" latinLnBrk="0" hangingPunct="1">
              <a:lnSpc>
                <a:spcPct val="100000"/>
              </a:lnSpc>
              <a:spcBef>
                <a:spcPts val="648"/>
              </a:spcBef>
              <a:spcAft>
                <a:spcPts val="1800"/>
              </a:spcAft>
              <a:buClrTx/>
              <a:buSzTx/>
              <a:buFont typeface="+mj-lt"/>
              <a:buAutoNum type="arabicParenBoth"/>
              <a:tabLst/>
              <a:defRPr/>
            </a:pPr>
            <a:r>
              <a:rPr lang="de-DE" sz="2000" kern="0" dirty="0" smtClean="0">
                <a:solidFill>
                  <a:schemeClr val="accent1">
                    <a:lumMod val="60000"/>
                    <a:lumOff val="40000"/>
                  </a:schemeClr>
                </a:solidFill>
                <a:latin typeface="Arial"/>
                <a:cs typeface="Times New Roman"/>
              </a:rPr>
              <a:t>  Background &amp; Motivation</a:t>
            </a:r>
            <a:r>
              <a:rPr lang="de-DE" sz="2000" kern="0" dirty="0" smtClean="0">
                <a:latin typeface="Arial"/>
                <a:cs typeface="Times New Roman"/>
              </a:rPr>
              <a:t> </a:t>
            </a:r>
          </a:p>
          <a:p>
            <a:pPr marL="627063" marR="0" lvl="1" indent="-342900" algn="l" defTabSz="633413" rtl="0" eaLnBrk="1" fontAlgn="base" latinLnBrk="0" hangingPunct="1">
              <a:lnSpc>
                <a:spcPct val="100000"/>
              </a:lnSpc>
              <a:spcBef>
                <a:spcPts val="648"/>
              </a:spcBef>
              <a:spcAft>
                <a:spcPts val="1800"/>
              </a:spcAft>
              <a:buClrTx/>
              <a:buSzTx/>
              <a:buFont typeface="+mj-lt"/>
              <a:buAutoNum type="arabicParenBoth"/>
              <a:tabLst/>
              <a:defRPr/>
            </a:pPr>
            <a:r>
              <a:rPr lang="de-DE" sz="2000" kern="0" dirty="0">
                <a:latin typeface="Arial"/>
                <a:cs typeface="Times New Roman"/>
              </a:rPr>
              <a:t> </a:t>
            </a:r>
            <a:r>
              <a:rPr lang="de-DE" sz="2000" kern="0" dirty="0" smtClean="0">
                <a:latin typeface="Arial"/>
                <a:cs typeface="Times New Roman"/>
              </a:rPr>
              <a:t> </a:t>
            </a:r>
            <a:r>
              <a:rPr lang="en-US" sz="2000" kern="0" dirty="0" smtClean="0">
                <a:solidFill>
                  <a:schemeClr val="tx2"/>
                </a:solidFill>
                <a:latin typeface="Arial"/>
                <a:cs typeface="Times New Roman"/>
              </a:rPr>
              <a:t>Related Literature</a:t>
            </a:r>
            <a:endParaRPr kumimoji="0" lang="en-US" sz="2000" i="0" u="none" strike="noStrike" kern="0" cap="none" spc="0" normalizeH="0" baseline="0" noProof="0" dirty="0" smtClean="0">
              <a:ln>
                <a:noFill/>
              </a:ln>
              <a:solidFill>
                <a:schemeClr val="tx2"/>
              </a:solidFill>
              <a:effectLst/>
              <a:uLnTx/>
              <a:uFillTx/>
              <a:latin typeface="Arial"/>
              <a:cs typeface="Times New Roman"/>
            </a:endParaRPr>
          </a:p>
          <a:p>
            <a:pPr marL="627063" lvl="1" indent="-342900">
              <a:spcBef>
                <a:spcPts val="648"/>
              </a:spcBef>
              <a:spcAft>
                <a:spcPts val="1800"/>
              </a:spcAft>
              <a:buFont typeface="+mj-lt"/>
              <a:buAutoNum type="arabicParenBoth"/>
              <a:defRPr/>
            </a:pPr>
            <a:r>
              <a:rPr lang="en-US" sz="2000" kern="0" dirty="0">
                <a:solidFill>
                  <a:schemeClr val="tx2"/>
                </a:solidFill>
                <a:latin typeface="Arial"/>
                <a:cs typeface="Times New Roman"/>
              </a:rPr>
              <a:t> </a:t>
            </a:r>
            <a:r>
              <a:rPr lang="en-US" sz="2000" kern="0" dirty="0" smtClean="0">
                <a:solidFill>
                  <a:schemeClr val="tx2"/>
                </a:solidFill>
                <a:latin typeface="Arial"/>
                <a:cs typeface="Times New Roman"/>
              </a:rPr>
              <a:t> The </a:t>
            </a:r>
            <a:r>
              <a:rPr lang="en-US" sz="2000" kern="0" dirty="0">
                <a:solidFill>
                  <a:schemeClr val="tx2"/>
                </a:solidFill>
                <a:latin typeface="Arial"/>
                <a:cs typeface="Times New Roman"/>
              </a:rPr>
              <a:t>Belgian ACE Corporate Tax </a:t>
            </a:r>
            <a:r>
              <a:rPr lang="en-US" sz="2000" kern="0" dirty="0" smtClean="0">
                <a:solidFill>
                  <a:schemeClr val="tx2"/>
                </a:solidFill>
                <a:latin typeface="Arial"/>
                <a:cs typeface="Times New Roman"/>
              </a:rPr>
              <a:t>Reform</a:t>
            </a:r>
            <a:endParaRPr kumimoji="0" lang="en-US" sz="2000" b="0" i="0" u="none" strike="noStrike" kern="0" cap="none" spc="0" normalizeH="0" baseline="0" noProof="0" dirty="0" smtClean="0">
              <a:ln>
                <a:noFill/>
              </a:ln>
              <a:solidFill>
                <a:schemeClr val="tx2"/>
              </a:solidFill>
              <a:effectLst/>
              <a:uLnTx/>
              <a:uFillTx/>
              <a:latin typeface="Arial"/>
              <a:cs typeface="Times New Roman"/>
            </a:endParaRPr>
          </a:p>
          <a:p>
            <a:pPr marL="627063" lvl="1" indent="-342900">
              <a:spcBef>
                <a:spcPts val="648"/>
              </a:spcBef>
              <a:spcAft>
                <a:spcPts val="1800"/>
              </a:spcAft>
              <a:buFont typeface="+mj-lt"/>
              <a:buAutoNum type="arabicParenBoth"/>
              <a:defRPr/>
            </a:pPr>
            <a:r>
              <a:rPr lang="en-US" sz="2000" kern="0" dirty="0">
                <a:solidFill>
                  <a:schemeClr val="tx2"/>
                </a:solidFill>
                <a:latin typeface="Arial"/>
                <a:cs typeface="Times New Roman"/>
              </a:rPr>
              <a:t> </a:t>
            </a:r>
            <a:r>
              <a:rPr lang="en-US" sz="2000" kern="0" dirty="0" smtClean="0">
                <a:solidFill>
                  <a:schemeClr val="tx2"/>
                </a:solidFill>
                <a:latin typeface="Arial"/>
                <a:cs typeface="Times New Roman"/>
              </a:rPr>
              <a:t> Empirical Strategy</a:t>
            </a:r>
          </a:p>
          <a:p>
            <a:pPr marL="627063" lvl="1" indent="-342900">
              <a:spcBef>
                <a:spcPts val="648"/>
              </a:spcBef>
              <a:spcAft>
                <a:spcPts val="1800"/>
              </a:spcAft>
              <a:buFont typeface="+mj-lt"/>
              <a:buAutoNum type="arabicParenBoth"/>
              <a:defRPr/>
            </a:pPr>
            <a:r>
              <a:rPr lang="en-US" sz="2000" kern="0" dirty="0" smtClean="0">
                <a:solidFill>
                  <a:schemeClr val="tx2"/>
                </a:solidFill>
                <a:latin typeface="Arial"/>
                <a:cs typeface="Times New Roman"/>
              </a:rPr>
              <a:t>  Data</a:t>
            </a:r>
            <a:endParaRPr kumimoji="0" lang="en-US" sz="2000" b="0" i="0" u="none" strike="noStrike" kern="0" cap="none" spc="0" normalizeH="0" noProof="0" dirty="0" smtClean="0">
              <a:ln>
                <a:noFill/>
              </a:ln>
              <a:solidFill>
                <a:schemeClr val="tx2"/>
              </a:solidFill>
              <a:effectLst/>
              <a:uLnTx/>
              <a:uFillTx/>
              <a:latin typeface="Arial"/>
              <a:cs typeface="Times New Roman"/>
            </a:endParaRPr>
          </a:p>
          <a:p>
            <a:pPr marL="627063" marR="0" lvl="1" indent="-342900" algn="l" defTabSz="633413" rtl="0" eaLnBrk="1" fontAlgn="base" latinLnBrk="0" hangingPunct="1">
              <a:lnSpc>
                <a:spcPct val="100000"/>
              </a:lnSpc>
              <a:spcBef>
                <a:spcPts val="648"/>
              </a:spcBef>
              <a:spcAft>
                <a:spcPts val="1800"/>
              </a:spcAft>
              <a:buClrTx/>
              <a:buSzTx/>
              <a:buFont typeface="+mj-lt"/>
              <a:buAutoNum type="arabicParenBoth"/>
              <a:tabLst/>
              <a:defRPr/>
            </a:pPr>
            <a:r>
              <a:rPr lang="en-US" sz="2000" kern="0" dirty="0">
                <a:solidFill>
                  <a:schemeClr val="tx2"/>
                </a:solidFill>
                <a:latin typeface="Arial"/>
                <a:cs typeface="Times New Roman"/>
              </a:rPr>
              <a:t> </a:t>
            </a:r>
            <a:r>
              <a:rPr lang="en-US" sz="2000" kern="0" dirty="0" smtClean="0">
                <a:solidFill>
                  <a:schemeClr val="tx2"/>
                </a:solidFill>
                <a:latin typeface="Arial"/>
                <a:cs typeface="Times New Roman"/>
              </a:rPr>
              <a:t> Estimation and Results</a:t>
            </a:r>
          </a:p>
          <a:p>
            <a:pPr marL="627063" marR="0" lvl="1" indent="-342900" algn="l" defTabSz="633413" rtl="0" eaLnBrk="1" fontAlgn="base" latinLnBrk="0" hangingPunct="1">
              <a:lnSpc>
                <a:spcPct val="100000"/>
              </a:lnSpc>
              <a:spcBef>
                <a:spcPts val="648"/>
              </a:spcBef>
              <a:spcAft>
                <a:spcPts val="1800"/>
              </a:spcAft>
              <a:buClrTx/>
              <a:buSzTx/>
              <a:buFont typeface="+mj-lt"/>
              <a:buAutoNum type="arabicParenBoth"/>
              <a:tabLst/>
              <a:defRPr/>
            </a:pPr>
            <a:r>
              <a:rPr lang="en-US" sz="2000" kern="0" dirty="0">
                <a:solidFill>
                  <a:schemeClr val="tx2"/>
                </a:solidFill>
                <a:latin typeface="Arial"/>
                <a:cs typeface="Times New Roman"/>
              </a:rPr>
              <a:t> </a:t>
            </a:r>
            <a:r>
              <a:rPr lang="en-US" sz="2000" kern="0" dirty="0" smtClean="0">
                <a:solidFill>
                  <a:schemeClr val="tx2"/>
                </a:solidFill>
                <a:latin typeface="Arial"/>
                <a:cs typeface="Times New Roman"/>
              </a:rPr>
              <a:t> </a:t>
            </a:r>
            <a:r>
              <a:rPr kumimoji="0" lang="en-US" sz="2000" b="0" i="0" u="none" strike="noStrike" kern="0" cap="none" spc="0" normalizeH="0" noProof="0" dirty="0" smtClean="0">
                <a:ln>
                  <a:noFill/>
                </a:ln>
                <a:solidFill>
                  <a:schemeClr val="tx2"/>
                </a:solidFill>
                <a:effectLst/>
                <a:uLnTx/>
                <a:uFillTx/>
                <a:latin typeface="Arial"/>
                <a:cs typeface="Times New Roman"/>
              </a:rPr>
              <a:t>Conclusion</a:t>
            </a:r>
          </a:p>
        </p:txBody>
      </p:sp>
      <p:sp>
        <p:nvSpPr>
          <p:cNvPr id="13" name="Textfeld 12"/>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6</a:t>
            </a:fld>
            <a:endParaRPr lang="de-DE" sz="1400" b="1" dirty="0">
              <a:solidFill>
                <a:schemeClr val="tx1">
                  <a:lumMod val="75000"/>
                  <a:lumOff val="25000"/>
                </a:schemeClr>
              </a:solidFill>
            </a:endParaRPr>
          </a:p>
        </p:txBody>
      </p:sp>
      <p:sp>
        <p:nvSpPr>
          <p:cNvPr id="6" name="Textfeld 5"/>
          <p:cNvSpPr txBox="1"/>
          <p:nvPr/>
        </p:nvSpPr>
        <p:spPr>
          <a:xfrm>
            <a:off x="755576" y="6381327"/>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7051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251520" y="548680"/>
            <a:ext cx="8892480" cy="61206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3200" b="1" kern="0" dirty="0" smtClean="0">
                <a:latin typeface="Arial"/>
                <a:cs typeface="Times New Roman"/>
              </a:rPr>
              <a:t>Related Literature</a:t>
            </a:r>
            <a:endParaRPr kumimoji="0" lang="en-US" sz="3200" b="0" i="0" u="none" strike="noStrike" kern="0" cap="none" spc="0" normalizeH="0" baseline="0" noProof="0" dirty="0" smtClean="0">
              <a:ln>
                <a:noFill/>
              </a:ln>
              <a:solidFill>
                <a:srgbClr val="063667"/>
              </a:solidFill>
              <a:effectLst/>
              <a:uLnTx/>
              <a:uFillTx/>
              <a:latin typeface="Arial"/>
              <a:cs typeface="Times New Roman"/>
            </a:endParaRPr>
          </a:p>
          <a:p>
            <a:pPr marL="354013" lvl="1" indent="-177800">
              <a:lnSpc>
                <a:spcPct val="120000"/>
              </a:lnSpc>
              <a:spcBef>
                <a:spcPts val="0"/>
              </a:spcBef>
              <a:spcAft>
                <a:spcPts val="0"/>
              </a:spcAft>
              <a:defRPr/>
            </a:pPr>
            <a:r>
              <a:rPr lang="en-US" sz="2000" kern="0" dirty="0" smtClean="0">
                <a:latin typeface="Arial"/>
                <a:cs typeface="Times New Roman"/>
              </a:rPr>
              <a:t>Corporate Taxation and Investment</a:t>
            </a:r>
          </a:p>
          <a:p>
            <a:pPr marL="723900" lvl="2" indent="-273050">
              <a:lnSpc>
                <a:spcPct val="130000"/>
              </a:lnSpc>
              <a:spcBef>
                <a:spcPts val="0"/>
              </a:spcBef>
              <a:spcAft>
                <a:spcPts val="0"/>
              </a:spcAft>
              <a:defRPr/>
            </a:pPr>
            <a:r>
              <a:rPr lang="en-US" i="0" kern="0" dirty="0" smtClean="0">
                <a:latin typeface="Arial"/>
                <a:cs typeface="Times New Roman"/>
              </a:rPr>
              <a:t>Pioneering contributions of Jorgenson (1963) and Jorgenson and Hall (1967)</a:t>
            </a:r>
          </a:p>
          <a:p>
            <a:pPr marL="723900" lvl="2" indent="-273050">
              <a:lnSpc>
                <a:spcPct val="130000"/>
              </a:lnSpc>
              <a:spcBef>
                <a:spcPts val="0"/>
              </a:spcBef>
              <a:spcAft>
                <a:spcPts val="0"/>
              </a:spcAft>
              <a:defRPr/>
            </a:pPr>
            <a:r>
              <a:rPr lang="en-US" i="0" kern="0" dirty="0" err="1" smtClean="0">
                <a:latin typeface="Arial"/>
                <a:cs typeface="Times New Roman"/>
              </a:rPr>
              <a:t>Djankov</a:t>
            </a:r>
            <a:r>
              <a:rPr lang="en-US" i="0" kern="0" dirty="0" smtClean="0">
                <a:latin typeface="Arial"/>
                <a:cs typeface="Times New Roman"/>
              </a:rPr>
              <a:t> et al. (2010) cite ten important studies within two decades,</a:t>
            </a:r>
            <a:br>
              <a:rPr lang="en-US" i="0" kern="0" dirty="0" smtClean="0">
                <a:latin typeface="Arial"/>
                <a:cs typeface="Times New Roman"/>
              </a:rPr>
            </a:br>
            <a:r>
              <a:rPr lang="en-US" i="0" kern="0" dirty="0" smtClean="0">
                <a:latin typeface="Arial"/>
                <a:cs typeface="Times New Roman"/>
              </a:rPr>
              <a:t>ranging from Summers (1981) to Desai, Foley and Hines Jr. (2004)</a:t>
            </a:r>
          </a:p>
          <a:p>
            <a:pPr marL="723900" lvl="2" indent="-273050">
              <a:lnSpc>
                <a:spcPct val="130000"/>
              </a:lnSpc>
              <a:spcBef>
                <a:spcPts val="0"/>
              </a:spcBef>
              <a:spcAft>
                <a:spcPts val="0"/>
              </a:spcAft>
              <a:defRPr/>
            </a:pPr>
            <a:r>
              <a:rPr lang="en-US" i="0" kern="0" dirty="0" smtClean="0">
                <a:latin typeface="Arial"/>
                <a:cs typeface="Times New Roman"/>
              </a:rPr>
              <a:t>Surveys by </a:t>
            </a:r>
            <a:r>
              <a:rPr lang="en-US" i="0" kern="0" dirty="0" err="1" smtClean="0">
                <a:latin typeface="Arial"/>
                <a:cs typeface="Times New Roman"/>
              </a:rPr>
              <a:t>Auerbach</a:t>
            </a:r>
            <a:r>
              <a:rPr lang="en-US" i="0" kern="0" dirty="0" smtClean="0">
                <a:latin typeface="Arial"/>
                <a:cs typeface="Times New Roman"/>
              </a:rPr>
              <a:t> (2002), Gordon and Hines Jr. (2002), </a:t>
            </a:r>
            <a:r>
              <a:rPr lang="en-US" i="0" kern="0" dirty="0" err="1" smtClean="0">
                <a:latin typeface="Arial"/>
                <a:cs typeface="Times New Roman"/>
              </a:rPr>
              <a:t>Hassett</a:t>
            </a:r>
            <a:r>
              <a:rPr lang="en-US" i="0" kern="0" dirty="0" smtClean="0">
                <a:latin typeface="Arial"/>
                <a:cs typeface="Times New Roman"/>
              </a:rPr>
              <a:t> and Hubbard (2002) and Hines Jr. (2007)</a:t>
            </a:r>
            <a:br>
              <a:rPr lang="en-US" i="0" kern="0" dirty="0" smtClean="0">
                <a:latin typeface="Arial"/>
                <a:cs typeface="Times New Roman"/>
              </a:rPr>
            </a:br>
            <a:r>
              <a:rPr lang="en-US" sz="1200" i="0" kern="0" dirty="0" smtClean="0">
                <a:latin typeface="Arial"/>
                <a:cs typeface="Times New Roman"/>
              </a:rPr>
              <a:t> </a:t>
            </a:r>
          </a:p>
          <a:p>
            <a:pPr marL="793750" lvl="2" indent="-342900">
              <a:lnSpc>
                <a:spcPct val="130000"/>
              </a:lnSpc>
              <a:spcBef>
                <a:spcPts val="0"/>
              </a:spcBef>
              <a:spcAft>
                <a:spcPts val="0"/>
              </a:spcAft>
              <a:buFont typeface="Wingdings" charset="2"/>
              <a:buChar char="Ø"/>
              <a:defRPr/>
            </a:pPr>
            <a:r>
              <a:rPr lang="en-US" i="0" kern="0" dirty="0" smtClean="0">
                <a:latin typeface="Arial"/>
                <a:cs typeface="Times New Roman"/>
              </a:rPr>
              <a:t>in general: studies find negative effects of CIT on capital spending</a:t>
            </a:r>
          </a:p>
          <a:p>
            <a:pPr marL="793750" lvl="2" indent="-342900">
              <a:lnSpc>
                <a:spcPct val="130000"/>
              </a:lnSpc>
              <a:spcBef>
                <a:spcPts val="0"/>
              </a:spcBef>
              <a:spcAft>
                <a:spcPts val="0"/>
              </a:spcAft>
              <a:buFont typeface="Wingdings" charset="2"/>
              <a:buChar char="Ø"/>
              <a:defRPr/>
            </a:pPr>
            <a:r>
              <a:rPr lang="en-US" i="0" kern="0" dirty="0" smtClean="0">
                <a:latin typeface="Arial"/>
                <a:cs typeface="Times New Roman"/>
              </a:rPr>
              <a:t>but: widely accepted consensus estimate has yet to be established</a:t>
            </a:r>
            <a:br>
              <a:rPr lang="en-US" i="0" kern="0" dirty="0" smtClean="0">
                <a:latin typeface="Arial"/>
                <a:cs typeface="Times New Roman"/>
              </a:rPr>
            </a:br>
            <a:endParaRPr lang="en-US" i="0" kern="0" dirty="0" smtClean="0">
              <a:latin typeface="Arial"/>
              <a:cs typeface="Times New Roman"/>
            </a:endParaRPr>
          </a:p>
          <a:p>
            <a:pPr marL="354013" lvl="1" indent="-177800">
              <a:spcBef>
                <a:spcPts val="0"/>
              </a:spcBef>
              <a:spcAft>
                <a:spcPts val="600"/>
              </a:spcAft>
              <a:defRPr/>
            </a:pPr>
            <a:r>
              <a:rPr lang="en-US" sz="2000" kern="0" dirty="0" smtClean="0">
                <a:latin typeface="Arial"/>
                <a:cs typeface="Times New Roman"/>
              </a:rPr>
              <a:t>ACE Literature</a:t>
            </a:r>
          </a:p>
          <a:p>
            <a:pPr marL="723900" lvl="2" indent="-273050">
              <a:lnSpc>
                <a:spcPct val="120000"/>
              </a:lnSpc>
              <a:spcBef>
                <a:spcPts val="0"/>
              </a:spcBef>
              <a:spcAft>
                <a:spcPts val="0"/>
              </a:spcAft>
              <a:defRPr/>
            </a:pPr>
            <a:r>
              <a:rPr lang="en-US" i="0" kern="0" dirty="0" smtClean="0">
                <a:latin typeface="Arial"/>
                <a:cs typeface="Times New Roman"/>
              </a:rPr>
              <a:t>Boadway &amp; Bruce 1984, Wenger 1983, Devereux &amp; Freeman 1991, IFS 1991</a:t>
            </a:r>
          </a:p>
          <a:p>
            <a:pPr marL="723900" lvl="2" indent="-273050">
              <a:lnSpc>
                <a:spcPct val="120000"/>
              </a:lnSpc>
              <a:spcBef>
                <a:spcPts val="0"/>
              </a:spcBef>
              <a:spcAft>
                <a:spcPts val="0"/>
              </a:spcAft>
              <a:defRPr/>
            </a:pPr>
            <a:r>
              <a:rPr lang="en-US" i="0" kern="0" dirty="0" smtClean="0">
                <a:latin typeface="Arial"/>
                <a:cs typeface="Times New Roman"/>
              </a:rPr>
              <a:t>Early reviews and empirical analyses by </a:t>
            </a:r>
            <a:r>
              <a:rPr lang="en-US" i="0" kern="0" dirty="0" err="1" smtClean="0">
                <a:latin typeface="Arial"/>
                <a:cs typeface="Times New Roman"/>
              </a:rPr>
              <a:t>Staderini</a:t>
            </a:r>
            <a:r>
              <a:rPr lang="en-US" i="0" kern="0" dirty="0" smtClean="0">
                <a:latin typeface="Arial"/>
                <a:cs typeface="Times New Roman"/>
              </a:rPr>
              <a:t> 2001, Keen &amp; King 2002,</a:t>
            </a:r>
            <a:br>
              <a:rPr lang="en-US" i="0" kern="0" dirty="0" smtClean="0">
                <a:latin typeface="Arial"/>
                <a:cs typeface="Times New Roman"/>
              </a:rPr>
            </a:br>
            <a:r>
              <a:rPr lang="en-US" i="0" kern="0" dirty="0" smtClean="0">
                <a:latin typeface="Arial"/>
                <a:cs typeface="Times New Roman"/>
              </a:rPr>
              <a:t>and </a:t>
            </a:r>
            <a:r>
              <a:rPr lang="en-US" i="0" kern="0" dirty="0" err="1" smtClean="0">
                <a:latin typeface="Arial"/>
                <a:cs typeface="Times New Roman"/>
              </a:rPr>
              <a:t>Klemm</a:t>
            </a:r>
            <a:r>
              <a:rPr lang="en-US" i="0" kern="0" dirty="0" smtClean="0">
                <a:latin typeface="Arial"/>
                <a:cs typeface="Times New Roman"/>
              </a:rPr>
              <a:t> 2007; with respect to Belgian ACE reform: </a:t>
            </a:r>
            <a:r>
              <a:rPr lang="en-US" i="0" kern="0" dirty="0" err="1" smtClean="0">
                <a:latin typeface="Arial"/>
                <a:cs typeface="Times New Roman"/>
              </a:rPr>
              <a:t>Princen</a:t>
            </a:r>
            <a:r>
              <a:rPr lang="en-US" i="0" kern="0" dirty="0" smtClean="0">
                <a:latin typeface="Arial"/>
                <a:cs typeface="Times New Roman"/>
              </a:rPr>
              <a:t> 2012 </a:t>
            </a:r>
          </a:p>
          <a:p>
            <a:pPr marL="723900" lvl="2" indent="-273050">
              <a:lnSpc>
                <a:spcPct val="120000"/>
              </a:lnSpc>
              <a:spcBef>
                <a:spcPts val="0"/>
              </a:spcBef>
              <a:spcAft>
                <a:spcPts val="0"/>
              </a:spcAft>
              <a:defRPr/>
            </a:pPr>
            <a:r>
              <a:rPr lang="en-US" i="0" kern="0" dirty="0" smtClean="0">
                <a:latin typeface="Arial"/>
                <a:cs typeface="Times New Roman"/>
              </a:rPr>
              <a:t>recent review by de </a:t>
            </a:r>
            <a:r>
              <a:rPr lang="en-US" i="0" kern="0" dirty="0" err="1" smtClean="0">
                <a:latin typeface="Arial"/>
                <a:cs typeface="Times New Roman"/>
              </a:rPr>
              <a:t>Mooij</a:t>
            </a:r>
            <a:r>
              <a:rPr lang="en-US" i="0" kern="0" dirty="0" smtClean="0">
                <a:latin typeface="Arial"/>
                <a:cs typeface="Times New Roman"/>
              </a:rPr>
              <a:t> 2011b </a:t>
            </a:r>
            <a:r>
              <a:rPr lang="en-US" sz="1600" i="0" kern="0" dirty="0">
                <a:latin typeface="Arial"/>
                <a:cs typeface="Times New Roman"/>
              </a:rPr>
              <a:t/>
            </a:r>
            <a:br>
              <a:rPr lang="en-US" sz="1600" i="0" kern="0" dirty="0">
                <a:latin typeface="Arial"/>
                <a:cs typeface="Times New Roman"/>
              </a:rPr>
            </a:br>
            <a:endParaRPr lang="en-US" kern="0" dirty="0">
              <a:latin typeface="Arial"/>
              <a:cs typeface="Times New Roman"/>
            </a:endParaRPr>
          </a:p>
          <a:p>
            <a:pPr lvl="1">
              <a:spcBef>
                <a:spcPts val="648"/>
              </a:spcBef>
              <a:spcAft>
                <a:spcPts val="1200"/>
              </a:spcAft>
              <a:defRPr/>
            </a:pPr>
            <a:endParaRPr lang="en-US" sz="2000" kern="0" dirty="0" smtClean="0">
              <a:latin typeface="Arial"/>
              <a:cs typeface="Times New Roman"/>
            </a:endParaRPr>
          </a:p>
        </p:txBody>
      </p:sp>
      <p:sp>
        <p:nvSpPr>
          <p:cNvPr id="2" name="Textfeld 1"/>
          <p:cNvSpPr txBox="1"/>
          <p:nvPr/>
        </p:nvSpPr>
        <p:spPr>
          <a:xfrm>
            <a:off x="6660232" y="194628"/>
            <a:ext cx="2304256" cy="307777"/>
          </a:xfrm>
          <a:prstGeom prst="rect">
            <a:avLst/>
          </a:prstGeom>
          <a:noFill/>
        </p:spPr>
        <p:txBody>
          <a:bodyPr wrap="square" rtlCol="0">
            <a:spAutoFit/>
          </a:bodyPr>
          <a:lstStyle/>
          <a:p>
            <a:pPr algn="r"/>
            <a:r>
              <a:rPr lang="en-US" sz="1400" b="1" dirty="0" smtClean="0">
                <a:solidFill>
                  <a:schemeClr val="tx1">
                    <a:lumMod val="75000"/>
                    <a:lumOff val="25000"/>
                  </a:schemeClr>
                </a:solidFill>
              </a:rPr>
              <a:t>Literature 1|1</a:t>
            </a:r>
            <a:endParaRPr lang="en-US" sz="1400" b="1" dirty="0">
              <a:solidFill>
                <a:schemeClr val="tx1">
                  <a:lumMod val="75000"/>
                  <a:lumOff val="25000"/>
                </a:schemeClr>
              </a:solidFill>
            </a:endParaRPr>
          </a:p>
        </p:txBody>
      </p:sp>
      <p:sp>
        <p:nvSpPr>
          <p:cNvPr id="4" name="Textfeld 3"/>
          <p:cNvSpPr txBox="1"/>
          <p:nvPr/>
        </p:nvSpPr>
        <p:spPr>
          <a:xfrm>
            <a:off x="6660232" y="6381326"/>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7</a:t>
            </a:fld>
            <a:endParaRPr lang="de-DE" sz="1400" b="1" dirty="0">
              <a:solidFill>
                <a:schemeClr val="tx1">
                  <a:lumMod val="75000"/>
                  <a:lumOff val="25000"/>
                </a:schemeClr>
              </a:solidFill>
            </a:endParaRPr>
          </a:p>
        </p:txBody>
      </p:sp>
    </p:spTree>
    <p:extLst>
      <p:ext uri="{BB962C8B-B14F-4D97-AF65-F5344CB8AC3E}">
        <p14:creationId xmlns:p14="http://schemas.microsoft.com/office/powerpoint/2010/main" val="256945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755576" y="568425"/>
            <a:ext cx="7669206" cy="58129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3200" b="1" kern="0" dirty="0" smtClean="0">
                <a:latin typeface="Arial"/>
                <a:cs typeface="Times New Roman"/>
              </a:rPr>
              <a:t>The Belgian ACE tax reform</a:t>
            </a:r>
            <a:endParaRPr kumimoji="0" lang="en-US" sz="3200" b="0" i="0" u="none" strike="noStrike" kern="0" cap="none" spc="0" normalizeH="0" baseline="0" noProof="0" dirty="0" smtClean="0">
              <a:ln>
                <a:noFill/>
              </a:ln>
              <a:solidFill>
                <a:srgbClr val="063667"/>
              </a:solidFill>
              <a:effectLst/>
              <a:uLnTx/>
              <a:uFillTx/>
              <a:latin typeface="Arial"/>
              <a:cs typeface="Times New Roman"/>
            </a:endParaRPr>
          </a:p>
          <a:p>
            <a:pPr lvl="1">
              <a:lnSpc>
                <a:spcPct val="120000"/>
              </a:lnSpc>
              <a:spcBef>
                <a:spcPts val="648"/>
              </a:spcBef>
              <a:spcAft>
                <a:spcPts val="600"/>
              </a:spcAft>
              <a:defRPr/>
            </a:pPr>
            <a:r>
              <a:rPr lang="en-US" sz="2000" b="1" kern="0" dirty="0" smtClean="0">
                <a:latin typeface="Arial"/>
                <a:cs typeface="Times New Roman"/>
              </a:rPr>
              <a:t>Rules  </a:t>
            </a:r>
          </a:p>
          <a:p>
            <a:pPr marL="1031762" lvl="2" indent="-400050">
              <a:lnSpc>
                <a:spcPct val="120000"/>
              </a:lnSpc>
              <a:spcBef>
                <a:spcPts val="0"/>
              </a:spcBef>
              <a:spcAft>
                <a:spcPts val="600"/>
              </a:spcAft>
              <a:defRPr/>
            </a:pPr>
            <a:r>
              <a:rPr lang="en-US" sz="1600" i="0" kern="0" dirty="0" smtClean="0">
                <a:latin typeface="Arial"/>
                <a:cs typeface="Times New Roman"/>
              </a:rPr>
              <a:t>equity base: equity at the end of the previous book year, as documented in the annual </a:t>
            </a:r>
            <a:r>
              <a:rPr lang="en-US" sz="1600" i="0" kern="0" dirty="0">
                <a:latin typeface="Arial"/>
                <a:cs typeface="Times New Roman"/>
              </a:rPr>
              <a:t>accounts (with several corrections)</a:t>
            </a:r>
          </a:p>
          <a:p>
            <a:pPr marL="1031762" lvl="2" indent="-400050">
              <a:lnSpc>
                <a:spcPct val="120000"/>
              </a:lnSpc>
              <a:spcBef>
                <a:spcPts val="0"/>
              </a:spcBef>
              <a:spcAft>
                <a:spcPts val="600"/>
              </a:spcAft>
              <a:defRPr/>
            </a:pPr>
            <a:r>
              <a:rPr lang="en-US" sz="1600" i="0" kern="0" dirty="0" smtClean="0">
                <a:latin typeface="Arial"/>
                <a:cs typeface="Times New Roman"/>
              </a:rPr>
              <a:t>applicable interest rate: determined by the government, originally based on annual average rate of the monthly published interest rate on 10-year Belgian government bonds</a:t>
            </a:r>
          </a:p>
          <a:p>
            <a:pPr marL="1031762" lvl="2" indent="-400050">
              <a:lnSpc>
                <a:spcPct val="120000"/>
              </a:lnSpc>
              <a:spcBef>
                <a:spcPts val="0"/>
              </a:spcBef>
              <a:spcAft>
                <a:spcPts val="600"/>
              </a:spcAft>
              <a:defRPr/>
            </a:pPr>
            <a:r>
              <a:rPr lang="en-US" sz="1600" i="0" kern="0" dirty="0" smtClean="0">
                <a:latin typeface="Arial"/>
                <a:cs typeface="Times New Roman"/>
              </a:rPr>
              <a:t>differentiation: increase of the notional rate by 50 basis points for small and medium sized </a:t>
            </a:r>
            <a:r>
              <a:rPr lang="en-GB" sz="1600" i="0" kern="0" dirty="0" smtClean="0">
                <a:latin typeface="Arial"/>
                <a:cs typeface="Times New Roman"/>
              </a:rPr>
              <a:t>firms</a:t>
            </a:r>
            <a:r>
              <a:rPr lang="en-US" sz="1600" i="0" kern="0" dirty="0" smtClean="0">
                <a:latin typeface="Arial"/>
                <a:cs typeface="Times New Roman"/>
              </a:rPr>
              <a:t>  </a:t>
            </a:r>
            <a:endParaRPr lang="en-US" sz="2000" b="1" kern="0" dirty="0" smtClean="0">
              <a:latin typeface="Arial"/>
              <a:cs typeface="Times New Roman"/>
            </a:endParaRPr>
          </a:p>
          <a:p>
            <a:pPr lvl="1">
              <a:spcBef>
                <a:spcPts val="1200"/>
              </a:spcBef>
              <a:spcAft>
                <a:spcPts val="600"/>
              </a:spcAft>
              <a:defRPr/>
            </a:pPr>
            <a:r>
              <a:rPr lang="en-US" sz="2000" b="1" kern="0" dirty="0" smtClean="0">
                <a:latin typeface="Arial"/>
                <a:cs typeface="Times New Roman"/>
              </a:rPr>
              <a:t>Reach and impact</a:t>
            </a:r>
          </a:p>
          <a:p>
            <a:pPr marL="1031762" lvl="2" indent="-400050">
              <a:lnSpc>
                <a:spcPct val="120000"/>
              </a:lnSpc>
              <a:spcBef>
                <a:spcPts val="0"/>
              </a:spcBef>
              <a:spcAft>
                <a:spcPts val="600"/>
              </a:spcAft>
              <a:defRPr/>
            </a:pPr>
            <a:r>
              <a:rPr lang="en-US" sz="1600" i="0" kern="0" dirty="0" smtClean="0">
                <a:latin typeface="Arial"/>
                <a:cs typeface="Times New Roman"/>
              </a:rPr>
              <a:t>434,275 companies affected in the fiscal year 2009</a:t>
            </a:r>
          </a:p>
          <a:p>
            <a:pPr marL="1031762" lvl="2" indent="-400050">
              <a:lnSpc>
                <a:spcPct val="120000"/>
              </a:lnSpc>
              <a:spcBef>
                <a:spcPts val="0"/>
              </a:spcBef>
              <a:spcAft>
                <a:spcPts val="600"/>
              </a:spcAft>
              <a:defRPr/>
            </a:pPr>
            <a:r>
              <a:rPr lang="en-US" sz="1600" i="0" kern="0" dirty="0" smtClean="0">
                <a:latin typeface="Arial"/>
                <a:cs typeface="Times New Roman"/>
              </a:rPr>
              <a:t>total amount of deduction in 2009: 17.3 billion Euro</a:t>
            </a:r>
          </a:p>
          <a:p>
            <a:pPr marL="1031762" lvl="2" indent="-400050">
              <a:lnSpc>
                <a:spcPct val="120000"/>
              </a:lnSpc>
              <a:spcBef>
                <a:spcPts val="0"/>
              </a:spcBef>
              <a:spcAft>
                <a:spcPts val="600"/>
              </a:spcAft>
              <a:defRPr/>
            </a:pPr>
            <a:r>
              <a:rPr lang="en-US" sz="1600" i="0" kern="0" dirty="0" smtClean="0">
                <a:latin typeface="Arial"/>
                <a:cs typeface="Times New Roman"/>
              </a:rPr>
              <a:t>significant rise in equity capital, from 523 bn. EUR in 2005,</a:t>
            </a:r>
            <a:br>
              <a:rPr lang="en-US" sz="1600" i="0" kern="0" dirty="0" smtClean="0">
                <a:latin typeface="Arial"/>
                <a:cs typeface="Times New Roman"/>
              </a:rPr>
            </a:br>
            <a:r>
              <a:rPr lang="en-US" sz="1600" i="0" kern="0" dirty="0" smtClean="0">
                <a:latin typeface="Arial"/>
                <a:cs typeface="Times New Roman"/>
              </a:rPr>
              <a:t>last pre-reform year, to 628 bn. EUR in 2006</a:t>
            </a:r>
          </a:p>
          <a:p>
            <a:pPr marL="1031762" lvl="2" indent="-400050">
              <a:lnSpc>
                <a:spcPct val="120000"/>
              </a:lnSpc>
              <a:spcBef>
                <a:spcPts val="0"/>
              </a:spcBef>
              <a:spcAft>
                <a:spcPts val="600"/>
              </a:spcAft>
              <a:defRPr/>
            </a:pPr>
            <a:r>
              <a:rPr lang="en-US" sz="1600" i="0" kern="0" dirty="0" smtClean="0">
                <a:latin typeface="Arial"/>
                <a:cs typeface="Times New Roman"/>
              </a:rPr>
              <a:t>influx of FDI &amp; new creation of financing companies </a:t>
            </a:r>
          </a:p>
          <a:p>
            <a:pPr marL="1031762" lvl="2" indent="-400050">
              <a:lnSpc>
                <a:spcPct val="120000"/>
              </a:lnSpc>
              <a:spcBef>
                <a:spcPts val="0"/>
              </a:spcBef>
              <a:spcAft>
                <a:spcPts val="600"/>
              </a:spcAft>
              <a:defRPr/>
            </a:pPr>
            <a:endParaRPr lang="en-US" sz="2000" kern="0" dirty="0" smtClean="0">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5796136" y="194628"/>
            <a:ext cx="3168352" cy="307777"/>
          </a:xfrm>
          <a:prstGeom prst="rect">
            <a:avLst/>
          </a:prstGeom>
          <a:noFill/>
        </p:spPr>
        <p:txBody>
          <a:bodyPr wrap="square" rtlCol="0">
            <a:spAutoFit/>
          </a:bodyPr>
          <a:lstStyle/>
          <a:p>
            <a:pPr algn="r"/>
            <a:r>
              <a:rPr lang="en-US" sz="1400" b="1" dirty="0" smtClean="0"/>
              <a:t>The ACE Reform 1|3</a:t>
            </a:r>
            <a:endParaRPr lang="en-US" sz="1400" b="1" dirty="0">
              <a:solidFill>
                <a:schemeClr val="tx1">
                  <a:lumMod val="75000"/>
                  <a:lumOff val="25000"/>
                </a:schemeClr>
              </a:solidFill>
            </a:endParaRPr>
          </a:p>
        </p:txBody>
      </p:sp>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8</a:t>
            </a:fld>
            <a:endParaRPr lang="de-DE" sz="1400" b="1" dirty="0">
              <a:solidFill>
                <a:schemeClr val="tx1">
                  <a:lumMod val="75000"/>
                  <a:lumOff val="25000"/>
                </a:schemeClr>
              </a:solidFill>
            </a:endParaRPr>
          </a:p>
        </p:txBody>
      </p:sp>
      <p:sp>
        <p:nvSpPr>
          <p:cNvPr id="5" name="Textfeld 4"/>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65368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755576" y="620687"/>
            <a:ext cx="7776864" cy="56886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defTabSz="633413" rtl="0" eaLnBrk="1" fontAlgn="base" hangingPunct="1">
              <a:spcBef>
                <a:spcPct val="60000"/>
              </a:spcBef>
              <a:spcAft>
                <a:spcPct val="0"/>
              </a:spcAft>
              <a:buFont typeface="Symbol" pitchFamily="18" charset="2"/>
              <a:buChar char=""/>
              <a:defRPr>
                <a:solidFill>
                  <a:srgbClr val="063667"/>
                </a:solidFill>
                <a:latin typeface="+mn-lt"/>
                <a:ea typeface="+mn-ea"/>
                <a:cs typeface="+mn-cs"/>
              </a:defRPr>
            </a:lvl1pPr>
            <a:lvl2pPr marL="573088" indent="-288925" algn="l" defTabSz="633413" rtl="0" eaLnBrk="1" fontAlgn="base" hangingPunct="1">
              <a:spcBef>
                <a:spcPct val="30000"/>
              </a:spcBef>
              <a:spcAft>
                <a:spcPct val="0"/>
              </a:spcAft>
              <a:buFont typeface="Wingdings" pitchFamily="2" charset="2"/>
              <a:buChar char="§"/>
              <a:defRPr>
                <a:solidFill>
                  <a:srgbClr val="063667"/>
                </a:solidFill>
                <a:latin typeface="+mn-lt"/>
                <a:cs typeface="+mn-cs"/>
              </a:defRPr>
            </a:lvl2pPr>
            <a:lvl3pPr marL="1489075" indent="-268288" algn="l" defTabSz="633413" rtl="0" eaLnBrk="1" fontAlgn="base" hangingPunct="1">
              <a:spcBef>
                <a:spcPct val="20000"/>
              </a:spcBef>
              <a:spcAft>
                <a:spcPct val="0"/>
              </a:spcAft>
              <a:buFont typeface="Symbol" pitchFamily="18" charset="2"/>
              <a:buChar char="-"/>
              <a:defRPr i="1">
                <a:solidFill>
                  <a:srgbClr val="063667"/>
                </a:solidFill>
                <a:latin typeface="+mn-lt"/>
                <a:cs typeface="+mn-cs"/>
              </a:defRPr>
            </a:lvl3pPr>
            <a:lvl4pPr marL="2598738" indent="-1227138" algn="l" defTabSz="633413" rtl="0" eaLnBrk="1" fontAlgn="base" hangingPunct="1">
              <a:spcBef>
                <a:spcPct val="0"/>
              </a:spcBef>
              <a:spcAft>
                <a:spcPct val="50000"/>
              </a:spcAft>
              <a:buFont typeface="Times" pitchFamily="18" charset="0"/>
              <a:defRPr>
                <a:solidFill>
                  <a:srgbClr val="003765"/>
                </a:solidFill>
                <a:latin typeface="+mn-lt"/>
                <a:cs typeface="+mn-cs"/>
              </a:defRPr>
            </a:lvl4pPr>
            <a:lvl5pPr marL="31432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5pPr>
            <a:lvl6pPr marL="36004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6pPr>
            <a:lvl7pPr marL="40576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7pPr>
            <a:lvl8pPr marL="45148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8pPr>
            <a:lvl9pPr marL="4972050" indent="-276225" algn="l" defTabSz="633413" rtl="0" eaLnBrk="1" fontAlgn="base" hangingPunct="1">
              <a:spcBef>
                <a:spcPct val="0"/>
              </a:spcBef>
              <a:spcAft>
                <a:spcPct val="50000"/>
              </a:spcAft>
              <a:buFont typeface="Wingdings" pitchFamily="2" charset="2"/>
              <a:buChar char="§"/>
              <a:defRPr>
                <a:solidFill>
                  <a:srgbClr val="003765"/>
                </a:solidFill>
                <a:latin typeface="+mn-lt"/>
                <a:cs typeface="+mn-cs"/>
              </a:defRPr>
            </a:lvl9pPr>
          </a:lstStyle>
          <a:p>
            <a:pPr marL="0" marR="0" lvl="0" indent="0" algn="l" defTabSz="633413" rtl="0" eaLnBrk="1" fontAlgn="base" latinLnBrk="0" hangingPunct="1">
              <a:lnSpc>
                <a:spcPct val="100000"/>
              </a:lnSpc>
              <a:spcBef>
                <a:spcPct val="60000"/>
              </a:spcBef>
              <a:spcAft>
                <a:spcPts val="1800"/>
              </a:spcAft>
              <a:buClrTx/>
              <a:buSzTx/>
              <a:buNone/>
              <a:tabLst/>
              <a:defRPr/>
            </a:pPr>
            <a:r>
              <a:rPr lang="en-US" sz="2400" b="1" kern="0" dirty="0" smtClean="0">
                <a:latin typeface="Arial"/>
                <a:cs typeface="Times New Roman"/>
              </a:rPr>
              <a:t>The Belgian ACE tax reform</a:t>
            </a:r>
            <a:endParaRPr kumimoji="0" lang="en-US" sz="1200" b="0" i="0" u="none" strike="noStrike" kern="0" cap="none" spc="0" normalizeH="0" baseline="0" noProof="0" dirty="0" smtClean="0">
              <a:ln>
                <a:noFill/>
              </a:ln>
              <a:solidFill>
                <a:srgbClr val="063667"/>
              </a:solidFill>
              <a:effectLst/>
              <a:uLnTx/>
              <a:uFillTx/>
              <a:latin typeface="Arial"/>
              <a:cs typeface="Times New Roman"/>
            </a:endParaRPr>
          </a:p>
          <a:p>
            <a:pPr lvl="1">
              <a:lnSpc>
                <a:spcPct val="120000"/>
              </a:lnSpc>
              <a:spcBef>
                <a:spcPts val="648"/>
              </a:spcBef>
              <a:spcAft>
                <a:spcPts val="600"/>
              </a:spcAft>
              <a:defRPr/>
            </a:pPr>
            <a:r>
              <a:rPr lang="en-US" sz="2000" b="1" kern="0" dirty="0" smtClean="0">
                <a:latin typeface="Arial"/>
                <a:cs typeface="Times New Roman"/>
              </a:rPr>
              <a:t>Equity Base of Belgian Companies, </a:t>
            </a:r>
            <a:r>
              <a:rPr lang="en-US" sz="1600" kern="0" dirty="0" smtClean="0">
                <a:latin typeface="Arial"/>
                <a:cs typeface="Times New Roman"/>
              </a:rPr>
              <a:t>in Billion Euro (2004-2006)</a:t>
            </a:r>
          </a:p>
          <a:p>
            <a:pPr lvl="1">
              <a:lnSpc>
                <a:spcPct val="120000"/>
              </a:lnSpc>
              <a:spcBef>
                <a:spcPts val="648"/>
              </a:spcBef>
              <a:spcAft>
                <a:spcPts val="600"/>
              </a:spcAft>
              <a:defRPr/>
            </a:pPr>
            <a:endParaRPr lang="en-US" sz="1600" b="1" kern="0" dirty="0">
              <a:latin typeface="Arial"/>
              <a:cs typeface="Times New Roman"/>
            </a:endParaRPr>
          </a:p>
          <a:p>
            <a:pPr lvl="1">
              <a:lnSpc>
                <a:spcPct val="120000"/>
              </a:lnSpc>
              <a:spcBef>
                <a:spcPts val="648"/>
              </a:spcBef>
              <a:spcAft>
                <a:spcPts val="600"/>
              </a:spcAft>
              <a:defRPr/>
            </a:pPr>
            <a:endParaRPr lang="en-US" sz="1600" b="1" kern="0" dirty="0" smtClean="0">
              <a:latin typeface="Arial"/>
              <a:cs typeface="Times New Roman"/>
            </a:endParaRPr>
          </a:p>
          <a:p>
            <a:pPr lvl="1">
              <a:lnSpc>
                <a:spcPct val="120000"/>
              </a:lnSpc>
              <a:spcBef>
                <a:spcPts val="648"/>
              </a:spcBef>
              <a:spcAft>
                <a:spcPts val="600"/>
              </a:spcAft>
              <a:defRPr/>
            </a:pPr>
            <a:endParaRPr lang="en-US" sz="1600" b="1" kern="0" dirty="0">
              <a:latin typeface="Arial"/>
              <a:cs typeface="Times New Roman"/>
            </a:endParaRPr>
          </a:p>
          <a:p>
            <a:pPr lvl="1">
              <a:lnSpc>
                <a:spcPct val="120000"/>
              </a:lnSpc>
              <a:spcBef>
                <a:spcPts val="648"/>
              </a:spcBef>
              <a:spcAft>
                <a:spcPts val="600"/>
              </a:spcAft>
              <a:defRPr/>
            </a:pPr>
            <a:endParaRPr lang="en-US" sz="1600" b="1" kern="0" dirty="0" smtClean="0">
              <a:latin typeface="Arial"/>
              <a:cs typeface="Times New Roman"/>
            </a:endParaRPr>
          </a:p>
          <a:p>
            <a:pPr lvl="1">
              <a:lnSpc>
                <a:spcPct val="120000"/>
              </a:lnSpc>
              <a:spcBef>
                <a:spcPts val="648"/>
              </a:spcBef>
              <a:spcAft>
                <a:spcPts val="600"/>
              </a:spcAft>
              <a:defRPr/>
            </a:pPr>
            <a:endParaRPr lang="en-US" sz="1600" b="1" kern="0" dirty="0">
              <a:latin typeface="Arial"/>
              <a:cs typeface="Times New Roman"/>
            </a:endParaRPr>
          </a:p>
          <a:p>
            <a:pPr lvl="1">
              <a:lnSpc>
                <a:spcPct val="120000"/>
              </a:lnSpc>
              <a:spcBef>
                <a:spcPts val="648"/>
              </a:spcBef>
              <a:spcAft>
                <a:spcPts val="600"/>
              </a:spcAft>
              <a:defRPr/>
            </a:pPr>
            <a:endParaRPr lang="en-US" sz="1600" b="1" kern="0" dirty="0" smtClean="0">
              <a:latin typeface="Arial"/>
              <a:cs typeface="Times New Roman"/>
            </a:endParaRPr>
          </a:p>
          <a:p>
            <a:pPr lvl="1">
              <a:lnSpc>
                <a:spcPct val="120000"/>
              </a:lnSpc>
              <a:spcBef>
                <a:spcPts val="648"/>
              </a:spcBef>
              <a:spcAft>
                <a:spcPts val="600"/>
              </a:spcAft>
              <a:defRPr/>
            </a:pPr>
            <a:r>
              <a:rPr lang="en-US" sz="1600" b="1" kern="0" dirty="0" smtClean="0">
                <a:latin typeface="Arial"/>
                <a:cs typeface="Times New Roman"/>
              </a:rPr>
              <a:t/>
            </a:r>
            <a:br>
              <a:rPr lang="en-US" sz="1600" b="1" kern="0" dirty="0" smtClean="0">
                <a:latin typeface="Arial"/>
                <a:cs typeface="Times New Roman"/>
              </a:rPr>
            </a:br>
            <a:endParaRPr lang="en-US" sz="1600" b="1" kern="0" dirty="0">
              <a:latin typeface="Arial"/>
              <a:cs typeface="Times New Roman"/>
            </a:endParaRPr>
          </a:p>
          <a:p>
            <a:pPr lvl="1">
              <a:spcBef>
                <a:spcPts val="1800"/>
              </a:spcBef>
              <a:spcAft>
                <a:spcPts val="0"/>
              </a:spcAft>
              <a:buFont typeface="Wingdings" pitchFamily="2" charset="2"/>
              <a:buChar char="Ø"/>
              <a:defRPr/>
            </a:pPr>
            <a:r>
              <a:rPr lang="en-US" kern="0" dirty="0" smtClean="0">
                <a:latin typeface="Arial"/>
                <a:cs typeface="Times New Roman"/>
              </a:rPr>
              <a:t>growth of equity base driven by Big firms and by Financing companies</a:t>
            </a:r>
          </a:p>
          <a:p>
            <a:pPr lvl="1">
              <a:spcBef>
                <a:spcPts val="1800"/>
              </a:spcBef>
              <a:spcAft>
                <a:spcPts val="0"/>
              </a:spcAft>
              <a:buFont typeface="Wingdings" pitchFamily="2" charset="2"/>
              <a:buChar char="Ø"/>
              <a:defRPr/>
            </a:pPr>
            <a:r>
              <a:rPr lang="en-US" kern="0" dirty="0">
                <a:latin typeface="Arial"/>
                <a:cs typeface="Times New Roman"/>
              </a:rPr>
              <a:t>but relative </a:t>
            </a:r>
            <a:r>
              <a:rPr lang="en-US" kern="0" dirty="0" smtClean="0">
                <a:latin typeface="Arial"/>
                <a:cs typeface="Times New Roman"/>
              </a:rPr>
              <a:t>importance for SMEs in same order of magnitude  </a:t>
            </a:r>
            <a:endParaRPr lang="en-US" kern="0" dirty="0">
              <a:latin typeface="Arial"/>
              <a:cs typeface="Times New Roman"/>
            </a:endParaRPr>
          </a:p>
          <a:p>
            <a:pPr marL="0" indent="0">
              <a:spcBef>
                <a:spcPts val="0"/>
              </a:spcBef>
              <a:buNone/>
            </a:pPr>
            <a:endParaRPr kumimoji="0" lang="en-US" sz="4000" b="0" i="0" u="none" strike="noStrike" kern="0" cap="none" spc="0" normalizeH="0" noProof="0" dirty="0" smtClean="0">
              <a:ln>
                <a:noFill/>
              </a:ln>
              <a:solidFill>
                <a:srgbClr val="063667"/>
              </a:solidFill>
              <a:effectLst/>
              <a:uLnTx/>
              <a:uFillTx/>
              <a:latin typeface="Arial"/>
              <a:cs typeface="Times New Roman"/>
            </a:endParaRPr>
          </a:p>
        </p:txBody>
      </p:sp>
      <p:sp>
        <p:nvSpPr>
          <p:cNvPr id="2" name="Textfeld 1"/>
          <p:cNvSpPr txBox="1"/>
          <p:nvPr/>
        </p:nvSpPr>
        <p:spPr>
          <a:xfrm>
            <a:off x="5796136" y="194628"/>
            <a:ext cx="3168352" cy="307777"/>
          </a:xfrm>
          <a:prstGeom prst="rect">
            <a:avLst/>
          </a:prstGeom>
          <a:noFill/>
        </p:spPr>
        <p:txBody>
          <a:bodyPr wrap="square" rtlCol="0">
            <a:spAutoFit/>
          </a:bodyPr>
          <a:lstStyle/>
          <a:p>
            <a:pPr algn="r"/>
            <a:r>
              <a:rPr lang="en-US" sz="1400" b="1" dirty="0" smtClean="0"/>
              <a:t>The ACE </a:t>
            </a:r>
            <a:r>
              <a:rPr lang="en-US" sz="1400" b="1" dirty="0"/>
              <a:t>Reform </a:t>
            </a:r>
            <a:r>
              <a:rPr lang="en-US" sz="1400" b="1" dirty="0" smtClean="0"/>
              <a:t>2|</a:t>
            </a:r>
            <a:r>
              <a:rPr lang="en-US" sz="1400" b="1" dirty="0"/>
              <a:t>3</a:t>
            </a:r>
            <a:endParaRPr lang="en-US" sz="1400" b="1" dirty="0">
              <a:solidFill>
                <a:schemeClr val="tx1">
                  <a:lumMod val="75000"/>
                  <a:lumOff val="25000"/>
                </a:schemeClr>
              </a:solidFill>
            </a:endParaRPr>
          </a:p>
        </p:txBody>
      </p:sp>
      <p:sp>
        <p:nvSpPr>
          <p:cNvPr id="4" name="Textfeld 3"/>
          <p:cNvSpPr txBox="1"/>
          <p:nvPr/>
        </p:nvSpPr>
        <p:spPr>
          <a:xfrm>
            <a:off x="6660232" y="6505599"/>
            <a:ext cx="2304256" cy="307777"/>
          </a:xfrm>
          <a:prstGeom prst="rect">
            <a:avLst/>
          </a:prstGeom>
          <a:noFill/>
        </p:spPr>
        <p:txBody>
          <a:bodyPr wrap="square" rtlCol="0">
            <a:spAutoFit/>
          </a:bodyPr>
          <a:lstStyle/>
          <a:p>
            <a:pPr algn="r"/>
            <a:r>
              <a:rPr lang="de-DE" sz="1400" b="1" dirty="0" smtClean="0">
                <a:solidFill>
                  <a:schemeClr val="bg1">
                    <a:lumMod val="50000"/>
                  </a:schemeClr>
                </a:solidFill>
              </a:rPr>
              <a:t> |</a:t>
            </a:r>
            <a:r>
              <a:rPr lang="de-DE" sz="1400" b="1" dirty="0" smtClean="0"/>
              <a:t> </a:t>
            </a:r>
            <a:fld id="{D86FBC0B-B35D-4F6E-BCA8-20686B573DE6}" type="slidenum">
              <a:rPr lang="de-DE" sz="1400" b="1" smtClean="0">
                <a:solidFill>
                  <a:schemeClr val="tx1">
                    <a:lumMod val="75000"/>
                    <a:lumOff val="25000"/>
                  </a:schemeClr>
                </a:solidFill>
              </a:rPr>
              <a:t>9</a:t>
            </a:fld>
            <a:endParaRPr lang="de-DE" sz="1400" b="1" dirty="0">
              <a:solidFill>
                <a:schemeClr val="tx1">
                  <a:lumMod val="75000"/>
                  <a:lumOff val="25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60607"/>
            <a:ext cx="8099665" cy="34600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5"/>
          <p:cNvSpPr txBox="1"/>
          <p:nvPr/>
        </p:nvSpPr>
        <p:spPr>
          <a:xfrm>
            <a:off x="755576" y="6505599"/>
            <a:ext cx="7632848" cy="307777"/>
          </a:xfrm>
          <a:prstGeom prst="rect">
            <a:avLst/>
          </a:prstGeom>
          <a:noFill/>
        </p:spPr>
        <p:txBody>
          <a:bodyPr wrap="square" rtlCol="0">
            <a:spAutoFit/>
          </a:bodyPr>
          <a:lstStyle/>
          <a:p>
            <a:r>
              <a:rPr lang="de-DE" sz="1400" b="1" dirty="0" smtClean="0">
                <a:solidFill>
                  <a:schemeClr val="bg1">
                    <a:lumMod val="50000"/>
                  </a:schemeClr>
                </a:solidFill>
              </a:rPr>
              <a:t>Nils aus dem Moore |</a:t>
            </a:r>
            <a:r>
              <a:rPr lang="de-DE" sz="1400" b="1" dirty="0" smtClean="0"/>
              <a:t> </a:t>
            </a:r>
            <a:r>
              <a:rPr lang="en-US" sz="1400" b="1" dirty="0" smtClean="0">
                <a:solidFill>
                  <a:schemeClr val="tx1">
                    <a:lumMod val="75000"/>
                    <a:lumOff val="25000"/>
                  </a:schemeClr>
                </a:solidFill>
              </a:rPr>
              <a:t>Corporate Taxation and Investment – Evidence from the Belgian ACE Reform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75837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Bildschirmpräsentation (4:3)</PresentationFormat>
  <Paragraphs>242</Paragraphs>
  <Slides>27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Symbol</vt:lpstr>
      <vt:lpstr>Times New Roman</vt:lpstr>
      <vt:lpstr>Wingdings</vt:lpstr>
      <vt:lpstr>Larissa</vt:lpstr>
      <vt:lpstr> Corporate Taxation and Investment: Evidence from the Belgian ACE Reform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Myths and Measurement Firm-level Effects of Corporate Income Taxation</dc:title>
  <dc:creator>Nils aus dem Moore</dc:creator>
  <cp:lastModifiedBy>aus dem Moore, Nils</cp:lastModifiedBy>
  <cp:revision>171</cp:revision>
  <cp:lastPrinted>2015-09-08T07:16:05Z</cp:lastPrinted>
  <dcterms:created xsi:type="dcterms:W3CDTF">2014-02-03T22:57:04Z</dcterms:created>
  <dcterms:modified xsi:type="dcterms:W3CDTF">2016-01-01T19:44:50Z</dcterms:modified>
</cp:coreProperties>
</file>