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7" r:id="rId4"/>
    <p:sldId id="279" r:id="rId5"/>
    <p:sldId id="275" r:id="rId6"/>
    <p:sldId id="263" r:id="rId7"/>
    <p:sldId id="309" r:id="rId8"/>
    <p:sldId id="297" r:id="rId9"/>
    <p:sldId id="310" r:id="rId10"/>
    <p:sldId id="307" r:id="rId11"/>
    <p:sldId id="305" r:id="rId12"/>
    <p:sldId id="303" r:id="rId13"/>
    <p:sldId id="284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2374" autoAdjust="0"/>
  </p:normalViewPr>
  <p:slideViewPr>
    <p:cSldViewPr snapToGrid="0" snapToObjects="1">
      <p:cViewPr>
        <p:scale>
          <a:sx n="125" d="100"/>
          <a:sy n="125" d="100"/>
        </p:scale>
        <p:origin x="-912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5F017-62A6-7448-95CE-0E2F373C831E}" type="datetimeFigureOut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C82BE-BEB9-4248-B89F-7279A36A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90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F8E18-4D7E-264A-B2F3-E3076A0F6943}" type="datetimeFigureOut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96FFC-50FC-CE48-A405-854A1B831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412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1,</a:t>
            </a:r>
            <a:r>
              <a:rPr kumimoji="1" lang="ja-JP" altLang="en-US" dirty="0" smtClean="0"/>
              <a:t>英語発表の場合＝最初に聴衆を引きつける話しを寛太にしなければならない。今回の発表で言うならば、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は非正規雇用の成果て</a:t>
            </a:r>
            <a:r>
              <a:rPr kumimoji="1" lang="en-US" altLang="ja-JP" dirty="0" smtClean="0"/>
              <a:t>k</a:t>
            </a:r>
            <a:r>
              <a:rPr kumimoji="1" lang="ja-JP" altLang="en-US" dirty="0" smtClean="0"/>
              <a:t>位置づけを話せと言っていた。先進国ではどこもサービス産業は拡大しているが、底での非正社員（臨時）比率は１３％程。この会場がサービス産業の職場だとしたら、１０％は非正社員。あなたも私も非正社員かもしれない。そのような職場の雇用構造、労働条件について私たちは調査結果に基づき話すと。</a:t>
            </a: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課題の普遍的意味を</a:t>
            </a:r>
            <a:r>
              <a:rPr kumimoji="1" lang="ja-JP" altLang="en-US" smtClean="0"/>
              <a:t>勝たれということ。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サッセン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12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62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78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09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951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951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◯</a:t>
            </a:r>
            <a:r>
              <a:rPr kumimoji="1" lang="ja-JP" altLang="en-US" dirty="0" smtClean="0"/>
              <a:t>　雇用構造の変化を詳細にみていきましょう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45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レラ英文統計（バージョン１）（バージョン１）収録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96FFC-50FC-CE48-A405-854A1B831BB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46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E10F-4D29-E94A-8990-FAB1B00CA863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3BD4-92C1-C643-ADEF-11EA56AED570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97354-5E41-7F45-AF7E-9B5C5966BCA2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88F6-7B6C-AD4F-8663-EAC5D68E93F4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2842-C253-414D-91B3-FCC4EBDB7B2C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E040-F3B5-4E41-AD71-8F32D0442D68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38BC-67A5-614B-9C0D-8F95BBEBF6E0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BC14-0ADA-E04D-A518-3604CC4A31A2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681E-C86B-0C47-8A34-E0C47D5CC16E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B42-96C0-BB4A-9BE5-7A4EB8D012E8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4DF-6497-6948-9330-595373BCBBC2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BD23-585E-EA44-8A02-B159EEE2600D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9BA385D-6F45-8C49-937F-DEBFDC78A82E}" type="datetime1">
              <a:rPr kumimoji="1" lang="ja-JP" altLang="en-US" smtClean="0"/>
              <a:t>2015/12/31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C08827C-69BE-284C-AC77-AE1BDE48E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807180" y="1843088"/>
            <a:ext cx="7954963" cy="309245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Work style and Employment </a:t>
            </a:r>
            <a:r>
              <a:rPr lang="en-US" altLang="ja-JP" dirty="0" smtClean="0"/>
              <a:t>Structure </a:t>
            </a:r>
            <a:r>
              <a:rPr lang="en-US" altLang="ja-JP" dirty="0"/>
              <a:t>---the case of Japanese </a:t>
            </a:r>
            <a:r>
              <a:rPr lang="en-US" altLang="ja-JP" dirty="0" smtClean="0"/>
              <a:t>supermarkets</a:t>
            </a:r>
            <a:r>
              <a:rPr lang="en-US" altLang="ja-JP" dirty="0"/>
              <a:t>---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0475" y="512435"/>
            <a:ext cx="3175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LERA Winter Meeting 2016</a:t>
            </a:r>
          </a:p>
          <a:p>
            <a:r>
              <a:rPr lang="en-US" altLang="ja-JP" dirty="0" smtClean="0"/>
              <a:t>San Francisco, CA, Jan. 3-5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180" y="4750872"/>
            <a:ext cx="5737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Prof. </a:t>
            </a:r>
            <a:r>
              <a:rPr lang="en-US" altLang="ja-JP" sz="2000" dirty="0" smtClean="0"/>
              <a:t>Masako </a:t>
            </a:r>
            <a:r>
              <a:rPr lang="en-US" altLang="ja-JP" sz="2000" dirty="0" err="1"/>
              <a:t>Mitsuyama</a:t>
            </a:r>
            <a:r>
              <a:rPr lang="en-US" altLang="ja-JP" sz="2000" dirty="0" smtClean="0"/>
              <a:t>  </a:t>
            </a:r>
            <a:r>
              <a:rPr kumimoji="1" lang="en-US" altLang="ja-JP" sz="2000" dirty="0" err="1" smtClean="0"/>
              <a:t>Doshisha</a:t>
            </a:r>
            <a:r>
              <a:rPr kumimoji="1" lang="en-US" altLang="ja-JP" sz="2000" dirty="0" smtClean="0"/>
              <a:t> University</a:t>
            </a:r>
            <a:endParaRPr kumimoji="1" lang="ja-JP" altLang="en-US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16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3198" y="144027"/>
            <a:ext cx="8665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Composition of employments </a:t>
            </a:r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              </a:t>
            </a:r>
            <a:r>
              <a:rPr kumimoji="1" lang="en-US" altLang="ja-JP" sz="3200" dirty="0" smtClean="0"/>
              <a:t>by gender and employment type</a:t>
            </a:r>
            <a:r>
              <a:rPr kumimoji="1" lang="en-US" altLang="ja-JP" sz="2400" dirty="0" smtClean="0"/>
              <a:t>  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7250" y="3388360"/>
            <a:ext cx="562498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＊</a:t>
            </a:r>
            <a:r>
              <a:rPr lang="en-US" altLang="ja-JP" sz="2800" dirty="0">
                <a:solidFill>
                  <a:srgbClr val="FF0000"/>
                </a:solidFill>
              </a:rPr>
              <a:t>Few female </a:t>
            </a:r>
            <a:r>
              <a:rPr lang="en-US" altLang="ja-JP" sz="2800" dirty="0" smtClean="0">
                <a:solidFill>
                  <a:srgbClr val="FF0000"/>
                </a:solidFill>
              </a:rPr>
              <a:t>regular </a:t>
            </a:r>
            <a:r>
              <a:rPr lang="en-US" altLang="ja-JP" sz="2800" dirty="0" smtClean="0"/>
              <a:t>workers</a:t>
            </a:r>
            <a:endParaRPr lang="en-US" altLang="ja-JP" sz="1000" dirty="0"/>
          </a:p>
          <a:p>
            <a:r>
              <a:rPr lang="ja-JP" altLang="en-US" sz="1100" dirty="0">
                <a:solidFill>
                  <a:srgbClr val="FF0000"/>
                </a:solidFill>
              </a:rPr>
              <a:t>　　　　　　　　</a:t>
            </a:r>
            <a:endParaRPr lang="en-US" altLang="ja-JP" sz="1100" dirty="0"/>
          </a:p>
          <a:p>
            <a:r>
              <a:rPr kumimoji="1" lang="ja-JP" altLang="en-US" sz="2800" dirty="0" smtClean="0"/>
              <a:t>＊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Low</a:t>
            </a:r>
            <a:r>
              <a:rPr kumimoji="1" lang="en-US" altLang="ja-JP" sz="2800" dirty="0" smtClean="0"/>
              <a:t> Ratio with </a:t>
            </a:r>
            <a:r>
              <a:rPr lang="en-US" altLang="ja-JP" sz="2800" dirty="0" smtClean="0">
                <a:solidFill>
                  <a:srgbClr val="FF0000"/>
                </a:solidFill>
              </a:rPr>
              <a:t>full</a:t>
            </a:r>
            <a:r>
              <a:rPr kumimoji="1" lang="en-US" altLang="ja-JP" sz="2800" dirty="0" smtClean="0"/>
              <a:t> </a:t>
            </a:r>
          </a:p>
          <a:p>
            <a:r>
              <a:rPr lang="ja-JP" altLang="ja-JP" sz="2800" dirty="0"/>
              <a:t>　</a:t>
            </a:r>
            <a:r>
              <a:rPr lang="ja-JP" altLang="en-US" sz="2800" dirty="0" smtClean="0"/>
              <a:t>　　　　　　　　　</a:t>
            </a:r>
            <a:r>
              <a:rPr kumimoji="1" lang="en-US" altLang="ja-JP" sz="2800" dirty="0" smtClean="0"/>
              <a:t>social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security</a:t>
            </a:r>
            <a:r>
              <a:rPr kumimoji="1" lang="en-US" altLang="ja-JP" sz="2800" dirty="0" smtClean="0"/>
              <a:t> </a:t>
            </a:r>
          </a:p>
          <a:p>
            <a:endParaRPr kumimoji="1" lang="en-US" altLang="ja-JP" sz="1100" dirty="0" smtClean="0"/>
          </a:p>
          <a:p>
            <a:r>
              <a:rPr lang="ja-JP" altLang="en-US" sz="1400" dirty="0" smtClean="0"/>
              <a:t>　　　</a:t>
            </a:r>
            <a:r>
              <a:rPr lang="en-US" altLang="ja-JP" sz="2800" dirty="0" smtClean="0"/>
              <a:t>especially </a:t>
            </a:r>
            <a:r>
              <a:rPr lang="en-US" altLang="ja-JP" sz="2800" b="1" dirty="0" smtClean="0"/>
              <a:t>Women</a:t>
            </a:r>
            <a:r>
              <a:rPr lang="ja-JP" altLang="en-US" sz="2800" dirty="0" smtClean="0"/>
              <a:t>　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1981200"/>
            <a:ext cx="1121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Table5-7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904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421" y="225772"/>
            <a:ext cx="72023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RW composition by scope of relocation / grade </a:t>
            </a:r>
          </a:p>
          <a:p>
            <a:r>
              <a:rPr lang="en-US" altLang="ja-JP" sz="2400" b="1" dirty="0" smtClean="0"/>
              <a:t>In B super-market</a:t>
            </a:r>
            <a:endParaRPr kumimoji="1"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57313" y="2523847"/>
            <a:ext cx="43692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＊</a:t>
            </a:r>
            <a:r>
              <a:rPr lang="en-US" altLang="ja-JP" dirty="0"/>
              <a:t>M</a:t>
            </a:r>
            <a:r>
              <a:rPr lang="ja-JP" altLang="en-US" dirty="0"/>
              <a:t>・</a:t>
            </a:r>
            <a:r>
              <a:rPr lang="en-US" altLang="ja-JP" dirty="0"/>
              <a:t>RW relocation </a:t>
            </a:r>
          </a:p>
          <a:p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dirty="0"/>
              <a:t>＊</a:t>
            </a:r>
            <a:r>
              <a:rPr lang="en-US" altLang="ja-JP" dirty="0">
                <a:solidFill>
                  <a:srgbClr val="FF0000"/>
                </a:solidFill>
              </a:rPr>
              <a:t>F</a:t>
            </a:r>
            <a:r>
              <a:rPr lang="ja-JP" altLang="en-US" dirty="0"/>
              <a:t>・</a:t>
            </a:r>
            <a:r>
              <a:rPr lang="en-US" altLang="ja-JP" dirty="0"/>
              <a:t>RW  </a:t>
            </a:r>
            <a:r>
              <a:rPr lang="en-US" altLang="ja-JP" dirty="0">
                <a:solidFill>
                  <a:srgbClr val="FF0000"/>
                </a:solidFill>
              </a:rPr>
              <a:t>no </a:t>
            </a:r>
            <a:r>
              <a:rPr lang="en-US" altLang="ja-JP" dirty="0" smtClean="0">
                <a:solidFill>
                  <a:srgbClr val="FF0000"/>
                </a:solidFill>
              </a:rPr>
              <a:t>relocation</a:t>
            </a:r>
          </a:p>
          <a:p>
            <a:endParaRPr lang="en-US" altLang="ja-JP" sz="1000" dirty="0" smtClean="0"/>
          </a:p>
          <a:p>
            <a:r>
              <a:rPr lang="ja-JP" altLang="en-US" dirty="0" smtClean="0"/>
              <a:t>＊</a:t>
            </a:r>
            <a:r>
              <a:rPr lang="en-US" altLang="ja-JP" dirty="0"/>
              <a:t>Up to Grade3</a:t>
            </a:r>
          </a:p>
          <a:p>
            <a:endParaRPr lang="en-US" altLang="ja-JP" sz="800" dirty="0"/>
          </a:p>
          <a:p>
            <a:r>
              <a:rPr lang="en-US" altLang="ja-JP" dirty="0"/>
              <a:t>   M</a:t>
            </a:r>
            <a:r>
              <a:rPr lang="ja-JP" altLang="en-US" dirty="0"/>
              <a:t>・</a:t>
            </a:r>
            <a:r>
              <a:rPr lang="en-US" altLang="ja-JP" dirty="0"/>
              <a:t>RW 34.8% F</a:t>
            </a:r>
            <a:r>
              <a:rPr lang="ja-JP" altLang="en-US" dirty="0"/>
              <a:t>・</a:t>
            </a:r>
            <a:r>
              <a:rPr lang="en-US" altLang="ja-JP" dirty="0"/>
              <a:t>RW 75.4%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↓</a:t>
            </a:r>
          </a:p>
          <a:p>
            <a:pPr algn="ctr"/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Many F</a:t>
            </a:r>
            <a:r>
              <a:rPr lang="ja-JP" altLang="en-US" dirty="0">
                <a:solidFill>
                  <a:srgbClr val="000000"/>
                </a:solidFill>
              </a:rPr>
              <a:t>・</a:t>
            </a:r>
            <a:r>
              <a:rPr lang="en-US" altLang="ja-JP" dirty="0">
                <a:solidFill>
                  <a:srgbClr val="000000"/>
                </a:solidFill>
              </a:rPr>
              <a:t>RW </a:t>
            </a:r>
            <a:r>
              <a:rPr lang="en-US" altLang="ja-JP" dirty="0">
                <a:solidFill>
                  <a:srgbClr val="FF0000"/>
                </a:solidFill>
              </a:rPr>
              <a:t>resign</a:t>
            </a:r>
            <a:r>
              <a:rPr lang="en-US" altLang="ja-JP" dirty="0">
                <a:solidFill>
                  <a:srgbClr val="000000"/>
                </a:solidFill>
              </a:rPr>
              <a:t> before </a:t>
            </a:r>
            <a:r>
              <a:rPr lang="en-US" altLang="ja-JP" dirty="0">
                <a:solidFill>
                  <a:srgbClr val="FF0000"/>
                </a:solidFill>
              </a:rPr>
              <a:t>M1</a:t>
            </a:r>
          </a:p>
          <a:p>
            <a:pPr algn="ctr"/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              or</a:t>
            </a:r>
            <a:endParaRPr lang="en-US" altLang="ja-JP" dirty="0">
              <a:solidFill>
                <a:srgbClr val="0000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remain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in </a:t>
            </a:r>
            <a:r>
              <a:rPr lang="en-US" altLang="ja-JP" dirty="0" smtClean="0">
                <a:solidFill>
                  <a:srgbClr val="FF0000"/>
                </a:solidFill>
              </a:rPr>
              <a:t>G</a:t>
            </a:r>
            <a:r>
              <a:rPr lang="en-US" altLang="ja-JP" dirty="0" smtClean="0">
                <a:solidFill>
                  <a:srgbClr val="000000"/>
                </a:solidFill>
              </a:rPr>
              <a:t>rade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8000" y="1849120"/>
            <a:ext cx="1121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Table8-9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104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9280" y="162561"/>
            <a:ext cx="7071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Composition of  PW’s </a:t>
            </a:r>
            <a:r>
              <a:rPr lang="en-US" altLang="ja-JP" sz="2800" b="1" dirty="0" smtClean="0"/>
              <a:t>hourly</a:t>
            </a:r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     wage</a:t>
            </a:r>
            <a:r>
              <a:rPr lang="en-US" altLang="ja-JP" sz="2800" b="1" dirty="0"/>
              <a:t>($</a:t>
            </a:r>
            <a:r>
              <a:rPr lang="en-US" altLang="ja-JP" sz="2800" b="1" dirty="0" smtClean="0"/>
              <a:t>) In </a:t>
            </a:r>
            <a:r>
              <a:rPr lang="en-US" altLang="ja-JP" sz="2800" b="1" dirty="0"/>
              <a:t>B super-market</a:t>
            </a:r>
          </a:p>
          <a:p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2320" y="2829580"/>
            <a:ext cx="505266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＊</a:t>
            </a:r>
            <a:r>
              <a:rPr lang="en-US" altLang="ja-JP" dirty="0"/>
              <a:t>More than half of PW work under </a:t>
            </a:r>
            <a:r>
              <a:rPr lang="en-US" altLang="ja-JP" dirty="0" smtClean="0">
                <a:solidFill>
                  <a:srgbClr val="FF0000"/>
                </a:solidFill>
              </a:rPr>
              <a:t>8.40$</a:t>
            </a:r>
            <a:r>
              <a:rPr lang="en-US" altLang="ja-JP" dirty="0">
                <a:solidFill>
                  <a:srgbClr val="FF0000"/>
                </a:solidFill>
              </a:rPr>
              <a:t>/h</a:t>
            </a:r>
          </a:p>
          <a:p>
            <a:endParaRPr lang="en-US" altLang="ja-JP" sz="800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  </a:t>
            </a:r>
            <a:r>
              <a:rPr lang="en-US" altLang="ja-JP" dirty="0"/>
              <a:t> → 90% of PW are Female</a:t>
            </a:r>
            <a:endParaRPr lang="en-US" altLang="ja-JP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2320" y="1889760"/>
            <a:ext cx="104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Table10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922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2120" y="76160"/>
            <a:ext cx="790956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/>
              <a:t>Conclusion</a:t>
            </a:r>
            <a:endParaRPr kumimoji="1" lang="en-US" altLang="ja-JP" sz="1100" dirty="0"/>
          </a:p>
          <a:p>
            <a:r>
              <a:rPr lang="en-US" altLang="ja-JP" sz="2800" dirty="0" smtClean="0"/>
              <a:t>1.Majority of </a:t>
            </a:r>
            <a:r>
              <a:rPr lang="en-US" altLang="ja-JP" sz="2800" b="1" dirty="0" smtClean="0"/>
              <a:t>low rank RW, PW </a:t>
            </a:r>
            <a:r>
              <a:rPr lang="en-US" altLang="ja-JP" sz="2800" dirty="0" smtClean="0"/>
              <a:t>=</a:t>
            </a:r>
            <a:r>
              <a:rPr lang="en-US" altLang="ja-JP" sz="2800" dirty="0" smtClean="0">
                <a:solidFill>
                  <a:srgbClr val="FF0000"/>
                </a:solidFill>
              </a:rPr>
              <a:t>Women</a:t>
            </a:r>
          </a:p>
          <a:p>
            <a:endParaRPr lang="en-US" altLang="ja-JP" sz="1000" dirty="0" smtClean="0"/>
          </a:p>
          <a:p>
            <a:r>
              <a:rPr lang="en-US" altLang="ja-JP" sz="2800" dirty="0" smtClean="0"/>
              <a:t>2.</a:t>
            </a:r>
            <a:r>
              <a:rPr lang="en-US" altLang="ja-JP" sz="2800" b="1" dirty="0" smtClean="0"/>
              <a:t>Women</a:t>
            </a:r>
            <a:r>
              <a:rPr lang="en-US" altLang="ja-JP" sz="2800" dirty="0" smtClean="0"/>
              <a:t> have a lack of </a:t>
            </a:r>
            <a:r>
              <a:rPr lang="en-US" altLang="ja-JP" sz="2800" b="1" dirty="0" smtClean="0"/>
              <a:t>social security</a:t>
            </a:r>
          </a:p>
          <a:p>
            <a:endParaRPr kumimoji="1" lang="en-US" altLang="ja-JP" sz="1000" dirty="0" smtClean="0"/>
          </a:p>
          <a:p>
            <a:r>
              <a:rPr lang="en-US" altLang="ja-JP" sz="2800" dirty="0" smtClean="0"/>
              <a:t>3.Some </a:t>
            </a:r>
            <a:r>
              <a:rPr kumimoji="1" lang="en-US" altLang="ja-JP" sz="2800" b="1" dirty="0" smtClean="0"/>
              <a:t>male</a:t>
            </a:r>
            <a:r>
              <a:rPr kumimoji="1" lang="en-US" altLang="ja-JP" sz="2800" dirty="0" smtClean="0"/>
              <a:t> workers’ situation has become</a:t>
            </a:r>
          </a:p>
          <a:p>
            <a:r>
              <a:rPr kumimoji="1" lang="en-US" altLang="ja-JP" sz="2800" dirty="0" smtClean="0"/>
              <a:t>                                          more </a:t>
            </a:r>
            <a:r>
              <a:rPr lang="en-US" altLang="ja-JP" sz="2800" b="1" dirty="0" smtClean="0"/>
              <a:t>precarious</a:t>
            </a:r>
            <a:endParaRPr kumimoji="1" lang="en-US" altLang="ja-JP" sz="2800" b="1" dirty="0" smtClean="0"/>
          </a:p>
          <a:p>
            <a:r>
              <a:rPr lang="ja-JP" altLang="ja-JP" sz="2800" dirty="0"/>
              <a:t>　</a:t>
            </a:r>
            <a:r>
              <a:rPr lang="ja-JP" altLang="en-US" sz="2800" dirty="0" smtClean="0"/>
              <a:t>　　　　　　　　　　　　　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↓</a:t>
            </a:r>
          </a:p>
          <a:p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Frequent relocation </a:t>
            </a:r>
            <a:r>
              <a:rPr lang="en-US" altLang="ja-JP" sz="2800" dirty="0" smtClean="0"/>
              <a:t>including residence</a:t>
            </a:r>
          </a:p>
          <a:p>
            <a:r>
              <a:rPr lang="en-US" altLang="ja-JP" sz="2800" dirty="0" smtClean="0"/>
              <a:t>  relocation /night work/flexible working time </a:t>
            </a:r>
            <a:endParaRPr lang="en-US" altLang="ja-JP" sz="1200" dirty="0" smtClean="0"/>
          </a:p>
          <a:p>
            <a:pPr algn="ctr"/>
            <a:r>
              <a:rPr lang="ja-JP" altLang="en-US" sz="2800" b="1" dirty="0" smtClean="0"/>
              <a:t>（＝</a:t>
            </a:r>
            <a:r>
              <a:rPr lang="en-US" altLang="ja-JP" sz="2800" b="1" dirty="0" smtClean="0"/>
              <a:t>work style </a:t>
            </a:r>
            <a:r>
              <a:rPr lang="en-US" altLang="ja-JP" sz="2800" dirty="0" smtClean="0"/>
              <a:t>suited to </a:t>
            </a:r>
            <a:r>
              <a:rPr lang="en-US" altLang="ja-JP" sz="2800" b="1" dirty="0" smtClean="0"/>
              <a:t>companies</a:t>
            </a:r>
            <a:r>
              <a:rPr lang="ja-JP" altLang="en-US" sz="2800" b="1" dirty="0" smtClean="0"/>
              <a:t>）</a:t>
            </a:r>
            <a:endParaRPr lang="en-US" altLang="ja-JP" sz="2800" b="1" dirty="0" smtClean="0"/>
          </a:p>
          <a:p>
            <a:pPr algn="ctr"/>
            <a:r>
              <a:rPr lang="en-US" altLang="ja-JP" dirty="0" smtClean="0"/>
              <a:t>↓</a:t>
            </a:r>
            <a:endParaRPr lang="en-US" altLang="ja-JP" dirty="0"/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＊</a:t>
            </a:r>
            <a:r>
              <a:rPr lang="en-US" altLang="ja-JP" sz="2800" dirty="0" smtClean="0">
                <a:solidFill>
                  <a:srgbClr val="FF0000"/>
                </a:solidFill>
              </a:rPr>
              <a:t>Male work style </a:t>
            </a:r>
            <a:r>
              <a:rPr lang="en-US" altLang="ja-JP" sz="2800" dirty="0" smtClean="0"/>
              <a:t>leave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women</a:t>
            </a:r>
          </a:p>
          <a:p>
            <a:r>
              <a:rPr lang="en-US" altLang="ja-JP" sz="2800" b="1" dirty="0">
                <a:solidFill>
                  <a:srgbClr val="FF0000"/>
                </a:solidFill>
              </a:rPr>
              <a:t>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                   disadvantaged </a:t>
            </a:r>
            <a:r>
              <a:rPr lang="en-US" altLang="ja-JP" sz="2800" dirty="0" smtClean="0"/>
              <a:t>in the workplace</a:t>
            </a:r>
            <a:endParaRPr lang="en-US" altLang="ja-JP" sz="1200" dirty="0"/>
          </a:p>
          <a:p>
            <a:r>
              <a:rPr lang="ja-JP" altLang="en-US" sz="2800" dirty="0" smtClean="0"/>
              <a:t>＊</a:t>
            </a:r>
            <a:r>
              <a:rPr lang="en-US" altLang="ja-JP" sz="2800" dirty="0" smtClean="0"/>
              <a:t>O</a:t>
            </a:r>
            <a:r>
              <a:rPr kumimoji="1" lang="en-US" altLang="ja-JP" sz="2800" dirty="0" smtClean="0"/>
              <a:t>nly </a:t>
            </a:r>
            <a:r>
              <a:rPr lang="en-US" altLang="ja-JP" sz="2800" dirty="0" smtClean="0"/>
              <a:t>pay</a:t>
            </a:r>
            <a:r>
              <a:rPr lang="en-US" altLang="ja-JP" sz="2800" dirty="0"/>
              <a:t> </a:t>
            </a:r>
            <a:r>
              <a:rPr kumimoji="1" lang="en-US" altLang="ja-JP" sz="2800" dirty="0" smtClean="0"/>
              <a:t>increase is </a:t>
            </a:r>
            <a:r>
              <a:rPr kumimoji="1" lang="en-US" altLang="ja-JP" sz="2800" b="1" dirty="0" smtClean="0"/>
              <a:t>not</a:t>
            </a:r>
            <a:r>
              <a:rPr kumimoji="1" lang="en-US" altLang="ja-JP" sz="2800" dirty="0" smtClean="0"/>
              <a:t> </a:t>
            </a:r>
            <a:r>
              <a:rPr lang="en-US" altLang="ja-JP" sz="2800" dirty="0" smtClean="0"/>
              <a:t>sufficient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→</a:t>
            </a:r>
            <a:r>
              <a:rPr kumimoji="1" lang="en-US" altLang="ja-JP" sz="2800" dirty="0" smtClean="0"/>
              <a:t>Change work style </a:t>
            </a:r>
            <a:r>
              <a:rPr lang="en-US" altLang="ja-JP" sz="2800" dirty="0" smtClean="0"/>
              <a:t>→ To be more family oriented, especially </a:t>
            </a:r>
            <a:r>
              <a:rPr lang="en-US" altLang="ja-JP" sz="2800" dirty="0">
                <a:solidFill>
                  <a:srgbClr val="FF0000"/>
                </a:solidFill>
              </a:rPr>
              <a:t>single </a:t>
            </a:r>
            <a:r>
              <a:rPr lang="en-US" altLang="ja-JP" sz="2800" dirty="0" smtClean="0">
                <a:solidFill>
                  <a:srgbClr val="FF0000"/>
                </a:solidFill>
              </a:rPr>
              <a:t>parent family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03868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49343" y="582373"/>
            <a:ext cx="6997158" cy="504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Research</a:t>
            </a:r>
            <a:r>
              <a:rPr lang="en-US" altLang="ja-JP" sz="3200" b="1" dirty="0" smtClean="0"/>
              <a:t> </a:t>
            </a:r>
            <a:r>
              <a:rPr kumimoji="1" lang="en-US" altLang="ja-JP" sz="3200" b="1" dirty="0" smtClean="0"/>
              <a:t>context and question</a:t>
            </a:r>
          </a:p>
          <a:p>
            <a:endParaRPr lang="en-US" altLang="ja-JP" sz="1000" dirty="0"/>
          </a:p>
          <a:p>
            <a:r>
              <a:rPr kumimoji="1" lang="en-US" altLang="ja-JP" sz="2400" dirty="0" smtClean="0"/>
              <a:t>1. </a:t>
            </a:r>
            <a:r>
              <a:rPr lang="en-US" altLang="ja-JP" sz="2400" dirty="0"/>
              <a:t>G</a:t>
            </a:r>
            <a:r>
              <a:rPr kumimoji="1" lang="en-US" altLang="ja-JP" sz="2400" dirty="0" smtClean="0"/>
              <a:t>lobalization and social change</a:t>
            </a:r>
          </a:p>
          <a:p>
            <a:endParaRPr lang="en-US" altLang="ja-JP" sz="1000" dirty="0"/>
          </a:p>
          <a:p>
            <a:r>
              <a:rPr kumimoji="1" lang="ja-JP" altLang="en-US" sz="2400" dirty="0" smtClean="0"/>
              <a:t>　・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Decline </a:t>
            </a:r>
            <a:r>
              <a:rPr lang="en-US" altLang="ja-JP" sz="2400" dirty="0"/>
              <a:t>in </a:t>
            </a:r>
            <a:r>
              <a:rPr lang="en-US" altLang="ja-JP" sz="2400" dirty="0" smtClean="0"/>
              <a:t>manufacturing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in</a:t>
            </a:r>
          </a:p>
          <a:p>
            <a:r>
              <a:rPr lang="en-US" altLang="ja-JP" sz="2400" dirty="0" smtClean="0"/>
              <a:t>    industrialized countries</a:t>
            </a:r>
          </a:p>
          <a:p>
            <a:endParaRPr lang="en-US" altLang="ja-JP" sz="1000" dirty="0" smtClean="0"/>
          </a:p>
          <a:p>
            <a:r>
              <a:rPr lang="en-US" altLang="ja-JP" sz="2400" dirty="0" smtClean="0"/>
              <a:t>  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 Increase service</a:t>
            </a:r>
            <a:r>
              <a:rPr lang="en-US" altLang="ja-JP" sz="2400" dirty="0"/>
              <a:t>-based </a:t>
            </a:r>
            <a:r>
              <a:rPr lang="en-US" altLang="ja-JP" sz="2400" dirty="0" smtClean="0"/>
              <a:t>economy in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industrialized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countries</a:t>
            </a:r>
          </a:p>
          <a:p>
            <a:endParaRPr kumimoji="1" lang="en-US" altLang="ja-JP" sz="10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 Deregulation</a:t>
            </a:r>
          </a:p>
          <a:p>
            <a:r>
              <a:rPr kumimoji="1" lang="ja-JP" altLang="en-US" sz="2400" dirty="0" smtClean="0"/>
              <a:t>　　　　　　　　　　　　　</a:t>
            </a:r>
            <a:r>
              <a:rPr kumimoji="1" lang="en-US" altLang="ja-JP" sz="2400" dirty="0" smtClean="0"/>
              <a:t>↓</a:t>
            </a:r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2. How the </a:t>
            </a:r>
            <a:r>
              <a:rPr lang="en-US" altLang="ja-JP" sz="2400" b="1" dirty="0" smtClean="0"/>
              <a:t>employment structure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/>
              <a:t>working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conditions</a:t>
            </a:r>
            <a:r>
              <a:rPr lang="en-US" altLang="ja-JP" sz="2400" dirty="0" smtClean="0"/>
              <a:t> have been changed?</a:t>
            </a:r>
          </a:p>
          <a:p>
            <a:endParaRPr lang="en-US" altLang="ja-JP" sz="1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95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4863" y="253512"/>
            <a:ext cx="88737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The object of investigation is </a:t>
            </a:r>
            <a:r>
              <a:rPr lang="en-US" altLang="ja-JP" sz="3200" b="1" dirty="0"/>
              <a:t>super-</a:t>
            </a:r>
            <a:r>
              <a:rPr lang="en-US" altLang="ja-JP" sz="3200" b="1" dirty="0" smtClean="0"/>
              <a:t>markets</a:t>
            </a:r>
          </a:p>
          <a:p>
            <a:endParaRPr kumimoji="1" lang="en-US" altLang="ja-JP" b="1" dirty="0" smtClean="0"/>
          </a:p>
          <a:p>
            <a:endParaRPr lang="en-US" altLang="ja-JP" sz="1200" dirty="0" smtClean="0"/>
          </a:p>
          <a:p>
            <a:r>
              <a:rPr lang="en-US" altLang="ja-JP" sz="2400" dirty="0" smtClean="0"/>
              <a:t>1. A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typical example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deregulation</a:t>
            </a:r>
          </a:p>
          <a:p>
            <a:endParaRPr lang="en-US" altLang="ja-JP" sz="10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Repeal of the Large-</a:t>
            </a:r>
            <a:r>
              <a:rPr lang="en-US" altLang="ja-JP" sz="2400" dirty="0"/>
              <a:t>Scale Retail </a:t>
            </a:r>
            <a:r>
              <a:rPr lang="en-US" altLang="ja-JP" sz="2400" dirty="0" smtClean="0"/>
              <a:t>Stores Law</a:t>
            </a:r>
          </a:p>
          <a:p>
            <a:pPr algn="ctr"/>
            <a:r>
              <a:rPr lang="en-US" altLang="ja-JP" sz="2400" dirty="0" smtClean="0"/>
              <a:t>↓</a:t>
            </a:r>
          </a:p>
          <a:p>
            <a:r>
              <a:rPr lang="en-US" altLang="ja-JP" sz="2400" dirty="0" smtClean="0"/>
              <a:t>   Abolition of the regulation of business hours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opening </a:t>
            </a:r>
          </a:p>
          <a:p>
            <a:r>
              <a:rPr lang="en-US" altLang="ja-JP" sz="2400" dirty="0" smtClean="0"/>
              <a:t>   new stores</a:t>
            </a:r>
          </a:p>
          <a:p>
            <a:endParaRPr lang="en-US" altLang="ja-JP" sz="1000" dirty="0"/>
          </a:p>
          <a:p>
            <a:r>
              <a:rPr lang="en-US" altLang="ja-JP" sz="2400" dirty="0" smtClean="0"/>
              <a:t>2. Feminization and casualization </a:t>
            </a:r>
            <a:r>
              <a:rPr lang="en-US" altLang="ja-JP" sz="2400" dirty="0"/>
              <a:t>of the workforce</a:t>
            </a:r>
            <a:endParaRPr lang="en-US" altLang="ja-JP" sz="2400" dirty="0" smtClean="0"/>
          </a:p>
          <a:p>
            <a:endParaRPr lang="en-US" altLang="ja-JP" sz="1000" dirty="0" smtClean="0"/>
          </a:p>
          <a:p>
            <a:r>
              <a:rPr lang="en-US" altLang="ja-JP" sz="2400" dirty="0" smtClean="0">
                <a:latin typeface="Calibri" panose="020F0502020204030204" pitchFamily="34" charset="0"/>
              </a:rPr>
              <a:t>   →</a:t>
            </a:r>
            <a:r>
              <a:rPr lang="en-US" altLang="ja-JP" sz="2400" dirty="0"/>
              <a:t>Most </a:t>
            </a:r>
            <a:r>
              <a:rPr lang="en-US" altLang="ja-JP" sz="2400" b="1" dirty="0">
                <a:solidFill>
                  <a:srgbClr val="FF0000"/>
                </a:solidFill>
              </a:rPr>
              <a:t>common jobs</a:t>
            </a:r>
            <a:r>
              <a:rPr lang="en-US" altLang="ja-JP" sz="2400" b="1" dirty="0"/>
              <a:t> </a:t>
            </a:r>
            <a:r>
              <a:rPr lang="en-US" altLang="ja-JP" sz="2400" dirty="0"/>
              <a:t>among </a:t>
            </a:r>
            <a:r>
              <a:rPr lang="en-US" altLang="ja-JP" sz="2400" b="1" dirty="0">
                <a:solidFill>
                  <a:srgbClr val="FF0000"/>
                </a:solidFill>
              </a:rPr>
              <a:t>temporary</a:t>
            </a:r>
            <a:r>
              <a:rPr lang="en-US" altLang="ja-JP" sz="2400" dirty="0"/>
              <a:t> workers and</a:t>
            </a:r>
          </a:p>
          <a:p>
            <a:r>
              <a:rPr lang="en-US" altLang="ja-JP" sz="2400" dirty="0"/>
              <a:t> </a:t>
            </a:r>
            <a:r>
              <a:rPr lang="ja-JP" altLang="en-US" sz="2400" dirty="0"/>
              <a:t>　</a:t>
            </a:r>
            <a:r>
              <a:rPr lang="en-US" altLang="ja-JP" sz="2400" dirty="0" smtClean="0"/>
              <a:t>  female </a:t>
            </a:r>
            <a:r>
              <a:rPr lang="en-US" altLang="ja-JP" sz="2400" dirty="0"/>
              <a:t>workers are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retail employees</a:t>
            </a:r>
            <a:r>
              <a:rPr lang="en-US" altLang="ja-JP" sz="2400" dirty="0" smtClean="0"/>
              <a:t> in Japan</a:t>
            </a:r>
          </a:p>
          <a:p>
            <a:endParaRPr lang="en-US" altLang="ja-JP" sz="1000" dirty="0" smtClean="0"/>
          </a:p>
          <a:p>
            <a:r>
              <a:rPr lang="en-US" altLang="ja-JP" sz="2400" dirty="0" smtClean="0"/>
              <a:t>3.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Super</a:t>
            </a:r>
            <a:r>
              <a:rPr lang="en-US" altLang="ja-JP" sz="2400" b="1" dirty="0">
                <a:solidFill>
                  <a:srgbClr val="FF0000"/>
                </a:solidFill>
              </a:rPr>
              <a:t>-markets exist everywhere,</a:t>
            </a:r>
            <a:r>
              <a:rPr lang="en-US" altLang="ja-JP" sz="2400" b="1" dirty="0"/>
              <a:t> </a:t>
            </a:r>
            <a:r>
              <a:rPr lang="en-US" altLang="ja-JP" sz="2400" dirty="0" smtClean="0"/>
              <a:t>in </a:t>
            </a:r>
            <a:r>
              <a:rPr lang="en-US" altLang="ja-JP" sz="2400" dirty="0"/>
              <a:t>every </a:t>
            </a:r>
            <a:r>
              <a:rPr lang="en-US" altLang="ja-JP" sz="2400" dirty="0" smtClean="0"/>
              <a:t>industrialized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/>
              <a:t>country and </a:t>
            </a:r>
            <a:r>
              <a:rPr lang="en-US" altLang="ja-JP" sz="2400" dirty="0" smtClean="0"/>
              <a:t>even </a:t>
            </a:r>
            <a:r>
              <a:rPr lang="en-US" altLang="ja-JP" sz="2400" dirty="0"/>
              <a:t>in countries that are industrializing </a:t>
            </a:r>
          </a:p>
          <a:p>
            <a:endParaRPr lang="en-US" altLang="ja-JP" sz="1000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9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8071" y="589758"/>
            <a:ext cx="5716679" cy="4001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smtClean="0"/>
              <a:t>Outline of this research</a:t>
            </a:r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1. A super</a:t>
            </a:r>
            <a:r>
              <a:rPr lang="en-US" altLang="ja-JP" sz="2400" dirty="0"/>
              <a:t>-</a:t>
            </a:r>
            <a:r>
              <a:rPr lang="en-US" altLang="ja-JP" sz="2400" dirty="0" smtClean="0"/>
              <a:t>market</a:t>
            </a:r>
            <a:r>
              <a:rPr lang="ja-JP" altLang="en-US" sz="2400" dirty="0" smtClean="0"/>
              <a:t>　</a:t>
            </a:r>
            <a:r>
              <a:rPr lang="en-US" altLang="ja-JP" sz="2400" dirty="0"/>
              <a:t>labor </a:t>
            </a:r>
            <a:r>
              <a:rPr lang="en-US" altLang="ja-JP" sz="2400" dirty="0" smtClean="0"/>
              <a:t>union (</a:t>
            </a:r>
            <a:r>
              <a:rPr lang="en-US" altLang="ja-JP" sz="2400" b="1" dirty="0" smtClean="0"/>
              <a:t>LU-A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endParaRPr lang="en-US" altLang="ja-JP" sz="1000" dirty="0" smtClean="0"/>
          </a:p>
          <a:p>
            <a:r>
              <a:rPr lang="en-US" altLang="ja-JP" sz="1600" dirty="0" smtClean="0"/>
              <a:t>      Interview</a:t>
            </a:r>
            <a:r>
              <a:rPr lang="ja-JP" altLang="en-US" sz="1600" dirty="0" smtClean="0"/>
              <a:t>＝</a:t>
            </a:r>
            <a:r>
              <a:rPr lang="en-US" altLang="ja-JP" sz="1600" dirty="0" smtClean="0"/>
              <a:t>2015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Feb and Aug</a:t>
            </a:r>
          </a:p>
          <a:p>
            <a:endParaRPr lang="en-US" altLang="ja-JP" sz="1000" dirty="0"/>
          </a:p>
          <a:p>
            <a:endParaRPr lang="en-US" altLang="ja-JP" sz="1000" dirty="0" smtClean="0"/>
          </a:p>
          <a:p>
            <a:r>
              <a:rPr lang="en-US" altLang="ja-JP" sz="2400" dirty="0" smtClean="0"/>
              <a:t>2. B </a:t>
            </a:r>
            <a:r>
              <a:rPr lang="en-US" altLang="ja-JP" sz="2400" dirty="0"/>
              <a:t>super-</a:t>
            </a:r>
            <a:r>
              <a:rPr lang="en-US" altLang="ja-JP" sz="2400" dirty="0" smtClean="0"/>
              <a:t>market</a:t>
            </a:r>
            <a:r>
              <a:rPr lang="ja-JP" altLang="en-US" sz="2400" dirty="0" smtClean="0"/>
              <a:t>　</a:t>
            </a:r>
            <a:r>
              <a:rPr lang="en-US" altLang="ja-JP" sz="2400" dirty="0"/>
              <a:t>labor </a:t>
            </a:r>
            <a:r>
              <a:rPr lang="en-US" altLang="ja-JP" sz="2400" dirty="0" smtClean="0"/>
              <a:t>union (</a:t>
            </a:r>
            <a:r>
              <a:rPr lang="en-US" altLang="ja-JP" sz="2400" b="1" dirty="0" smtClean="0"/>
              <a:t>LU-B</a:t>
            </a:r>
            <a:r>
              <a:rPr lang="en-US" altLang="ja-JP" sz="2400" dirty="0" smtClean="0"/>
              <a:t>)</a:t>
            </a:r>
          </a:p>
          <a:p>
            <a:endParaRPr lang="en-US" altLang="ja-JP" sz="1000" dirty="0" smtClean="0"/>
          </a:p>
          <a:p>
            <a:r>
              <a:rPr lang="en-US" altLang="ja-JP" sz="1600" dirty="0" smtClean="0"/>
              <a:t>      Interview</a:t>
            </a:r>
            <a:r>
              <a:rPr lang="ja-JP" altLang="en-US" sz="1600" dirty="0" smtClean="0"/>
              <a:t>＝</a:t>
            </a:r>
            <a:r>
              <a:rPr lang="en-US" altLang="ja-JP" sz="1600" dirty="0" smtClean="0"/>
              <a:t>2015 Feb</a:t>
            </a:r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3. Industrial union (</a:t>
            </a:r>
            <a:r>
              <a:rPr lang="en-US" altLang="ja-JP" sz="2400" b="1" dirty="0" smtClean="0"/>
              <a:t>IU</a:t>
            </a:r>
            <a:r>
              <a:rPr lang="en-US" altLang="ja-JP" sz="2400" dirty="0" smtClean="0"/>
              <a:t>)</a:t>
            </a:r>
          </a:p>
          <a:p>
            <a:endParaRPr lang="en-US" altLang="ja-JP" sz="1000" dirty="0" smtClean="0"/>
          </a:p>
          <a:p>
            <a:r>
              <a:rPr lang="en-US" altLang="ja-JP" sz="1600" dirty="0" smtClean="0"/>
              <a:t>      Interview</a:t>
            </a:r>
            <a:r>
              <a:rPr lang="ja-JP" altLang="en-US" sz="1600" dirty="0"/>
              <a:t>＝</a:t>
            </a:r>
            <a:r>
              <a:rPr lang="en-US" altLang="ja-JP" sz="1600" dirty="0"/>
              <a:t>2015 </a:t>
            </a:r>
            <a:r>
              <a:rPr lang="en-US" altLang="ja-JP" sz="1600" dirty="0" smtClean="0"/>
              <a:t>Aug</a:t>
            </a:r>
            <a:endParaRPr lang="en-US" altLang="ja-JP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33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4000" y="179568"/>
            <a:ext cx="8717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Deregulation</a:t>
            </a:r>
            <a:r>
              <a:rPr lang="en-US" altLang="ja-JP" sz="3200" b="1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and </a:t>
            </a:r>
            <a:r>
              <a:rPr lang="en-US" altLang="ja-JP" sz="3200" b="1" dirty="0" smtClean="0"/>
              <a:t>a </a:t>
            </a:r>
            <a:r>
              <a:rPr lang="en-US" altLang="ja-JP" sz="3200" b="1" dirty="0"/>
              <a:t>change of business </a:t>
            </a:r>
            <a:r>
              <a:rPr lang="en-US" altLang="ja-JP" sz="3200" b="1" dirty="0" smtClean="0"/>
              <a:t>hours</a:t>
            </a:r>
            <a:endParaRPr lang="ja-JP" altLang="en-US" sz="32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0080" y="5536211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＊</a:t>
            </a:r>
            <a:r>
              <a:rPr lang="en-US" altLang="ja-JP" sz="2400" dirty="0" smtClean="0"/>
              <a:t>Close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later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in the </a:t>
            </a:r>
            <a:r>
              <a:rPr lang="en-US" altLang="ja-JP" sz="2400" dirty="0">
                <a:solidFill>
                  <a:srgbClr val="FF0000"/>
                </a:solidFill>
              </a:rPr>
              <a:t>evening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080" y="2942491"/>
            <a:ext cx="57253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Business hours </a:t>
            </a:r>
            <a:r>
              <a:rPr lang="en-US" altLang="ja-JP" sz="2400" dirty="0"/>
              <a:t>have become </a:t>
            </a:r>
            <a:r>
              <a:rPr lang="en-US" altLang="ja-JP" sz="2400" dirty="0">
                <a:solidFill>
                  <a:srgbClr val="FF0000"/>
                </a:solidFill>
              </a:rPr>
              <a:t>longer</a:t>
            </a:r>
            <a:endParaRPr lang="ja-JP" altLang="en-US" sz="2400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62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01851" y="768350"/>
            <a:ext cx="351428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ea typeface="Lucida Grande"/>
                <a:cs typeface="Lucida Grande"/>
              </a:rPr>
              <a:t>・</a:t>
            </a:r>
            <a:r>
              <a:rPr kumimoji="1" lang="en-US" altLang="ja-JP" sz="2400" dirty="0" smtClean="0">
                <a:solidFill>
                  <a:srgbClr val="3366FF"/>
                </a:solidFill>
                <a:ea typeface="Lucida Grande"/>
                <a:cs typeface="Lucida Grande"/>
              </a:rPr>
              <a:t>Expansion</a:t>
            </a:r>
            <a:r>
              <a:rPr kumimoji="1" lang="en-US" altLang="ja-JP" sz="2400" dirty="0" smtClean="0">
                <a:solidFill>
                  <a:srgbClr val="000000"/>
                </a:solidFill>
                <a:ea typeface="Lucida Grande"/>
                <a:cs typeface="Lucida Grande"/>
              </a:rPr>
              <a:t> of sales </a:t>
            </a:r>
            <a:r>
              <a:rPr kumimoji="1" lang="en-US" altLang="ja-JP" sz="2400" dirty="0" smtClean="0">
                <a:solidFill>
                  <a:srgbClr val="3366FF"/>
                </a:solidFill>
                <a:ea typeface="Lucida Grande"/>
                <a:cs typeface="Lucida Grande"/>
              </a:rPr>
              <a:t>floor space </a:t>
            </a:r>
            <a:r>
              <a:rPr kumimoji="1" lang="en-US" altLang="ja-JP" sz="2400" dirty="0" smtClean="0">
                <a:solidFill>
                  <a:srgbClr val="000000"/>
                </a:solidFill>
                <a:ea typeface="Lucida Grande"/>
                <a:cs typeface="Lucida Grande"/>
              </a:rPr>
              <a:t>per establishment</a:t>
            </a:r>
          </a:p>
          <a:p>
            <a:endParaRPr lang="en-US" altLang="ja-JP" sz="1000" dirty="0">
              <a:solidFill>
                <a:srgbClr val="000000"/>
              </a:solidFill>
              <a:ea typeface="Lucida Grande"/>
              <a:cs typeface="Lucida Grande"/>
            </a:endParaRPr>
          </a:p>
          <a:p>
            <a:r>
              <a:rPr kumimoji="1" lang="en-US" altLang="ja-JP" sz="2400" dirty="0" smtClean="0">
                <a:solidFill>
                  <a:srgbClr val="000000"/>
                </a:solidFill>
                <a:ea typeface="Lucida Grande"/>
                <a:cs typeface="Lucida Grande"/>
              </a:rPr>
              <a:t>   But </a:t>
            </a:r>
            <a:r>
              <a:rPr kumimoji="1" lang="en-US" altLang="ja-JP" sz="2400" dirty="0" smtClean="0">
                <a:solidFill>
                  <a:srgbClr val="3366FF"/>
                </a:solidFill>
                <a:ea typeface="Lucida Grande"/>
                <a:cs typeface="Lucida Grande"/>
              </a:rPr>
              <a:t>decreasing sales </a:t>
            </a:r>
            <a:r>
              <a:rPr kumimoji="1" lang="en-US" altLang="ja-JP" sz="2400" dirty="0" smtClean="0">
                <a:solidFill>
                  <a:srgbClr val="000000"/>
                </a:solidFill>
                <a:ea typeface="Lucida Grande"/>
                <a:cs typeface="Lucida Grande"/>
              </a:rPr>
              <a:t>per 1m</a:t>
            </a:r>
            <a:r>
              <a:rPr kumimoji="1" lang="en-US" altLang="ja-JP" sz="2400" baseline="30000" dirty="0" smtClean="0">
                <a:solidFill>
                  <a:srgbClr val="000000"/>
                </a:solidFill>
                <a:ea typeface="Lucida Grande"/>
                <a:cs typeface="Lucida Grande"/>
              </a:rPr>
              <a:t>2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416" y="3550999"/>
            <a:ext cx="8380506" cy="301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                                             ↓</a:t>
            </a:r>
            <a:endParaRPr lang="en-US" altLang="ja-JP" sz="800" dirty="0"/>
          </a:p>
          <a:p>
            <a:r>
              <a:rPr lang="en-US" altLang="en-US" dirty="0"/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Intensification of competition</a:t>
            </a:r>
            <a:r>
              <a:rPr lang="en-US" altLang="ja-JP" dirty="0"/>
              <a:t> within the </a:t>
            </a:r>
            <a:r>
              <a:rPr lang="en-US" altLang="ja-JP" dirty="0" smtClean="0"/>
              <a:t>retail</a:t>
            </a:r>
            <a:r>
              <a:rPr lang="en-US" altLang="ja-JP" dirty="0"/>
              <a:t>  </a:t>
            </a:r>
            <a:r>
              <a:rPr lang="en-US" altLang="ja-JP" dirty="0" smtClean="0"/>
              <a:t>business</a:t>
            </a:r>
            <a:endParaRPr lang="en-US" altLang="ja-JP" dirty="0"/>
          </a:p>
          <a:p>
            <a:r>
              <a:rPr lang="ja-JP" altLang="en-US" dirty="0"/>
              <a:t>　　　　　　　　　　</a:t>
            </a:r>
            <a:endParaRPr lang="en-US" altLang="ja-JP" sz="800" dirty="0"/>
          </a:p>
          <a:p>
            <a:r>
              <a:rPr lang="en-US" altLang="ja-JP" dirty="0"/>
              <a:t>  </a:t>
            </a:r>
            <a:r>
              <a:rPr lang="en-US" altLang="ja-JP" dirty="0" smtClean="0"/>
              <a:t>Q. What </a:t>
            </a:r>
            <a:r>
              <a:rPr lang="en-US" altLang="ja-JP" dirty="0"/>
              <a:t>action is super-markets taking?</a:t>
            </a:r>
          </a:p>
          <a:p>
            <a:endParaRPr lang="en-US" altLang="ja-JP" sz="800" dirty="0"/>
          </a:p>
          <a:p>
            <a:r>
              <a:rPr lang="en-US" altLang="ja-JP" dirty="0"/>
              <a:t>  </a:t>
            </a:r>
            <a:r>
              <a:rPr lang="en-US" altLang="ja-JP" dirty="0" smtClean="0"/>
              <a:t> </a:t>
            </a:r>
            <a:r>
              <a:rPr lang="ja-JP" altLang="en-US" dirty="0" smtClean="0"/>
              <a:t>・</a:t>
            </a:r>
            <a:r>
              <a:rPr lang="en-US" altLang="ja-JP" dirty="0" smtClean="0"/>
              <a:t>The </a:t>
            </a:r>
            <a:r>
              <a:rPr lang="en-US" altLang="ja-JP" dirty="0"/>
              <a:t>evolution of IT and introduction of </a:t>
            </a:r>
            <a:r>
              <a:rPr lang="en-US" altLang="ja-JP" dirty="0">
                <a:solidFill>
                  <a:srgbClr val="FF0000"/>
                </a:solidFill>
              </a:rPr>
              <a:t>IT </a:t>
            </a:r>
            <a:r>
              <a:rPr lang="en-US" altLang="ja-JP" dirty="0" smtClean="0">
                <a:solidFill>
                  <a:srgbClr val="FF0000"/>
                </a:solidFill>
              </a:rPr>
              <a:t>in 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retail 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sz="800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   </a:t>
            </a:r>
            <a:r>
              <a:rPr lang="en-US" altLang="ja-JP" dirty="0">
                <a:solidFill>
                  <a:srgbClr val="000000"/>
                </a:solidFill>
              </a:rPr>
              <a:t>e.g.</a:t>
            </a:r>
            <a:r>
              <a:rPr lang="en-US" altLang="ja-JP" dirty="0"/>
              <a:t> Self-checkout system, automatic </a:t>
            </a:r>
            <a:r>
              <a:rPr lang="en-US" altLang="ja-JP" dirty="0" smtClean="0"/>
              <a:t>ordering </a:t>
            </a:r>
            <a:r>
              <a:rPr lang="en-US" altLang="ja-JP" dirty="0"/>
              <a:t> system, IC </a:t>
            </a:r>
            <a:r>
              <a:rPr lang="en-US" altLang="ja-JP" dirty="0" smtClean="0"/>
              <a:t>tag      </a:t>
            </a:r>
            <a:endParaRPr lang="en-US" altLang="ja-JP" sz="800" dirty="0">
              <a:solidFill>
                <a:srgbClr val="000000"/>
              </a:solidFill>
            </a:endParaRPr>
          </a:p>
          <a:p>
            <a:r>
              <a:rPr lang="en-US" altLang="ja-JP" dirty="0"/>
              <a:t>                      </a:t>
            </a:r>
            <a:r>
              <a:rPr lang="en-US" altLang="ja-JP" dirty="0" smtClean="0"/>
              <a:t>                   +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</a:t>
            </a:r>
            <a:r>
              <a:rPr lang="ja-JP" altLang="en-US" sz="3200" dirty="0" smtClean="0">
                <a:solidFill>
                  <a:srgbClr val="FF0000"/>
                </a:solidFill>
              </a:rPr>
              <a:t>・</a:t>
            </a:r>
            <a:r>
              <a:rPr lang="en-US" altLang="ja-JP" sz="3200" dirty="0" smtClean="0">
                <a:solidFill>
                  <a:srgbClr val="FF0000"/>
                </a:solidFill>
              </a:rPr>
              <a:t>Change </a:t>
            </a:r>
            <a:r>
              <a:rPr lang="en-US" altLang="ja-JP" sz="3200" dirty="0">
                <a:solidFill>
                  <a:srgbClr val="FF0000"/>
                </a:solidFill>
              </a:rPr>
              <a:t>in the employment structure 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01851" y="3098801"/>
            <a:ext cx="456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After deregulation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42240"/>
            <a:ext cx="4711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Figure1: Number of establishments, Sales floor space per establishment, Annual sales of goods per 1</a:t>
            </a:r>
            <a:r>
              <a:rPr lang="en-US" altLang="ja-JP" sz="1600" b="1" dirty="0" smtClean="0"/>
              <a:t>㎡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23335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5906" y="414021"/>
            <a:ext cx="858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latin typeface="Calibri" panose="020F0502020204030204" pitchFamily="34" charset="0"/>
              </a:rPr>
              <a:t>Changes </a:t>
            </a:r>
            <a:r>
              <a:rPr lang="en-US" altLang="ja-JP" sz="2800" b="1" dirty="0">
                <a:latin typeface="Calibri" panose="020F0502020204030204" pitchFamily="34" charset="0"/>
              </a:rPr>
              <a:t>in Employment Structure(1985-2014</a:t>
            </a:r>
            <a:r>
              <a:rPr lang="en-US" altLang="ja-JP" sz="2800" b="1" dirty="0" smtClean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7746" y="1501716"/>
            <a:ext cx="501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Figure2: Employment </a:t>
            </a:r>
            <a:r>
              <a:rPr lang="en-US" altLang="ja-JP" dirty="0" smtClean="0"/>
              <a:t>Structure(1985-2014)  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294" y="5302669"/>
            <a:ext cx="74027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＊</a:t>
            </a:r>
            <a:r>
              <a:rPr lang="en-US" altLang="ja-JP" sz="2400" dirty="0"/>
              <a:t>Main employment type</a:t>
            </a:r>
          </a:p>
          <a:p>
            <a:endParaRPr lang="en-US" altLang="ja-JP" sz="800" dirty="0"/>
          </a:p>
          <a:p>
            <a:r>
              <a:rPr lang="en-US" altLang="ja-JP" sz="2400" dirty="0"/>
              <a:t>1985=RW→2014=</a:t>
            </a:r>
            <a:r>
              <a:rPr lang="en-US" altLang="ja-JP" sz="2400" dirty="0" smtClean="0">
                <a:solidFill>
                  <a:srgbClr val="FF0000"/>
                </a:solidFill>
              </a:rPr>
              <a:t>PW, </a:t>
            </a:r>
            <a:r>
              <a:rPr lang="en-US" altLang="ja-JP" sz="2400" dirty="0"/>
              <a:t>Particularly </a:t>
            </a:r>
            <a:r>
              <a:rPr lang="en-US" altLang="ja-JP" sz="2400" dirty="0">
                <a:solidFill>
                  <a:srgbClr val="FF0000"/>
                </a:solidFill>
              </a:rPr>
              <a:t>F</a:t>
            </a:r>
            <a:r>
              <a:rPr lang="en-US" altLang="ja-JP" sz="2400" dirty="0">
                <a:solidFill>
                  <a:srgbClr val="000000"/>
                </a:solidFill>
              </a:rPr>
              <a:t>-</a:t>
            </a:r>
            <a:r>
              <a:rPr lang="en-US" altLang="ja-JP" sz="2400" dirty="0"/>
              <a:t>PW</a:t>
            </a:r>
            <a:r>
              <a:rPr lang="ja-JP" altLang="en-US" sz="2400" dirty="0"/>
              <a:t>　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1600" dirty="0"/>
              <a:t>　　　　　　</a:t>
            </a:r>
            <a:r>
              <a:rPr lang="en-US" altLang="ja-JP" sz="1600" dirty="0" smtClean="0"/>
              <a:t>                                                                  </a:t>
            </a:r>
            <a:r>
              <a:rPr lang="en-US" altLang="ja-JP" dirty="0" smtClean="0"/>
              <a:t> </a:t>
            </a:r>
            <a:r>
              <a:rPr lang="en-US" altLang="ja-JP" dirty="0"/>
              <a:t>But increase </a:t>
            </a:r>
            <a:r>
              <a:rPr lang="en-US" altLang="ja-JP" dirty="0">
                <a:solidFill>
                  <a:srgbClr val="FF0000"/>
                </a:solidFill>
              </a:rPr>
              <a:t>M</a:t>
            </a:r>
            <a:r>
              <a:rPr lang="en-US" altLang="ja-JP" dirty="0"/>
              <a:t>-PW</a:t>
            </a:r>
            <a:r>
              <a:rPr lang="ja-JP" altLang="en-US" dirty="0"/>
              <a:t>　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317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083" y="177643"/>
            <a:ext cx="881342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The category of </a:t>
            </a:r>
            <a:r>
              <a:rPr lang="en-US" altLang="ja-JP" sz="3200" b="1" dirty="0" smtClean="0"/>
              <a:t>employment</a:t>
            </a:r>
            <a:r>
              <a:rPr kumimoji="1" lang="en-US" altLang="ja-JP" sz="3200" b="1" dirty="0" smtClean="0"/>
              <a:t> and </a:t>
            </a:r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                      </a:t>
            </a:r>
            <a:r>
              <a:rPr lang="ja-JP" altLang="en-US" sz="3200" dirty="0" smtClean="0"/>
              <a:t>　　　　</a:t>
            </a:r>
            <a:r>
              <a:rPr lang="en-US" altLang="ja-JP" sz="3200" b="1" dirty="0" smtClean="0"/>
              <a:t>union</a:t>
            </a:r>
            <a:r>
              <a:rPr lang="en-US" altLang="ja-JP" sz="3200" dirty="0"/>
              <a:t> </a:t>
            </a:r>
            <a:r>
              <a:rPr lang="en-US" altLang="ja-JP" sz="3200" b="1" dirty="0" smtClean="0"/>
              <a:t>m</a:t>
            </a:r>
            <a:r>
              <a:rPr kumimoji="1" lang="en-US" altLang="ja-JP" sz="3200" b="1" dirty="0" smtClean="0"/>
              <a:t>embership</a:t>
            </a:r>
          </a:p>
          <a:p>
            <a:endParaRPr lang="en-US" altLang="ja-JP" sz="10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182880" y="1327844"/>
            <a:ext cx="3870960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1.</a:t>
            </a:r>
            <a:r>
              <a:rPr lang="en-US" altLang="ja-JP" b="1" dirty="0" smtClean="0"/>
              <a:t>RW</a:t>
            </a:r>
            <a:r>
              <a:rPr lang="en-US" altLang="ja-JP" dirty="0" smtClean="0"/>
              <a:t>  have </a:t>
            </a:r>
            <a:r>
              <a:rPr lang="en-US" altLang="ja-JP" dirty="0"/>
              <a:t>to </a:t>
            </a:r>
            <a:r>
              <a:rPr lang="en-US" altLang="ja-JP" dirty="0">
                <a:solidFill>
                  <a:srgbClr val="FF0000"/>
                </a:solidFill>
              </a:rPr>
              <a:t>relocate</a:t>
            </a:r>
          </a:p>
          <a:p>
            <a:endParaRPr lang="en-US" altLang="ja-JP" sz="1000" dirty="0" smtClean="0"/>
          </a:p>
          <a:p>
            <a:r>
              <a:rPr lang="ja-JP" altLang="en-US" dirty="0"/>
              <a:t>　 </a:t>
            </a:r>
            <a:r>
              <a:rPr lang="en-US" altLang="ja-JP" b="1" dirty="0"/>
              <a:t>PW</a:t>
            </a: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don’t</a:t>
            </a:r>
            <a:r>
              <a:rPr lang="en-US" altLang="ja-JP" dirty="0" smtClean="0"/>
              <a:t> have </a:t>
            </a:r>
            <a:r>
              <a:rPr lang="en-US" altLang="ja-JP" dirty="0"/>
              <a:t>to </a:t>
            </a:r>
            <a:r>
              <a:rPr lang="en-US" altLang="ja-JP" dirty="0">
                <a:solidFill>
                  <a:srgbClr val="FF0000"/>
                </a:solidFill>
              </a:rPr>
              <a:t>relocate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dirty="0" smtClean="0"/>
              <a:t>2.Working </a:t>
            </a:r>
            <a:r>
              <a:rPr lang="en-US" altLang="ja-JP" dirty="0" smtClean="0">
                <a:solidFill>
                  <a:srgbClr val="FF0000"/>
                </a:solidFill>
              </a:rPr>
              <a:t>hours</a:t>
            </a:r>
            <a:r>
              <a:rPr lang="en-US" altLang="ja-JP" dirty="0" smtClean="0"/>
              <a:t>/ job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  </a:t>
            </a:r>
            <a:r>
              <a:rPr lang="ja-JP" altLang="en-US" dirty="0" smtClean="0"/>
              <a:t>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    </a:t>
            </a:r>
            <a:r>
              <a:rPr lang="en-US" altLang="ja-JP" dirty="0" smtClean="0">
                <a:solidFill>
                  <a:srgbClr val="FF0000"/>
                </a:solidFill>
              </a:rPr>
              <a:t>relocation</a:t>
            </a:r>
          </a:p>
          <a:p>
            <a:r>
              <a:rPr lang="ja-JP" altLang="en-US" dirty="0" smtClean="0"/>
              <a:t>　　　　　　　　　　　</a:t>
            </a:r>
            <a:r>
              <a:rPr lang="en-US" altLang="ja-JP" dirty="0" smtClean="0"/>
              <a:t>↓</a:t>
            </a:r>
          </a:p>
          <a:p>
            <a:r>
              <a:rPr lang="en-US" altLang="ja-JP" b="1" dirty="0" smtClean="0"/>
              <a:t>Type</a:t>
            </a:r>
            <a:r>
              <a:rPr lang="en-US" altLang="ja-JP" dirty="0" smtClean="0"/>
              <a:t> of employment (</a:t>
            </a:r>
            <a:r>
              <a:rPr lang="en-US" altLang="ja-JP" b="1" dirty="0" smtClean="0"/>
              <a:t>RW</a:t>
            </a:r>
            <a:r>
              <a:rPr lang="en-US" altLang="ja-JP" dirty="0" smtClean="0"/>
              <a:t>/</a:t>
            </a:r>
            <a:r>
              <a:rPr lang="en-US" altLang="ja-JP" b="1" dirty="0" smtClean="0"/>
              <a:t>PW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　　　　　　　　　　　</a:t>
            </a:r>
            <a:r>
              <a:rPr lang="en-US" altLang="ja-JP" dirty="0" smtClean="0"/>
              <a:t>↓</a:t>
            </a:r>
          </a:p>
          <a:p>
            <a:pPr algn="ctr"/>
            <a:r>
              <a:rPr lang="en-US" altLang="ja-JP" dirty="0" smtClean="0"/>
              <a:t>Type of </a:t>
            </a:r>
            <a:r>
              <a:rPr lang="en-US" altLang="ja-JP" b="1" dirty="0" smtClean="0"/>
              <a:t>contract</a:t>
            </a:r>
            <a:endParaRPr lang="en-US" altLang="ja-JP" b="1" dirty="0"/>
          </a:p>
          <a:p>
            <a:r>
              <a:rPr lang="en-US" altLang="ja-JP" sz="1400" dirty="0" smtClean="0"/>
              <a:t>                               ‖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Open-ended </a:t>
            </a:r>
            <a:r>
              <a:rPr lang="en-US" altLang="ja-JP" dirty="0" smtClean="0"/>
              <a:t>(RW) </a:t>
            </a:r>
          </a:p>
          <a:p>
            <a:r>
              <a:rPr lang="en-US" altLang="ja-JP" dirty="0" smtClean="0"/>
              <a:t>        or </a:t>
            </a:r>
            <a:r>
              <a:rPr lang="en-US" altLang="ja-JP" dirty="0" smtClean="0">
                <a:solidFill>
                  <a:srgbClr val="FF0000"/>
                </a:solidFill>
              </a:rPr>
              <a:t>Fixed </a:t>
            </a:r>
            <a:r>
              <a:rPr lang="en-US" altLang="ja-JP" dirty="0">
                <a:solidFill>
                  <a:srgbClr val="FF0000"/>
                </a:solidFill>
              </a:rPr>
              <a:t>term with </a:t>
            </a:r>
            <a:r>
              <a:rPr lang="en-US" altLang="ja-JP" dirty="0" smtClean="0">
                <a:solidFill>
                  <a:srgbClr val="FF0000"/>
                </a:solidFill>
              </a:rPr>
              <a:t>renewal</a:t>
            </a:r>
          </a:p>
          <a:p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dirty="0" smtClean="0"/>
              <a:t>3.Union membership</a:t>
            </a:r>
            <a:endParaRPr lang="en-US" altLang="ja-JP" sz="1000" dirty="0"/>
          </a:p>
          <a:p>
            <a:r>
              <a:rPr lang="en-US" altLang="ja-JP" b="1" dirty="0"/>
              <a:t>                RW</a:t>
            </a:r>
          </a:p>
          <a:p>
            <a:r>
              <a:rPr lang="en-US" altLang="ja-JP" dirty="0"/>
              <a:t>                  +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Length</a:t>
            </a:r>
            <a:r>
              <a:rPr lang="en-US" altLang="ja-JP" dirty="0"/>
              <a:t> of working hours (</a:t>
            </a:r>
            <a:r>
              <a:rPr lang="en-US" altLang="ja-JP" b="1" dirty="0">
                <a:solidFill>
                  <a:srgbClr val="FF0000"/>
                </a:solidFill>
              </a:rPr>
              <a:t>PW</a:t>
            </a:r>
            <a:r>
              <a:rPr lang="en-US" altLang="ja-JP" dirty="0"/>
              <a:t>) </a:t>
            </a:r>
            <a:endParaRPr lang="ja-JP" altLang="en-US" dirty="0"/>
          </a:p>
          <a:p>
            <a:endParaRPr lang="en-US" altLang="ja-JP" sz="1000" dirty="0" smtClean="0">
              <a:solidFill>
                <a:srgbClr val="FF0000"/>
              </a:solidFill>
            </a:endParaRPr>
          </a:p>
          <a:p>
            <a:r>
              <a:rPr lang="en-US" altLang="ja-JP" sz="1600" dirty="0" smtClean="0"/>
              <a:t>LU-A PW</a:t>
            </a:r>
            <a:r>
              <a:rPr lang="en-US" altLang="ja-JP" sz="1600" dirty="0"/>
              <a:t>&lt;20h, </a:t>
            </a:r>
            <a:r>
              <a:rPr lang="en-US" altLang="ja-JP" sz="1600" dirty="0" smtClean="0"/>
              <a:t>LU-B </a:t>
            </a:r>
            <a:r>
              <a:rPr lang="en-US" altLang="ja-JP" sz="1600" dirty="0"/>
              <a:t>PW&lt;</a:t>
            </a:r>
            <a:r>
              <a:rPr lang="en-US" altLang="ja-JP" sz="1600" dirty="0" smtClean="0"/>
              <a:t>87h</a:t>
            </a:r>
            <a:r>
              <a:rPr lang="en-US" altLang="ja-JP" sz="1600" dirty="0"/>
              <a:t> </a:t>
            </a:r>
            <a:endParaRPr lang="en-US" altLang="ja-JP" sz="1600" dirty="0" smtClean="0"/>
          </a:p>
          <a:p>
            <a:r>
              <a:rPr lang="en-US" altLang="ja-JP" sz="1600" dirty="0"/>
              <a:t> </a:t>
            </a:r>
            <a:r>
              <a:rPr lang="en-US" altLang="ja-JP" sz="1600" dirty="0" smtClean="0"/>
              <a:t>                             ≠ union member</a:t>
            </a:r>
            <a:r>
              <a:rPr lang="en-US" altLang="ja-JP" dirty="0" smtClean="0"/>
              <a:t>                            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24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827C-69BE-284C-AC77-AE1BDE48ED17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3360" y="623669"/>
            <a:ext cx="8213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Figure3:Employment ranking system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880" y="3459480"/>
            <a:ext cx="6898640" cy="160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65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そよ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そよ風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そよ風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4785</TotalTime>
  <Words>532</Words>
  <Application>Microsoft Macintosh PowerPoint</Application>
  <PresentationFormat>画面に合わせる (4:3)</PresentationFormat>
  <Paragraphs>169</Paragraphs>
  <Slides>13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そよ風</vt:lpstr>
      <vt:lpstr>Work style and Employment Structure ---the case of Japanese supermarkets--- 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style and Employment Work style and Employment Structure ---the case of Japanese supermarkets--- Structure ---the case of Japanese supermarkets---   </dc:title>
  <dc:creator>三山 雅子</dc:creator>
  <cp:lastModifiedBy>三山 雅子</cp:lastModifiedBy>
  <cp:revision>366</cp:revision>
  <cp:lastPrinted>2015-12-31T07:47:59Z</cp:lastPrinted>
  <dcterms:created xsi:type="dcterms:W3CDTF">2015-11-23T02:44:34Z</dcterms:created>
  <dcterms:modified xsi:type="dcterms:W3CDTF">2015-12-31T09:24:43Z</dcterms:modified>
</cp:coreProperties>
</file>