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7" r:id="rId2"/>
    <p:sldId id="258" r:id="rId3"/>
    <p:sldId id="276" r:id="rId4"/>
    <p:sldId id="259" r:id="rId5"/>
    <p:sldId id="261" r:id="rId6"/>
    <p:sldId id="279" r:id="rId7"/>
    <p:sldId id="262" r:id="rId8"/>
    <p:sldId id="263" r:id="rId9"/>
    <p:sldId id="280" r:id="rId10"/>
    <p:sldId id="264" r:id="rId11"/>
    <p:sldId id="289" r:id="rId12"/>
    <p:sldId id="265" r:id="rId13"/>
    <p:sldId id="290" r:id="rId14"/>
    <p:sldId id="281" r:id="rId15"/>
    <p:sldId id="282" r:id="rId16"/>
    <p:sldId id="266" r:id="rId17"/>
    <p:sldId id="268" r:id="rId18"/>
    <p:sldId id="270" r:id="rId19"/>
    <p:sldId id="293" r:id="rId20"/>
    <p:sldId id="286" r:id="rId21"/>
    <p:sldId id="271" r:id="rId22"/>
    <p:sldId id="287" r:id="rId23"/>
    <p:sldId id="272" r:id="rId24"/>
    <p:sldId id="291" r:id="rId25"/>
    <p:sldId id="292" r:id="rId26"/>
    <p:sldId id="273" r:id="rId27"/>
    <p:sldId id="274" r:id="rId28"/>
    <p:sldId id="275"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Arial" charset="0"/>
      </a:defRPr>
    </a:lvl1pPr>
    <a:lvl2pPr marL="457200" algn="l" rtl="0" fontAlgn="base">
      <a:spcBef>
        <a:spcPct val="0"/>
      </a:spcBef>
      <a:spcAft>
        <a:spcPct val="0"/>
      </a:spcAft>
      <a:defRPr kern="1200">
        <a:solidFill>
          <a:schemeClr val="tx1"/>
        </a:solidFill>
        <a:latin typeface="Arial" charset="0"/>
        <a:ea typeface="ＭＳ Ｐゴシック" charset="0"/>
        <a:cs typeface="Arial" charset="0"/>
      </a:defRPr>
    </a:lvl2pPr>
    <a:lvl3pPr marL="914400" algn="l" rtl="0" fontAlgn="base">
      <a:spcBef>
        <a:spcPct val="0"/>
      </a:spcBef>
      <a:spcAft>
        <a:spcPct val="0"/>
      </a:spcAft>
      <a:defRPr kern="1200">
        <a:solidFill>
          <a:schemeClr val="tx1"/>
        </a:solidFill>
        <a:latin typeface="Arial" charset="0"/>
        <a:ea typeface="ＭＳ Ｐゴシック" charset="0"/>
        <a:cs typeface="Arial" charset="0"/>
      </a:defRPr>
    </a:lvl3pPr>
    <a:lvl4pPr marL="1371600" algn="l" rtl="0" fontAlgn="base">
      <a:spcBef>
        <a:spcPct val="0"/>
      </a:spcBef>
      <a:spcAft>
        <a:spcPct val="0"/>
      </a:spcAft>
      <a:defRPr kern="1200">
        <a:solidFill>
          <a:schemeClr val="tx1"/>
        </a:solidFill>
        <a:latin typeface="Arial" charset="0"/>
        <a:ea typeface="ＭＳ Ｐゴシック" charset="0"/>
        <a:cs typeface="Arial" charset="0"/>
      </a:defRPr>
    </a:lvl4pPr>
    <a:lvl5pPr marL="1828800" algn="l"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B2"/>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77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 Id="rId2"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 Id="rId2"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65BE4F79-1BD0-A943-8A48-5653C65E431A}" type="datetimeFigureOut">
              <a:rPr lang="en-US"/>
              <a:pPr/>
              <a:t>1/1/16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066A490A-2D95-5040-9571-B610718E8EBE}" type="slidenum">
              <a:rPr lang="en-US"/>
              <a:pPr/>
              <a:t>‹#›</a:t>
            </a:fld>
            <a:endParaRPr lang="en-US"/>
          </a:p>
        </p:txBody>
      </p:sp>
    </p:spTree>
    <p:extLst>
      <p:ext uri="{BB962C8B-B14F-4D97-AF65-F5344CB8AC3E}">
        <p14:creationId xmlns:p14="http://schemas.microsoft.com/office/powerpoint/2010/main" val="3408688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96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US">
              <a:latin typeface="Calibri" charset="0"/>
            </a:endParaRPr>
          </a:p>
        </p:txBody>
      </p:sp>
      <p:sp>
        <p:nvSpPr>
          <p:cNvPr id="2969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charset="0"/>
                <a:ea typeface="ＭＳ Ｐゴシック" charset="0"/>
                <a:cs typeface="ＭＳ Ｐゴシック" charset="0"/>
              </a:defRPr>
            </a:lvl1pPr>
            <a:lvl2pPr marL="742950" indent="-285750">
              <a:defRPr>
                <a:solidFill>
                  <a:schemeClr val="tx1"/>
                </a:solidFill>
                <a:latin typeface="Georgia" charset="0"/>
                <a:ea typeface="ＭＳ Ｐゴシック" charset="0"/>
              </a:defRPr>
            </a:lvl2pPr>
            <a:lvl3pPr marL="1143000" indent="-228600">
              <a:defRPr>
                <a:solidFill>
                  <a:schemeClr val="tx1"/>
                </a:solidFill>
                <a:latin typeface="Georgia" charset="0"/>
                <a:ea typeface="ＭＳ Ｐゴシック" charset="0"/>
              </a:defRPr>
            </a:lvl3pPr>
            <a:lvl4pPr marL="1600200" indent="-228600">
              <a:defRPr>
                <a:solidFill>
                  <a:schemeClr val="tx1"/>
                </a:solidFill>
                <a:latin typeface="Georgia" charset="0"/>
                <a:ea typeface="ＭＳ Ｐゴシック" charset="0"/>
              </a:defRPr>
            </a:lvl4pPr>
            <a:lvl5pPr marL="2057400" indent="-228600">
              <a:defRPr>
                <a:solidFill>
                  <a:schemeClr val="tx1"/>
                </a:solidFill>
                <a:latin typeface="Georgia" charset="0"/>
                <a:ea typeface="ＭＳ Ｐゴシック" charset="0"/>
              </a:defRPr>
            </a:lvl5pPr>
            <a:lvl6pPr marL="2514600" indent="-228600" fontAlgn="base">
              <a:spcBef>
                <a:spcPct val="0"/>
              </a:spcBef>
              <a:spcAft>
                <a:spcPct val="0"/>
              </a:spcAft>
              <a:defRPr>
                <a:solidFill>
                  <a:schemeClr val="tx1"/>
                </a:solidFill>
                <a:latin typeface="Georgia" charset="0"/>
                <a:ea typeface="ＭＳ Ｐゴシック" charset="0"/>
              </a:defRPr>
            </a:lvl6pPr>
            <a:lvl7pPr marL="2971800" indent="-228600" fontAlgn="base">
              <a:spcBef>
                <a:spcPct val="0"/>
              </a:spcBef>
              <a:spcAft>
                <a:spcPct val="0"/>
              </a:spcAft>
              <a:defRPr>
                <a:solidFill>
                  <a:schemeClr val="tx1"/>
                </a:solidFill>
                <a:latin typeface="Georgia" charset="0"/>
                <a:ea typeface="ＭＳ Ｐゴシック" charset="0"/>
              </a:defRPr>
            </a:lvl7pPr>
            <a:lvl8pPr marL="3429000" indent="-228600" fontAlgn="base">
              <a:spcBef>
                <a:spcPct val="0"/>
              </a:spcBef>
              <a:spcAft>
                <a:spcPct val="0"/>
              </a:spcAft>
              <a:defRPr>
                <a:solidFill>
                  <a:schemeClr val="tx1"/>
                </a:solidFill>
                <a:latin typeface="Georgia" charset="0"/>
                <a:ea typeface="ＭＳ Ｐゴシック" charset="0"/>
              </a:defRPr>
            </a:lvl8pPr>
            <a:lvl9pPr marL="3886200" indent="-228600" fontAlgn="base">
              <a:spcBef>
                <a:spcPct val="0"/>
              </a:spcBef>
              <a:spcAft>
                <a:spcPct val="0"/>
              </a:spcAft>
              <a:defRPr>
                <a:solidFill>
                  <a:schemeClr val="tx1"/>
                </a:solidFill>
                <a:latin typeface="Georgia" charset="0"/>
                <a:ea typeface="ＭＳ Ｐゴシック" charset="0"/>
              </a:defRPr>
            </a:lvl9pPr>
          </a:lstStyle>
          <a:p>
            <a:pPr fontAlgn="base">
              <a:spcBef>
                <a:spcPct val="0"/>
              </a:spcBef>
              <a:spcAft>
                <a:spcPct val="0"/>
              </a:spcAft>
            </a:pPr>
            <a:fld id="{15559FCC-479F-E848-B5F8-5681550FF556}" type="slidenum">
              <a:rPr lang="en-US">
                <a:latin typeface="Calibri" charset="0"/>
              </a:rPr>
              <a:pPr fontAlgn="base">
                <a:spcBef>
                  <a:spcPct val="0"/>
                </a:spcBef>
                <a:spcAft>
                  <a:spcPct val="0"/>
                </a:spcAft>
              </a:pPr>
              <a:t>1</a:t>
            </a:fld>
            <a:endParaRPr lang="en-US">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charset="0"/>
                <a:ea typeface="ＭＳ Ｐゴシック" charset="0"/>
                <a:cs typeface="ＭＳ Ｐゴシック" charset="0"/>
              </a:defRPr>
            </a:lvl1pPr>
            <a:lvl2pPr marL="742950" indent="-285750">
              <a:defRPr>
                <a:solidFill>
                  <a:schemeClr val="tx1"/>
                </a:solidFill>
                <a:latin typeface="Georgia" charset="0"/>
                <a:ea typeface="ＭＳ Ｐゴシック" charset="0"/>
              </a:defRPr>
            </a:lvl2pPr>
            <a:lvl3pPr marL="1143000" indent="-228600">
              <a:defRPr>
                <a:solidFill>
                  <a:schemeClr val="tx1"/>
                </a:solidFill>
                <a:latin typeface="Georgia" charset="0"/>
                <a:ea typeface="ＭＳ Ｐゴシック" charset="0"/>
              </a:defRPr>
            </a:lvl3pPr>
            <a:lvl4pPr marL="1600200" indent="-228600">
              <a:defRPr>
                <a:solidFill>
                  <a:schemeClr val="tx1"/>
                </a:solidFill>
                <a:latin typeface="Georgia" charset="0"/>
                <a:ea typeface="ＭＳ Ｐゴシック" charset="0"/>
              </a:defRPr>
            </a:lvl4pPr>
            <a:lvl5pPr marL="2057400" indent="-228600">
              <a:defRPr>
                <a:solidFill>
                  <a:schemeClr val="tx1"/>
                </a:solidFill>
                <a:latin typeface="Georgia" charset="0"/>
                <a:ea typeface="ＭＳ Ｐゴシック" charset="0"/>
              </a:defRPr>
            </a:lvl5pPr>
            <a:lvl6pPr marL="2514600" indent="-228600" fontAlgn="base">
              <a:spcBef>
                <a:spcPct val="0"/>
              </a:spcBef>
              <a:spcAft>
                <a:spcPct val="0"/>
              </a:spcAft>
              <a:defRPr>
                <a:solidFill>
                  <a:schemeClr val="tx1"/>
                </a:solidFill>
                <a:latin typeface="Georgia" charset="0"/>
                <a:ea typeface="ＭＳ Ｐゴシック" charset="0"/>
              </a:defRPr>
            </a:lvl6pPr>
            <a:lvl7pPr marL="2971800" indent="-228600" fontAlgn="base">
              <a:spcBef>
                <a:spcPct val="0"/>
              </a:spcBef>
              <a:spcAft>
                <a:spcPct val="0"/>
              </a:spcAft>
              <a:defRPr>
                <a:solidFill>
                  <a:schemeClr val="tx1"/>
                </a:solidFill>
                <a:latin typeface="Georgia" charset="0"/>
                <a:ea typeface="ＭＳ Ｐゴシック" charset="0"/>
              </a:defRPr>
            </a:lvl7pPr>
            <a:lvl8pPr marL="3429000" indent="-228600" fontAlgn="base">
              <a:spcBef>
                <a:spcPct val="0"/>
              </a:spcBef>
              <a:spcAft>
                <a:spcPct val="0"/>
              </a:spcAft>
              <a:defRPr>
                <a:solidFill>
                  <a:schemeClr val="tx1"/>
                </a:solidFill>
                <a:latin typeface="Georgia" charset="0"/>
                <a:ea typeface="ＭＳ Ｐゴシック" charset="0"/>
              </a:defRPr>
            </a:lvl8pPr>
            <a:lvl9pPr marL="3886200" indent="-228600" fontAlgn="base">
              <a:spcBef>
                <a:spcPct val="0"/>
              </a:spcBef>
              <a:spcAft>
                <a:spcPct val="0"/>
              </a:spcAft>
              <a:defRPr>
                <a:solidFill>
                  <a:schemeClr val="tx1"/>
                </a:solidFill>
                <a:latin typeface="Georgia" charset="0"/>
                <a:ea typeface="ＭＳ Ｐゴシック" charset="0"/>
              </a:defRPr>
            </a:lvl9pPr>
          </a:lstStyle>
          <a:p>
            <a:pPr fontAlgn="base">
              <a:spcBef>
                <a:spcPct val="0"/>
              </a:spcBef>
              <a:spcAft>
                <a:spcPct val="0"/>
              </a:spcAft>
            </a:pPr>
            <a:fld id="{07D21C11-6069-E243-A4A2-79F853FA39F0}" type="slidenum">
              <a:rPr lang="en-US">
                <a:latin typeface="Arial" charset="0"/>
              </a:rPr>
              <a:pPr fontAlgn="base">
                <a:spcBef>
                  <a:spcPct val="0"/>
                </a:spcBef>
                <a:spcAft>
                  <a:spcPct val="0"/>
                </a:spcAft>
              </a:pPr>
              <a:t>2</a:t>
            </a:fld>
            <a:endParaRPr lang="en-US">
              <a:latin typeface="Arial" charset="0"/>
            </a:endParaRPr>
          </a:p>
        </p:txBody>
      </p:sp>
      <p:sp>
        <p:nvSpPr>
          <p:cNvPr id="3072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072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US">
              <a:latin typeface="Calibri"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charset="0"/>
                <a:ea typeface="ＭＳ Ｐゴシック" charset="0"/>
                <a:cs typeface="ＭＳ Ｐゴシック" charset="0"/>
              </a:defRPr>
            </a:lvl1pPr>
            <a:lvl2pPr marL="742950" indent="-285750">
              <a:defRPr>
                <a:solidFill>
                  <a:schemeClr val="tx1"/>
                </a:solidFill>
                <a:latin typeface="Georgia" charset="0"/>
                <a:ea typeface="ＭＳ Ｐゴシック" charset="0"/>
              </a:defRPr>
            </a:lvl2pPr>
            <a:lvl3pPr marL="1143000" indent="-228600">
              <a:defRPr>
                <a:solidFill>
                  <a:schemeClr val="tx1"/>
                </a:solidFill>
                <a:latin typeface="Georgia" charset="0"/>
                <a:ea typeface="ＭＳ Ｐゴシック" charset="0"/>
              </a:defRPr>
            </a:lvl3pPr>
            <a:lvl4pPr marL="1600200" indent="-228600">
              <a:defRPr>
                <a:solidFill>
                  <a:schemeClr val="tx1"/>
                </a:solidFill>
                <a:latin typeface="Georgia" charset="0"/>
                <a:ea typeface="ＭＳ Ｐゴシック" charset="0"/>
              </a:defRPr>
            </a:lvl4pPr>
            <a:lvl5pPr marL="2057400" indent="-228600">
              <a:defRPr>
                <a:solidFill>
                  <a:schemeClr val="tx1"/>
                </a:solidFill>
                <a:latin typeface="Georgia" charset="0"/>
                <a:ea typeface="ＭＳ Ｐゴシック" charset="0"/>
              </a:defRPr>
            </a:lvl5pPr>
            <a:lvl6pPr marL="2514600" indent="-228600" fontAlgn="base">
              <a:spcBef>
                <a:spcPct val="0"/>
              </a:spcBef>
              <a:spcAft>
                <a:spcPct val="0"/>
              </a:spcAft>
              <a:defRPr>
                <a:solidFill>
                  <a:schemeClr val="tx1"/>
                </a:solidFill>
                <a:latin typeface="Georgia" charset="0"/>
                <a:ea typeface="ＭＳ Ｐゴシック" charset="0"/>
              </a:defRPr>
            </a:lvl6pPr>
            <a:lvl7pPr marL="2971800" indent="-228600" fontAlgn="base">
              <a:spcBef>
                <a:spcPct val="0"/>
              </a:spcBef>
              <a:spcAft>
                <a:spcPct val="0"/>
              </a:spcAft>
              <a:defRPr>
                <a:solidFill>
                  <a:schemeClr val="tx1"/>
                </a:solidFill>
                <a:latin typeface="Georgia" charset="0"/>
                <a:ea typeface="ＭＳ Ｐゴシック" charset="0"/>
              </a:defRPr>
            </a:lvl7pPr>
            <a:lvl8pPr marL="3429000" indent="-228600" fontAlgn="base">
              <a:spcBef>
                <a:spcPct val="0"/>
              </a:spcBef>
              <a:spcAft>
                <a:spcPct val="0"/>
              </a:spcAft>
              <a:defRPr>
                <a:solidFill>
                  <a:schemeClr val="tx1"/>
                </a:solidFill>
                <a:latin typeface="Georgia" charset="0"/>
                <a:ea typeface="ＭＳ Ｐゴシック" charset="0"/>
              </a:defRPr>
            </a:lvl8pPr>
            <a:lvl9pPr marL="3886200" indent="-228600" fontAlgn="base">
              <a:spcBef>
                <a:spcPct val="0"/>
              </a:spcBef>
              <a:spcAft>
                <a:spcPct val="0"/>
              </a:spcAft>
              <a:defRPr>
                <a:solidFill>
                  <a:schemeClr val="tx1"/>
                </a:solidFill>
                <a:latin typeface="Georgia" charset="0"/>
                <a:ea typeface="ＭＳ Ｐゴシック" charset="0"/>
              </a:defRPr>
            </a:lvl9pPr>
          </a:lstStyle>
          <a:p>
            <a:pPr fontAlgn="base">
              <a:spcBef>
                <a:spcPct val="0"/>
              </a:spcBef>
              <a:spcAft>
                <a:spcPct val="0"/>
              </a:spcAft>
            </a:pPr>
            <a:fld id="{C628960C-338B-6A41-A85F-70D274FEFBF2}" type="slidenum">
              <a:rPr lang="en-US">
                <a:latin typeface="Arial" charset="0"/>
              </a:rPr>
              <a:pPr fontAlgn="base">
                <a:spcBef>
                  <a:spcPct val="0"/>
                </a:spcBef>
                <a:spcAft>
                  <a:spcPct val="0"/>
                </a:spcAft>
              </a:pPr>
              <a:t>4</a:t>
            </a:fld>
            <a:endParaRPr lang="en-US">
              <a:latin typeface="Arial" charset="0"/>
            </a:endParaRPr>
          </a:p>
        </p:txBody>
      </p:sp>
      <p:sp>
        <p:nvSpPr>
          <p:cNvPr id="3174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US">
              <a:latin typeface="Calibri"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charset="0"/>
                <a:ea typeface="ＭＳ Ｐゴシック" charset="0"/>
                <a:cs typeface="ＭＳ Ｐゴシック" charset="0"/>
              </a:defRPr>
            </a:lvl1pPr>
            <a:lvl2pPr marL="742950" indent="-285750">
              <a:defRPr>
                <a:solidFill>
                  <a:schemeClr val="tx1"/>
                </a:solidFill>
                <a:latin typeface="Georgia" charset="0"/>
                <a:ea typeface="ＭＳ Ｐゴシック" charset="0"/>
              </a:defRPr>
            </a:lvl2pPr>
            <a:lvl3pPr marL="1143000" indent="-228600">
              <a:defRPr>
                <a:solidFill>
                  <a:schemeClr val="tx1"/>
                </a:solidFill>
                <a:latin typeface="Georgia" charset="0"/>
                <a:ea typeface="ＭＳ Ｐゴシック" charset="0"/>
              </a:defRPr>
            </a:lvl3pPr>
            <a:lvl4pPr marL="1600200" indent="-228600">
              <a:defRPr>
                <a:solidFill>
                  <a:schemeClr val="tx1"/>
                </a:solidFill>
                <a:latin typeface="Georgia" charset="0"/>
                <a:ea typeface="ＭＳ Ｐゴシック" charset="0"/>
              </a:defRPr>
            </a:lvl4pPr>
            <a:lvl5pPr marL="2057400" indent="-228600">
              <a:defRPr>
                <a:solidFill>
                  <a:schemeClr val="tx1"/>
                </a:solidFill>
                <a:latin typeface="Georgia" charset="0"/>
                <a:ea typeface="ＭＳ Ｐゴシック" charset="0"/>
              </a:defRPr>
            </a:lvl5pPr>
            <a:lvl6pPr marL="2514600" indent="-228600" fontAlgn="base">
              <a:spcBef>
                <a:spcPct val="0"/>
              </a:spcBef>
              <a:spcAft>
                <a:spcPct val="0"/>
              </a:spcAft>
              <a:defRPr>
                <a:solidFill>
                  <a:schemeClr val="tx1"/>
                </a:solidFill>
                <a:latin typeface="Georgia" charset="0"/>
                <a:ea typeface="ＭＳ Ｐゴシック" charset="0"/>
              </a:defRPr>
            </a:lvl6pPr>
            <a:lvl7pPr marL="2971800" indent="-228600" fontAlgn="base">
              <a:spcBef>
                <a:spcPct val="0"/>
              </a:spcBef>
              <a:spcAft>
                <a:spcPct val="0"/>
              </a:spcAft>
              <a:defRPr>
                <a:solidFill>
                  <a:schemeClr val="tx1"/>
                </a:solidFill>
                <a:latin typeface="Georgia" charset="0"/>
                <a:ea typeface="ＭＳ Ｐゴシック" charset="0"/>
              </a:defRPr>
            </a:lvl7pPr>
            <a:lvl8pPr marL="3429000" indent="-228600" fontAlgn="base">
              <a:spcBef>
                <a:spcPct val="0"/>
              </a:spcBef>
              <a:spcAft>
                <a:spcPct val="0"/>
              </a:spcAft>
              <a:defRPr>
                <a:solidFill>
                  <a:schemeClr val="tx1"/>
                </a:solidFill>
                <a:latin typeface="Georgia" charset="0"/>
                <a:ea typeface="ＭＳ Ｐゴシック" charset="0"/>
              </a:defRPr>
            </a:lvl8pPr>
            <a:lvl9pPr marL="3886200" indent="-228600" fontAlgn="base">
              <a:spcBef>
                <a:spcPct val="0"/>
              </a:spcBef>
              <a:spcAft>
                <a:spcPct val="0"/>
              </a:spcAft>
              <a:defRPr>
                <a:solidFill>
                  <a:schemeClr val="tx1"/>
                </a:solidFill>
                <a:latin typeface="Georgia" charset="0"/>
                <a:ea typeface="ＭＳ Ｐゴシック" charset="0"/>
              </a:defRPr>
            </a:lvl9pPr>
          </a:lstStyle>
          <a:p>
            <a:pPr fontAlgn="base">
              <a:spcBef>
                <a:spcPct val="0"/>
              </a:spcBef>
              <a:spcAft>
                <a:spcPct val="0"/>
              </a:spcAft>
            </a:pPr>
            <a:fld id="{3355B47F-62F5-ED45-AA75-B463AF4D3827}" type="slidenum">
              <a:rPr lang="en-US">
                <a:latin typeface="Arial" charset="0"/>
              </a:rPr>
              <a:pPr fontAlgn="base">
                <a:spcBef>
                  <a:spcPct val="0"/>
                </a:spcBef>
                <a:spcAft>
                  <a:spcPct val="0"/>
                </a:spcAft>
              </a:pPr>
              <a:t>8</a:t>
            </a:fld>
            <a:endParaRPr lang="en-US">
              <a:latin typeface="Arial" charset="0"/>
            </a:endParaRPr>
          </a:p>
        </p:txBody>
      </p:sp>
      <p:sp>
        <p:nvSpPr>
          <p:cNvPr id="3379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37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US">
              <a:latin typeface="Calibri"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charset="0"/>
                <a:ea typeface="ＭＳ Ｐゴシック" charset="0"/>
                <a:cs typeface="ＭＳ Ｐゴシック" charset="0"/>
              </a:defRPr>
            </a:lvl1pPr>
            <a:lvl2pPr marL="742950" indent="-285750">
              <a:defRPr>
                <a:solidFill>
                  <a:schemeClr val="tx1"/>
                </a:solidFill>
                <a:latin typeface="Georgia" charset="0"/>
                <a:ea typeface="ＭＳ Ｐゴシック" charset="0"/>
              </a:defRPr>
            </a:lvl2pPr>
            <a:lvl3pPr marL="1143000" indent="-228600">
              <a:defRPr>
                <a:solidFill>
                  <a:schemeClr val="tx1"/>
                </a:solidFill>
                <a:latin typeface="Georgia" charset="0"/>
                <a:ea typeface="ＭＳ Ｐゴシック" charset="0"/>
              </a:defRPr>
            </a:lvl3pPr>
            <a:lvl4pPr marL="1600200" indent="-228600">
              <a:defRPr>
                <a:solidFill>
                  <a:schemeClr val="tx1"/>
                </a:solidFill>
                <a:latin typeface="Georgia" charset="0"/>
                <a:ea typeface="ＭＳ Ｐゴシック" charset="0"/>
              </a:defRPr>
            </a:lvl4pPr>
            <a:lvl5pPr marL="2057400" indent="-228600">
              <a:defRPr>
                <a:solidFill>
                  <a:schemeClr val="tx1"/>
                </a:solidFill>
                <a:latin typeface="Georgia" charset="0"/>
                <a:ea typeface="ＭＳ Ｐゴシック" charset="0"/>
              </a:defRPr>
            </a:lvl5pPr>
            <a:lvl6pPr marL="2514600" indent="-228600" fontAlgn="base">
              <a:spcBef>
                <a:spcPct val="0"/>
              </a:spcBef>
              <a:spcAft>
                <a:spcPct val="0"/>
              </a:spcAft>
              <a:defRPr>
                <a:solidFill>
                  <a:schemeClr val="tx1"/>
                </a:solidFill>
                <a:latin typeface="Georgia" charset="0"/>
                <a:ea typeface="ＭＳ Ｐゴシック" charset="0"/>
              </a:defRPr>
            </a:lvl6pPr>
            <a:lvl7pPr marL="2971800" indent="-228600" fontAlgn="base">
              <a:spcBef>
                <a:spcPct val="0"/>
              </a:spcBef>
              <a:spcAft>
                <a:spcPct val="0"/>
              </a:spcAft>
              <a:defRPr>
                <a:solidFill>
                  <a:schemeClr val="tx1"/>
                </a:solidFill>
                <a:latin typeface="Georgia" charset="0"/>
                <a:ea typeface="ＭＳ Ｐゴシック" charset="0"/>
              </a:defRPr>
            </a:lvl7pPr>
            <a:lvl8pPr marL="3429000" indent="-228600" fontAlgn="base">
              <a:spcBef>
                <a:spcPct val="0"/>
              </a:spcBef>
              <a:spcAft>
                <a:spcPct val="0"/>
              </a:spcAft>
              <a:defRPr>
                <a:solidFill>
                  <a:schemeClr val="tx1"/>
                </a:solidFill>
                <a:latin typeface="Georgia" charset="0"/>
                <a:ea typeface="ＭＳ Ｐゴシック" charset="0"/>
              </a:defRPr>
            </a:lvl8pPr>
            <a:lvl9pPr marL="3886200" indent="-228600" fontAlgn="base">
              <a:spcBef>
                <a:spcPct val="0"/>
              </a:spcBef>
              <a:spcAft>
                <a:spcPct val="0"/>
              </a:spcAft>
              <a:defRPr>
                <a:solidFill>
                  <a:schemeClr val="tx1"/>
                </a:solidFill>
                <a:latin typeface="Georgia" charset="0"/>
                <a:ea typeface="ＭＳ Ｐゴシック" charset="0"/>
              </a:defRPr>
            </a:lvl9pPr>
          </a:lstStyle>
          <a:p>
            <a:pPr fontAlgn="base">
              <a:spcBef>
                <a:spcPct val="0"/>
              </a:spcBef>
              <a:spcAft>
                <a:spcPct val="0"/>
              </a:spcAft>
            </a:pPr>
            <a:fld id="{3355B47F-62F5-ED45-AA75-B463AF4D3827}" type="slidenum">
              <a:rPr lang="en-US">
                <a:latin typeface="Arial" charset="0"/>
              </a:rPr>
              <a:pPr fontAlgn="base">
                <a:spcBef>
                  <a:spcPct val="0"/>
                </a:spcBef>
                <a:spcAft>
                  <a:spcPct val="0"/>
                </a:spcAft>
              </a:pPr>
              <a:t>9</a:t>
            </a:fld>
            <a:endParaRPr lang="en-US">
              <a:latin typeface="Arial" charset="0"/>
            </a:endParaRPr>
          </a:p>
        </p:txBody>
      </p:sp>
      <p:sp>
        <p:nvSpPr>
          <p:cNvPr id="3379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37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US">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gif"/><Relationship Id="rId3" Type="http://schemas.openxmlformats.org/officeDocument/2006/relationships/image" Target="../media/image2.gi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gi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gi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p:nvSpPr>
        <p:spPr>
          <a:xfrm>
            <a:off x="4572000" y="6477000"/>
            <a:ext cx="4572000" cy="381000"/>
          </a:xfrm>
          <a:prstGeom prst="rect">
            <a:avLst/>
          </a:prstGeom>
          <a:solidFill>
            <a:srgbClr val="3333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5" name="Rectangle 4"/>
          <p:cNvSpPr/>
          <p:nvPr/>
        </p:nvSpPr>
        <p:spPr>
          <a:xfrm>
            <a:off x="0" y="6477000"/>
            <a:ext cx="4572000" cy="381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6" name="Rounded Rectangle 5"/>
          <p:cNvSpPr>
            <a:spLocks noChangeArrowheads="1"/>
          </p:cNvSpPr>
          <p:nvPr/>
        </p:nvSpPr>
        <p:spPr bwMode="auto">
          <a:xfrm>
            <a:off x="381000" y="1295400"/>
            <a:ext cx="8229600" cy="2057400"/>
          </a:xfrm>
          <a:prstGeom prst="roundRect">
            <a:avLst>
              <a:gd name="adj" fmla="val 16667"/>
            </a:avLst>
          </a:prstGeom>
          <a:solidFill>
            <a:srgbClr val="3333B2"/>
          </a:solidFill>
          <a:ln w="25400">
            <a:solidFill>
              <a:srgbClr val="3333B2"/>
            </a:solidFill>
            <a:round/>
            <a:headEnd/>
            <a:tailEnd/>
          </a:ln>
          <a:effectLst>
            <a:outerShdw blurRad="63500" dist="152400" dir="2700000" algn="tl" rotWithShape="0">
              <a:srgbClr val="000000">
                <a:alpha val="39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7" name="TextBox 6"/>
          <p:cNvSpPr txBox="1"/>
          <p:nvPr/>
        </p:nvSpPr>
        <p:spPr>
          <a:xfrm>
            <a:off x="1071563" y="6488113"/>
            <a:ext cx="3500437" cy="369887"/>
          </a:xfrm>
          <a:prstGeom prst="rect">
            <a:avLst/>
          </a:prstGeom>
          <a:noFill/>
        </p:spPr>
        <p:txBody>
          <a:bodyPr anchor="ctr"/>
          <a:lstStyle/>
          <a:p>
            <a:pPr algn="r" fontAlgn="auto">
              <a:spcBef>
                <a:spcPts val="0"/>
              </a:spcBef>
              <a:spcAft>
                <a:spcPts val="0"/>
              </a:spcAft>
              <a:defRPr/>
            </a:pPr>
            <a:endParaRPr lang="en-US" sz="1200" dirty="0">
              <a:solidFill>
                <a:schemeClr val="bg1"/>
              </a:solidFill>
              <a:latin typeface="+mn-lt"/>
              <a:ea typeface="+mn-ea"/>
              <a:cs typeface="+mn-cs"/>
            </a:endParaRPr>
          </a:p>
        </p:txBody>
      </p:sp>
      <p:sp>
        <p:nvSpPr>
          <p:cNvPr id="2" name="Title 1"/>
          <p:cNvSpPr>
            <a:spLocks noGrp="1"/>
          </p:cNvSpPr>
          <p:nvPr>
            <p:ph type="ctrTitle"/>
          </p:nvPr>
        </p:nvSpPr>
        <p:spPr>
          <a:xfrm>
            <a:off x="609600" y="1447800"/>
            <a:ext cx="7772400" cy="838200"/>
          </a:xfrm>
        </p:spPr>
        <p:txBody>
          <a:bodyPr/>
          <a:lstStyle>
            <a:lvl1pPr>
              <a:defRPr baseline="0">
                <a:solidFill>
                  <a:schemeClr val="bg1"/>
                </a:solidFill>
              </a:defRPr>
            </a:lvl1pPr>
          </a:lstStyle>
          <a:p>
            <a:r>
              <a:rPr lang="en-US" smtClean="0"/>
              <a:t>Click to edit Master title style</a:t>
            </a:r>
            <a:endParaRPr lang="en-US"/>
          </a:p>
        </p:txBody>
      </p:sp>
      <p:sp>
        <p:nvSpPr>
          <p:cNvPr id="3" name="Subtitle 2"/>
          <p:cNvSpPr>
            <a:spLocks noGrp="1"/>
          </p:cNvSpPr>
          <p:nvPr>
            <p:ph type="subTitle" idx="1"/>
          </p:nvPr>
        </p:nvSpPr>
        <p:spPr>
          <a:xfrm>
            <a:off x="1219200" y="2667000"/>
            <a:ext cx="6400800" cy="533400"/>
          </a:xfrm>
        </p:spPr>
        <p:txBody>
          <a:bodyPr/>
          <a:lstStyle>
            <a:lvl1pPr marL="0" indent="0" algn="ctr">
              <a:buNone/>
              <a:defRPr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8" name="Date Placeholder 3"/>
          <p:cNvSpPr>
            <a:spLocks noGrp="1"/>
          </p:cNvSpPr>
          <p:nvPr>
            <p:ph type="dt" sz="half" idx="10"/>
          </p:nvPr>
        </p:nvSpPr>
        <p:spPr>
          <a:xfrm>
            <a:off x="0" y="6492875"/>
            <a:ext cx="1071563" cy="365125"/>
          </a:xfrm>
        </p:spPr>
        <p:txBody>
          <a:bodyPr/>
          <a:lstStyle>
            <a:lvl1pPr>
              <a:defRPr>
                <a:solidFill>
                  <a:schemeClr val="bg1"/>
                </a:solidFill>
              </a:defRPr>
            </a:lvl1pPr>
          </a:lstStyle>
          <a:p>
            <a:fld id="{6902D11C-A752-8943-9DA5-6A3134546B2B}" type="datetime1">
              <a:rPr lang="en-US"/>
              <a:pPr/>
              <a:t>1/1/16</a:t>
            </a:fld>
            <a:endParaRPr lang="en-US"/>
          </a:p>
        </p:txBody>
      </p:sp>
      <p:sp>
        <p:nvSpPr>
          <p:cNvPr id="9" name="Footer Placeholder 4"/>
          <p:cNvSpPr>
            <a:spLocks noGrp="1"/>
          </p:cNvSpPr>
          <p:nvPr>
            <p:ph type="ftr" sz="quarter" idx="11"/>
          </p:nvPr>
        </p:nvSpPr>
        <p:spPr>
          <a:xfrm>
            <a:off x="4572000" y="6492875"/>
            <a:ext cx="3429000" cy="365125"/>
          </a:xfrm>
        </p:spPr>
        <p:txBody>
          <a:bodyPr/>
          <a:lstStyle>
            <a:lvl1pPr algn="r" fontAlgn="auto">
              <a:spcBef>
                <a:spcPts val="0"/>
              </a:spcBef>
              <a:spcAft>
                <a:spcPts val="0"/>
              </a:spcAft>
              <a:defRPr baseline="0">
                <a:solidFill>
                  <a:schemeClr val="bg1"/>
                </a:solidFill>
              </a:defRPr>
            </a:lvl1pPr>
          </a:lstStyle>
          <a:p>
            <a:pPr>
              <a:defRPr/>
            </a:pPr>
            <a:r>
              <a:rPr lang="en-US" dirty="0" smtClean="0"/>
              <a:t>Time Perception and Discounting</a:t>
            </a:r>
            <a:endParaRPr lang="en-US" dirty="0"/>
          </a:p>
        </p:txBody>
      </p:sp>
      <p:sp>
        <p:nvSpPr>
          <p:cNvPr id="10" name="Slide Number Placeholder 5"/>
          <p:cNvSpPr>
            <a:spLocks noGrp="1"/>
          </p:cNvSpPr>
          <p:nvPr>
            <p:ph type="sldNum" sz="quarter" idx="12"/>
          </p:nvPr>
        </p:nvSpPr>
        <p:spPr>
          <a:xfrm>
            <a:off x="8001000" y="6492875"/>
            <a:ext cx="1143000" cy="365125"/>
          </a:xfrm>
        </p:spPr>
        <p:txBody>
          <a:bodyPr/>
          <a:lstStyle>
            <a:lvl1pPr>
              <a:defRPr>
                <a:solidFill>
                  <a:schemeClr val="bg1"/>
                </a:solidFill>
              </a:defRPr>
            </a:lvl1pPr>
          </a:lstStyle>
          <a:p>
            <a:fld id="{C29216ED-3A05-FB48-9B6A-F526707AE319}" type="slidenum">
              <a:rPr lang="en-US"/>
              <a:pPr/>
              <a:t>‹#›</a:t>
            </a:fld>
            <a:endParaRPr lang="en-US" dirty="0"/>
          </a:p>
        </p:txBody>
      </p:sp>
    </p:spTree>
    <p:extLst>
      <p:ext uri="{BB962C8B-B14F-4D97-AF65-F5344CB8AC3E}">
        <p14:creationId xmlns:p14="http://schemas.microsoft.com/office/powerpoint/2010/main" val="3256036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6DF0A29-28B5-3E47-B7A1-8ADBD116D89F}" type="datetime1">
              <a:rPr lang="en-US"/>
              <a:pPr/>
              <a:t>1/1/16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A sample title</a:t>
            </a:r>
          </a:p>
        </p:txBody>
      </p:sp>
      <p:sp>
        <p:nvSpPr>
          <p:cNvPr id="6" name="Slide Number Placeholder 5"/>
          <p:cNvSpPr>
            <a:spLocks noGrp="1"/>
          </p:cNvSpPr>
          <p:nvPr>
            <p:ph type="sldNum" sz="quarter" idx="12"/>
          </p:nvPr>
        </p:nvSpPr>
        <p:spPr/>
        <p:txBody>
          <a:bodyPr/>
          <a:lstStyle>
            <a:lvl1pPr>
              <a:defRPr/>
            </a:lvl1pPr>
          </a:lstStyle>
          <a:p>
            <a:fld id="{6AAC24FB-22AE-8F4C-93EB-96A3FEF3B659}" type="slidenum">
              <a:rPr lang="en-US"/>
              <a:pPr/>
              <a:t>‹#›</a:t>
            </a:fld>
            <a:endParaRPr lang="en-US"/>
          </a:p>
        </p:txBody>
      </p:sp>
    </p:spTree>
    <p:extLst>
      <p:ext uri="{BB962C8B-B14F-4D97-AF65-F5344CB8AC3E}">
        <p14:creationId xmlns:p14="http://schemas.microsoft.com/office/powerpoint/2010/main" val="2824656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1826093-EF49-4B46-B5EB-3F3A9FC25AC9}" type="datetime1">
              <a:rPr lang="en-US"/>
              <a:pPr/>
              <a:t>1/1/16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A sample title</a:t>
            </a:r>
          </a:p>
        </p:txBody>
      </p:sp>
      <p:sp>
        <p:nvSpPr>
          <p:cNvPr id="6" name="Slide Number Placeholder 5"/>
          <p:cNvSpPr>
            <a:spLocks noGrp="1"/>
          </p:cNvSpPr>
          <p:nvPr>
            <p:ph type="sldNum" sz="quarter" idx="12"/>
          </p:nvPr>
        </p:nvSpPr>
        <p:spPr/>
        <p:txBody>
          <a:bodyPr/>
          <a:lstStyle>
            <a:lvl1pPr>
              <a:defRPr/>
            </a:lvl1pPr>
          </a:lstStyle>
          <a:p>
            <a:fld id="{C6CE780D-499A-FD4C-A9E4-C9992DB74C97}" type="slidenum">
              <a:rPr lang="en-US"/>
              <a:pPr/>
              <a:t>‹#›</a:t>
            </a:fld>
            <a:endParaRPr lang="en-US"/>
          </a:p>
        </p:txBody>
      </p:sp>
    </p:spTree>
    <p:extLst>
      <p:ext uri="{BB962C8B-B14F-4D97-AF65-F5344CB8AC3E}">
        <p14:creationId xmlns:p14="http://schemas.microsoft.com/office/powerpoint/2010/main" val="39513192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UGA Presentation Styl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71855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Tree>
    <p:extLst>
      <p:ext uri="{BB962C8B-B14F-4D97-AF65-F5344CB8AC3E}">
        <p14:creationId xmlns:p14="http://schemas.microsoft.com/office/powerpoint/2010/main" val="2811335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p:nvSpPr>
        <p:spPr>
          <a:xfrm>
            <a:off x="4572000" y="6477000"/>
            <a:ext cx="4572000" cy="381000"/>
          </a:xfrm>
          <a:prstGeom prst="rect">
            <a:avLst/>
          </a:prstGeom>
          <a:solidFill>
            <a:srgbClr val="3333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5" name="Rectangle 4"/>
          <p:cNvSpPr/>
          <p:nvPr/>
        </p:nvSpPr>
        <p:spPr>
          <a:xfrm>
            <a:off x="0" y="6477000"/>
            <a:ext cx="4572000" cy="381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6" name="Rectangle 5"/>
          <p:cNvSpPr>
            <a:spLocks noChangeArrowheads="1"/>
          </p:cNvSpPr>
          <p:nvPr/>
        </p:nvSpPr>
        <p:spPr bwMode="auto">
          <a:xfrm>
            <a:off x="0" y="0"/>
            <a:ext cx="9144000" cy="762000"/>
          </a:xfrm>
          <a:prstGeom prst="rect">
            <a:avLst/>
          </a:prstGeom>
          <a:gradFill rotWithShape="1">
            <a:gsLst>
              <a:gs pos="0">
                <a:schemeClr val="tx1"/>
              </a:gs>
              <a:gs pos="100000">
                <a:srgbClr val="3333B2"/>
              </a:gs>
            </a:gsLst>
            <a:lin ang="10800000" scaled="1"/>
          </a:gradFill>
          <a:ln>
            <a:noFill/>
          </a:ln>
          <a:effectLst>
            <a:outerShdw blurRad="63500" dist="88900" dir="5400000" algn="tl" rotWithShape="0">
              <a:srgbClr val="000000">
                <a:alpha val="39999"/>
              </a:srgbClr>
            </a:outerShdw>
          </a:effectLst>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7" name="TextBox 6"/>
          <p:cNvSpPr txBox="1"/>
          <p:nvPr/>
        </p:nvSpPr>
        <p:spPr>
          <a:xfrm>
            <a:off x="1071563" y="6488113"/>
            <a:ext cx="3500437" cy="369887"/>
          </a:xfrm>
          <a:prstGeom prst="rect">
            <a:avLst/>
          </a:prstGeom>
          <a:noFill/>
        </p:spPr>
        <p:txBody>
          <a:bodyPr anchor="ctr"/>
          <a:lstStyle/>
          <a:p>
            <a:pPr algn="r" fontAlgn="auto">
              <a:spcBef>
                <a:spcPts val="0"/>
              </a:spcBef>
              <a:spcAft>
                <a:spcPts val="0"/>
              </a:spcAft>
              <a:defRPr/>
            </a:pPr>
            <a:r>
              <a:rPr lang="en-US" sz="1200" dirty="0" smtClean="0">
                <a:solidFill>
                  <a:schemeClr val="bg1"/>
                </a:solidFill>
                <a:latin typeface="+mn-lt"/>
                <a:ea typeface="+mn-ea"/>
                <a:cs typeface="+mn-cs"/>
              </a:rPr>
              <a:t>Bradford, Dolan</a:t>
            </a:r>
            <a:r>
              <a:rPr lang="en-US" sz="1200" baseline="0" dirty="0" smtClean="0">
                <a:solidFill>
                  <a:schemeClr val="bg1"/>
                </a:solidFill>
                <a:latin typeface="+mn-lt"/>
                <a:ea typeface="+mn-ea"/>
                <a:cs typeface="+mn-cs"/>
              </a:rPr>
              <a:t>, and </a:t>
            </a:r>
            <a:r>
              <a:rPr lang="en-US" sz="1200" baseline="0" dirty="0" err="1" smtClean="0">
                <a:solidFill>
                  <a:schemeClr val="bg1"/>
                </a:solidFill>
                <a:latin typeface="+mn-lt"/>
                <a:ea typeface="+mn-ea"/>
                <a:cs typeface="+mn-cs"/>
              </a:rPr>
              <a:t>Galizzi</a:t>
            </a:r>
            <a:endParaRPr lang="en-US" sz="1200" dirty="0">
              <a:solidFill>
                <a:schemeClr val="bg1"/>
              </a:solidFill>
              <a:latin typeface="+mn-lt"/>
              <a:ea typeface="+mn-ea"/>
              <a:cs typeface="+mn-cs"/>
            </a:endParaRPr>
          </a:p>
        </p:txBody>
      </p:sp>
      <p:sp>
        <p:nvSpPr>
          <p:cNvPr id="3" name="Content Placeholder 2"/>
          <p:cNvSpPr>
            <a:spLocks noGrp="1"/>
          </p:cNvSpPr>
          <p:nvPr>
            <p:ph idx="1"/>
          </p:nvPr>
        </p:nvSpPr>
        <p:spPr>
          <a:xfrm>
            <a:off x="304800" y="1066800"/>
            <a:ext cx="8382000" cy="5059363"/>
          </a:xfrm>
        </p:spPr>
        <p:txBody>
          <a:bodyPr/>
          <a:lstStyle>
            <a:lvl1pPr>
              <a:buSzPct val="60000"/>
              <a:buFontTx/>
              <a:buBlip>
                <a:blip r:embed="rId2"/>
              </a:buBlip>
              <a:defRPr/>
            </a:lvl1pPr>
            <a:lvl2pPr>
              <a:buSzPct val="60000"/>
              <a:buFontTx/>
              <a:buBlip>
                <a:blip r:embed="rId3"/>
              </a:buBlip>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0" y="0"/>
            <a:ext cx="8915400" cy="762000"/>
          </a:xfrm>
        </p:spPr>
        <p:txBody>
          <a:bodyPr/>
          <a:lstStyle>
            <a:lvl1pPr marL="182880" algn="l">
              <a:defRPr baseline="0">
                <a:solidFill>
                  <a:schemeClr val="bg1"/>
                </a:solidFill>
              </a:defRPr>
            </a:lvl1pPr>
          </a:lstStyle>
          <a:p>
            <a:r>
              <a:rPr lang="en-US" dirty="0" smtClean="0"/>
              <a:t>Click to edit Master title style</a:t>
            </a:r>
            <a:endParaRPr lang="en-US" dirty="0"/>
          </a:p>
        </p:txBody>
      </p:sp>
      <p:sp>
        <p:nvSpPr>
          <p:cNvPr id="8" name="Date Placeholder 3"/>
          <p:cNvSpPr>
            <a:spLocks noGrp="1"/>
          </p:cNvSpPr>
          <p:nvPr>
            <p:ph type="dt" sz="half" idx="10"/>
          </p:nvPr>
        </p:nvSpPr>
        <p:spPr>
          <a:xfrm>
            <a:off x="0" y="6492875"/>
            <a:ext cx="1071563" cy="365125"/>
          </a:xfrm>
        </p:spPr>
        <p:txBody>
          <a:bodyPr/>
          <a:lstStyle>
            <a:lvl1pPr>
              <a:defRPr>
                <a:solidFill>
                  <a:schemeClr val="bg1"/>
                </a:solidFill>
              </a:defRPr>
            </a:lvl1pPr>
          </a:lstStyle>
          <a:p>
            <a:fld id="{B6B30723-C860-1A41-BAFA-947DFB0D6946}" type="datetime1">
              <a:rPr lang="en-US"/>
              <a:pPr/>
              <a:t>1/1/16</a:t>
            </a:fld>
            <a:endParaRPr lang="en-US"/>
          </a:p>
        </p:txBody>
      </p:sp>
      <p:sp>
        <p:nvSpPr>
          <p:cNvPr id="9" name="Footer Placeholder 4"/>
          <p:cNvSpPr>
            <a:spLocks noGrp="1"/>
          </p:cNvSpPr>
          <p:nvPr>
            <p:ph type="ftr" sz="quarter" idx="11"/>
          </p:nvPr>
        </p:nvSpPr>
        <p:spPr>
          <a:xfrm>
            <a:off x="4572000" y="6492875"/>
            <a:ext cx="3505200" cy="365125"/>
          </a:xfrm>
        </p:spPr>
        <p:txBody>
          <a:bodyPr/>
          <a:lstStyle>
            <a:lvl1pPr algn="r" fontAlgn="auto">
              <a:spcBef>
                <a:spcPts val="0"/>
              </a:spcBef>
              <a:spcAft>
                <a:spcPts val="0"/>
              </a:spcAft>
              <a:defRPr baseline="0">
                <a:solidFill>
                  <a:schemeClr val="bg1"/>
                </a:solidFill>
              </a:defRPr>
            </a:lvl1pPr>
          </a:lstStyle>
          <a:p>
            <a:pPr>
              <a:defRPr/>
            </a:pPr>
            <a:r>
              <a:rPr lang="en-US" dirty="0" smtClean="0"/>
              <a:t>Time Perception and Discounting</a:t>
            </a:r>
            <a:endParaRPr lang="en-US" dirty="0"/>
          </a:p>
        </p:txBody>
      </p:sp>
      <p:sp>
        <p:nvSpPr>
          <p:cNvPr id="10" name="Slide Number Placeholder 5"/>
          <p:cNvSpPr>
            <a:spLocks noGrp="1"/>
          </p:cNvSpPr>
          <p:nvPr>
            <p:ph type="sldNum" sz="quarter" idx="12"/>
          </p:nvPr>
        </p:nvSpPr>
        <p:spPr>
          <a:xfrm>
            <a:off x="8077200" y="6492875"/>
            <a:ext cx="1066800" cy="365125"/>
          </a:xfrm>
        </p:spPr>
        <p:txBody>
          <a:bodyPr/>
          <a:lstStyle>
            <a:lvl1pPr>
              <a:defRPr>
                <a:solidFill>
                  <a:schemeClr val="bg1"/>
                </a:solidFill>
              </a:defRPr>
            </a:lvl1pPr>
          </a:lstStyle>
          <a:p>
            <a:fld id="{0E5A08A4-99A6-E242-8892-E009665B145D}" type="slidenum">
              <a:rPr lang="en-US"/>
              <a:pPr/>
              <a:t>‹#›</a:t>
            </a:fld>
            <a:endParaRPr lang="en-US" dirty="0"/>
          </a:p>
        </p:txBody>
      </p:sp>
    </p:spTree>
    <p:extLst>
      <p:ext uri="{BB962C8B-B14F-4D97-AF65-F5344CB8AC3E}">
        <p14:creationId xmlns:p14="http://schemas.microsoft.com/office/powerpoint/2010/main" val="2155034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2E1007F-F862-A54F-97F7-0C07CD737E11}" type="datetime1">
              <a:rPr lang="en-US"/>
              <a:pPr/>
              <a:t>1/1/16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dirty="0" smtClean="0"/>
              <a:t>Time Perception and Discounting</a:t>
            </a:r>
            <a:endParaRPr lang="en-US" dirty="0"/>
          </a:p>
        </p:txBody>
      </p:sp>
      <p:sp>
        <p:nvSpPr>
          <p:cNvPr id="6" name="Slide Number Placeholder 5"/>
          <p:cNvSpPr>
            <a:spLocks noGrp="1"/>
          </p:cNvSpPr>
          <p:nvPr>
            <p:ph type="sldNum" sz="quarter" idx="12"/>
          </p:nvPr>
        </p:nvSpPr>
        <p:spPr/>
        <p:txBody>
          <a:bodyPr/>
          <a:lstStyle>
            <a:lvl1pPr>
              <a:defRPr/>
            </a:lvl1pPr>
          </a:lstStyle>
          <a:p>
            <a:fld id="{93222839-50A8-8F4E-B137-595ABABB06AE}" type="slidenum">
              <a:rPr lang="en-US"/>
              <a:pPr/>
              <a:t>‹#›</a:t>
            </a:fld>
            <a:endParaRPr lang="en-US"/>
          </a:p>
        </p:txBody>
      </p:sp>
    </p:spTree>
    <p:extLst>
      <p:ext uri="{BB962C8B-B14F-4D97-AF65-F5344CB8AC3E}">
        <p14:creationId xmlns:p14="http://schemas.microsoft.com/office/powerpoint/2010/main" val="301107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Rectangle 4"/>
          <p:cNvSpPr/>
          <p:nvPr/>
        </p:nvSpPr>
        <p:spPr>
          <a:xfrm>
            <a:off x="4572000" y="6477000"/>
            <a:ext cx="4572000" cy="381000"/>
          </a:xfrm>
          <a:prstGeom prst="rect">
            <a:avLst/>
          </a:prstGeom>
          <a:solidFill>
            <a:srgbClr val="3333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6" name="Rectangle 5"/>
          <p:cNvSpPr/>
          <p:nvPr/>
        </p:nvSpPr>
        <p:spPr>
          <a:xfrm>
            <a:off x="0" y="6477000"/>
            <a:ext cx="4572000" cy="381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7" name="Rectangle 6"/>
          <p:cNvSpPr>
            <a:spLocks noChangeArrowheads="1"/>
          </p:cNvSpPr>
          <p:nvPr/>
        </p:nvSpPr>
        <p:spPr bwMode="auto">
          <a:xfrm>
            <a:off x="0" y="0"/>
            <a:ext cx="9144000" cy="762000"/>
          </a:xfrm>
          <a:prstGeom prst="rect">
            <a:avLst/>
          </a:prstGeom>
          <a:gradFill rotWithShape="1">
            <a:gsLst>
              <a:gs pos="0">
                <a:schemeClr val="tx1"/>
              </a:gs>
              <a:gs pos="100000">
                <a:srgbClr val="3333B2"/>
              </a:gs>
            </a:gsLst>
            <a:lin ang="10800000" scaled="1"/>
          </a:gradFill>
          <a:ln>
            <a:noFill/>
          </a:ln>
          <a:effectLst>
            <a:outerShdw blurRad="63500" dist="88900" dir="5400000" algn="tl" rotWithShape="0">
              <a:srgbClr val="000000">
                <a:alpha val="39999"/>
              </a:srgbClr>
            </a:outerShdw>
          </a:effectLst>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8" name="TextBox 7"/>
          <p:cNvSpPr txBox="1"/>
          <p:nvPr/>
        </p:nvSpPr>
        <p:spPr>
          <a:xfrm>
            <a:off x="1071563" y="6488113"/>
            <a:ext cx="3500437" cy="369887"/>
          </a:xfrm>
          <a:prstGeom prst="rect">
            <a:avLst/>
          </a:prstGeom>
          <a:noFill/>
        </p:spPr>
        <p:txBody>
          <a:bodyPr anchor="ctr"/>
          <a:lstStyle/>
          <a:p>
            <a:pPr algn="r" fontAlgn="auto">
              <a:spcBef>
                <a:spcPts val="0"/>
              </a:spcBef>
              <a:spcAft>
                <a:spcPts val="0"/>
              </a:spcAft>
              <a:defRPr/>
            </a:pPr>
            <a:r>
              <a:rPr lang="en-US" sz="1200" dirty="0" smtClean="0">
                <a:solidFill>
                  <a:schemeClr val="bg1"/>
                </a:solidFill>
                <a:latin typeface="+mn-lt"/>
                <a:ea typeface="+mn-ea"/>
                <a:cs typeface="+mn-cs"/>
              </a:rPr>
              <a:t>Bradford, Dolan,</a:t>
            </a:r>
            <a:r>
              <a:rPr lang="en-US" sz="1200" baseline="0" dirty="0" smtClean="0">
                <a:solidFill>
                  <a:schemeClr val="bg1"/>
                </a:solidFill>
                <a:latin typeface="+mn-lt"/>
                <a:ea typeface="+mn-ea"/>
                <a:cs typeface="+mn-cs"/>
              </a:rPr>
              <a:t> and </a:t>
            </a:r>
            <a:r>
              <a:rPr lang="en-US" sz="1200" baseline="0" dirty="0" err="1" smtClean="0">
                <a:solidFill>
                  <a:schemeClr val="bg1"/>
                </a:solidFill>
                <a:latin typeface="+mn-lt"/>
                <a:ea typeface="+mn-ea"/>
                <a:cs typeface="+mn-cs"/>
              </a:rPr>
              <a:t>Galizzi</a:t>
            </a:r>
            <a:endParaRPr lang="en-US" sz="1200" dirty="0">
              <a:solidFill>
                <a:schemeClr val="bg1"/>
              </a:solidFill>
              <a:latin typeface="+mn-lt"/>
              <a:ea typeface="+mn-ea"/>
              <a:cs typeface="+mn-cs"/>
            </a:endParaRPr>
          </a:p>
        </p:txBody>
      </p:sp>
      <p:sp>
        <p:nvSpPr>
          <p:cNvPr id="3" name="Content Placeholder 2"/>
          <p:cNvSpPr>
            <a:spLocks noGrp="1"/>
          </p:cNvSpPr>
          <p:nvPr>
            <p:ph sz="half" idx="1"/>
          </p:nvPr>
        </p:nvSpPr>
        <p:spPr>
          <a:xfrm>
            <a:off x="228600" y="1066800"/>
            <a:ext cx="4267200" cy="5059363"/>
          </a:xfrm>
        </p:spPr>
        <p:txBody>
          <a:bodyPr/>
          <a:lstStyle>
            <a:lvl1pPr>
              <a:buSzPct val="60000"/>
              <a:buFontTx/>
              <a:buBlip>
                <a:blip r:embed="rId2"/>
              </a:buBlip>
              <a:defRPr sz="2800"/>
            </a:lvl1pPr>
            <a:lvl2pPr>
              <a:buSzPct val="60000"/>
              <a:buFontTx/>
              <a:buBlip>
                <a:blip r:embed="rId2"/>
              </a:buBlip>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066800"/>
            <a:ext cx="4267200" cy="5059363"/>
          </a:xfrm>
        </p:spPr>
        <p:txBody>
          <a:bodyPr/>
          <a:lstStyle>
            <a:lvl1pPr>
              <a:buSzPct val="60000"/>
              <a:buFontTx/>
              <a:buBlip>
                <a:blip r:embed="rId2"/>
              </a:buBlip>
              <a:defRPr sz="2800"/>
            </a:lvl1pPr>
            <a:lvl2pPr>
              <a:buSzPct val="60000"/>
              <a:buFontTx/>
              <a:buBlip>
                <a:blip r:embed="rId2"/>
              </a:buBlip>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0" y="0"/>
            <a:ext cx="8839200" cy="762000"/>
          </a:xfrm>
        </p:spPr>
        <p:txBody>
          <a:bodyPr/>
          <a:lstStyle>
            <a:lvl1pPr marL="182880" algn="l">
              <a:defRPr baseline="0">
                <a:solidFill>
                  <a:schemeClr val="bg1"/>
                </a:solidFill>
              </a:defRPr>
            </a:lvl1pPr>
          </a:lstStyle>
          <a:p>
            <a:r>
              <a:rPr lang="en-US" dirty="0" smtClean="0"/>
              <a:t>Click to edit Master title style</a:t>
            </a:r>
            <a:endParaRPr lang="en-US" dirty="0"/>
          </a:p>
        </p:txBody>
      </p:sp>
      <p:sp>
        <p:nvSpPr>
          <p:cNvPr id="9" name="Date Placeholder 4"/>
          <p:cNvSpPr>
            <a:spLocks noGrp="1"/>
          </p:cNvSpPr>
          <p:nvPr>
            <p:ph type="dt" sz="half" idx="10"/>
          </p:nvPr>
        </p:nvSpPr>
        <p:spPr>
          <a:xfrm>
            <a:off x="0" y="6492875"/>
            <a:ext cx="1066800" cy="365125"/>
          </a:xfrm>
        </p:spPr>
        <p:txBody>
          <a:bodyPr/>
          <a:lstStyle>
            <a:lvl1pPr>
              <a:defRPr>
                <a:solidFill>
                  <a:schemeClr val="bg1"/>
                </a:solidFill>
              </a:defRPr>
            </a:lvl1pPr>
          </a:lstStyle>
          <a:p>
            <a:fld id="{7517C043-F13C-034E-B56D-F0F9A81C2EA8}" type="datetime1">
              <a:rPr lang="en-US"/>
              <a:pPr/>
              <a:t>1/1/16</a:t>
            </a:fld>
            <a:endParaRPr lang="en-US"/>
          </a:p>
        </p:txBody>
      </p:sp>
      <p:sp>
        <p:nvSpPr>
          <p:cNvPr id="10" name="Footer Placeholder 5"/>
          <p:cNvSpPr>
            <a:spLocks noGrp="1"/>
          </p:cNvSpPr>
          <p:nvPr>
            <p:ph type="ftr" sz="quarter" idx="11"/>
          </p:nvPr>
        </p:nvSpPr>
        <p:spPr>
          <a:xfrm>
            <a:off x="4572000" y="6492875"/>
            <a:ext cx="3505200" cy="365125"/>
          </a:xfrm>
        </p:spPr>
        <p:txBody>
          <a:bodyPr/>
          <a:lstStyle>
            <a:lvl1pPr algn="l">
              <a:defRPr baseline="0">
                <a:solidFill>
                  <a:schemeClr val="bg1"/>
                </a:solidFill>
              </a:defRPr>
            </a:lvl1pPr>
          </a:lstStyle>
          <a:p>
            <a:pPr>
              <a:defRPr/>
            </a:pPr>
            <a:r>
              <a:rPr lang="en-US" dirty="0" smtClean="0"/>
              <a:t>Time Perception and Discounting</a:t>
            </a:r>
            <a:endParaRPr lang="en-US" dirty="0"/>
          </a:p>
        </p:txBody>
      </p:sp>
      <p:sp>
        <p:nvSpPr>
          <p:cNvPr id="11" name="Slide Number Placeholder 6"/>
          <p:cNvSpPr>
            <a:spLocks noGrp="1"/>
          </p:cNvSpPr>
          <p:nvPr>
            <p:ph type="sldNum" sz="quarter" idx="12"/>
          </p:nvPr>
        </p:nvSpPr>
        <p:spPr>
          <a:xfrm>
            <a:off x="8077200" y="6492875"/>
            <a:ext cx="1066800" cy="365125"/>
          </a:xfrm>
        </p:spPr>
        <p:txBody>
          <a:bodyPr/>
          <a:lstStyle>
            <a:lvl1pPr>
              <a:defRPr>
                <a:solidFill>
                  <a:schemeClr val="bg1"/>
                </a:solidFill>
              </a:defRPr>
            </a:lvl1pPr>
          </a:lstStyle>
          <a:p>
            <a:fld id="{688E5B65-BFD6-1D46-8295-DAA4810FDD1C}" type="slidenum">
              <a:rPr lang="en-US"/>
              <a:pPr/>
              <a:t>‹#›</a:t>
            </a:fld>
            <a:endParaRPr lang="en-US"/>
          </a:p>
        </p:txBody>
      </p:sp>
    </p:spTree>
    <p:extLst>
      <p:ext uri="{BB962C8B-B14F-4D97-AF65-F5344CB8AC3E}">
        <p14:creationId xmlns:p14="http://schemas.microsoft.com/office/powerpoint/2010/main" val="3445485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Rectangle 6"/>
          <p:cNvSpPr/>
          <p:nvPr/>
        </p:nvSpPr>
        <p:spPr>
          <a:xfrm>
            <a:off x="4572000" y="6477000"/>
            <a:ext cx="4572000" cy="381000"/>
          </a:xfrm>
          <a:prstGeom prst="rect">
            <a:avLst/>
          </a:prstGeom>
          <a:solidFill>
            <a:srgbClr val="3333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8" name="Rectangle 7"/>
          <p:cNvSpPr/>
          <p:nvPr/>
        </p:nvSpPr>
        <p:spPr>
          <a:xfrm>
            <a:off x="0" y="6477000"/>
            <a:ext cx="4572000" cy="381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9" name="Rectangle 8"/>
          <p:cNvSpPr>
            <a:spLocks noChangeArrowheads="1"/>
          </p:cNvSpPr>
          <p:nvPr/>
        </p:nvSpPr>
        <p:spPr bwMode="auto">
          <a:xfrm>
            <a:off x="0" y="0"/>
            <a:ext cx="9144000" cy="762000"/>
          </a:xfrm>
          <a:prstGeom prst="rect">
            <a:avLst/>
          </a:prstGeom>
          <a:gradFill rotWithShape="1">
            <a:gsLst>
              <a:gs pos="0">
                <a:schemeClr val="tx1"/>
              </a:gs>
              <a:gs pos="100000">
                <a:srgbClr val="3333B2"/>
              </a:gs>
            </a:gsLst>
            <a:lin ang="10800000" scaled="1"/>
          </a:gradFill>
          <a:ln>
            <a:noFill/>
          </a:ln>
          <a:effectLst>
            <a:outerShdw blurRad="63500" dist="88900" dir="5400000" algn="tl" rotWithShape="0">
              <a:srgbClr val="000000">
                <a:alpha val="39999"/>
              </a:srgbClr>
            </a:outerShdw>
          </a:effectLst>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10" name="TextBox 9"/>
          <p:cNvSpPr txBox="1"/>
          <p:nvPr/>
        </p:nvSpPr>
        <p:spPr>
          <a:xfrm>
            <a:off x="1071563" y="6488113"/>
            <a:ext cx="3500437" cy="369887"/>
          </a:xfrm>
          <a:prstGeom prst="rect">
            <a:avLst/>
          </a:prstGeom>
          <a:noFill/>
        </p:spPr>
        <p:txBody>
          <a:bodyPr anchor="ctr"/>
          <a:lstStyle/>
          <a:p>
            <a:pPr algn="r" fontAlgn="auto">
              <a:spcBef>
                <a:spcPts val="0"/>
              </a:spcBef>
              <a:spcAft>
                <a:spcPts val="0"/>
              </a:spcAft>
              <a:defRPr/>
            </a:pPr>
            <a:r>
              <a:rPr lang="en-US" sz="1200" dirty="0" smtClean="0">
                <a:solidFill>
                  <a:schemeClr val="bg1"/>
                </a:solidFill>
                <a:latin typeface="+mn-lt"/>
                <a:ea typeface="+mn-ea"/>
                <a:cs typeface="+mn-cs"/>
              </a:rPr>
              <a:t>Bradford,</a:t>
            </a:r>
            <a:r>
              <a:rPr lang="en-US" sz="1200" baseline="0" dirty="0" smtClean="0">
                <a:solidFill>
                  <a:schemeClr val="bg1"/>
                </a:solidFill>
                <a:latin typeface="+mn-lt"/>
                <a:ea typeface="+mn-ea"/>
                <a:cs typeface="+mn-cs"/>
              </a:rPr>
              <a:t> Dolan, and </a:t>
            </a:r>
            <a:r>
              <a:rPr lang="en-US" sz="1200" baseline="0" dirty="0" err="1" smtClean="0">
                <a:solidFill>
                  <a:schemeClr val="bg1"/>
                </a:solidFill>
                <a:latin typeface="+mn-lt"/>
                <a:ea typeface="+mn-ea"/>
                <a:cs typeface="+mn-cs"/>
              </a:rPr>
              <a:t>Galizzi</a:t>
            </a:r>
            <a:endParaRPr lang="en-US" sz="1200" dirty="0">
              <a:solidFill>
                <a:schemeClr val="bg1"/>
              </a:solidFill>
              <a:latin typeface="+mn-lt"/>
              <a:ea typeface="+mn-ea"/>
              <a:cs typeface="+mn-cs"/>
            </a:endParaRPr>
          </a:p>
        </p:txBody>
      </p:sp>
      <p:sp>
        <p:nvSpPr>
          <p:cNvPr id="3" name="Text Placeholder 2"/>
          <p:cNvSpPr>
            <a:spLocks noGrp="1"/>
          </p:cNvSpPr>
          <p:nvPr>
            <p:ph type="body" idx="1"/>
          </p:nvPr>
        </p:nvSpPr>
        <p:spPr>
          <a:xfrm>
            <a:off x="457200" y="9906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76400"/>
            <a:ext cx="4040188" cy="4449763"/>
          </a:xfrm>
        </p:spPr>
        <p:txBody>
          <a:bodyPr/>
          <a:lstStyle>
            <a:lvl1pPr>
              <a:buSzPct val="60000"/>
              <a:buFontTx/>
              <a:buBlip>
                <a:blip r:embed="rId2"/>
              </a:buBlip>
              <a:defRPr sz="2400"/>
            </a:lvl1pPr>
            <a:lvl2pPr>
              <a:buSzPct val="60000"/>
              <a:buFontTx/>
              <a:buBlip>
                <a:blip r:embed="rId2"/>
              </a:buBlip>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9906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76400"/>
            <a:ext cx="4041775" cy="4449763"/>
          </a:xfrm>
        </p:spPr>
        <p:txBody>
          <a:bodyPr/>
          <a:lstStyle>
            <a:lvl1pPr>
              <a:buSzPct val="60000"/>
              <a:buFontTx/>
              <a:buBlip>
                <a:blip r:embed="rId2"/>
              </a:buBlip>
              <a:defRPr sz="2400"/>
            </a:lvl1pPr>
            <a:lvl2pPr>
              <a:buSzPct val="60000"/>
              <a:buFontTx/>
              <a:buBlip>
                <a:blip r:embed="rId2"/>
              </a:buBlip>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0" y="0"/>
            <a:ext cx="8839200" cy="762000"/>
          </a:xfrm>
        </p:spPr>
        <p:txBody>
          <a:bodyPr/>
          <a:lstStyle>
            <a:lvl1pPr marL="182880" algn="l">
              <a:defRPr baseline="0">
                <a:solidFill>
                  <a:schemeClr val="bg1"/>
                </a:solidFill>
              </a:defRPr>
            </a:lvl1pPr>
          </a:lstStyle>
          <a:p>
            <a:r>
              <a:rPr lang="en-US" smtClean="0"/>
              <a:t>Click to edit Master title style</a:t>
            </a:r>
            <a:endParaRPr lang="en-US"/>
          </a:p>
        </p:txBody>
      </p:sp>
      <p:sp>
        <p:nvSpPr>
          <p:cNvPr id="11" name="Date Placeholder 6"/>
          <p:cNvSpPr>
            <a:spLocks noGrp="1"/>
          </p:cNvSpPr>
          <p:nvPr>
            <p:ph type="dt" sz="half" idx="10"/>
          </p:nvPr>
        </p:nvSpPr>
        <p:spPr>
          <a:xfrm>
            <a:off x="0" y="6492875"/>
            <a:ext cx="1066800" cy="365125"/>
          </a:xfrm>
        </p:spPr>
        <p:txBody>
          <a:bodyPr/>
          <a:lstStyle>
            <a:lvl1pPr>
              <a:defRPr>
                <a:solidFill>
                  <a:schemeClr val="bg1"/>
                </a:solidFill>
              </a:defRPr>
            </a:lvl1pPr>
          </a:lstStyle>
          <a:p>
            <a:fld id="{A710F935-BF56-464D-805A-8B62DB828010}" type="datetime1">
              <a:rPr lang="en-US"/>
              <a:pPr/>
              <a:t>1/1/16</a:t>
            </a:fld>
            <a:endParaRPr lang="en-US"/>
          </a:p>
        </p:txBody>
      </p:sp>
      <p:sp>
        <p:nvSpPr>
          <p:cNvPr id="12" name="Footer Placeholder 7"/>
          <p:cNvSpPr>
            <a:spLocks noGrp="1"/>
          </p:cNvSpPr>
          <p:nvPr>
            <p:ph type="ftr" sz="quarter" idx="11"/>
          </p:nvPr>
        </p:nvSpPr>
        <p:spPr>
          <a:xfrm>
            <a:off x="4572000" y="6492875"/>
            <a:ext cx="3505200" cy="365125"/>
          </a:xfrm>
        </p:spPr>
        <p:txBody>
          <a:bodyPr/>
          <a:lstStyle>
            <a:lvl1pPr algn="l">
              <a:defRPr baseline="0">
                <a:solidFill>
                  <a:schemeClr val="bg1"/>
                </a:solidFill>
              </a:defRPr>
            </a:lvl1pPr>
          </a:lstStyle>
          <a:p>
            <a:pPr>
              <a:defRPr/>
            </a:pPr>
            <a:r>
              <a:rPr lang="en-US" dirty="0" smtClean="0"/>
              <a:t>Time Perception and Discounting</a:t>
            </a:r>
            <a:endParaRPr lang="en-US" dirty="0"/>
          </a:p>
        </p:txBody>
      </p:sp>
      <p:sp>
        <p:nvSpPr>
          <p:cNvPr id="13" name="Slide Number Placeholder 8"/>
          <p:cNvSpPr>
            <a:spLocks noGrp="1"/>
          </p:cNvSpPr>
          <p:nvPr>
            <p:ph type="sldNum" sz="quarter" idx="12"/>
          </p:nvPr>
        </p:nvSpPr>
        <p:spPr>
          <a:xfrm>
            <a:off x="8077200" y="6492875"/>
            <a:ext cx="1066800" cy="365125"/>
          </a:xfrm>
        </p:spPr>
        <p:txBody>
          <a:bodyPr/>
          <a:lstStyle>
            <a:lvl1pPr>
              <a:defRPr>
                <a:solidFill>
                  <a:schemeClr val="bg1"/>
                </a:solidFill>
              </a:defRPr>
            </a:lvl1pPr>
          </a:lstStyle>
          <a:p>
            <a:fld id="{B075D90C-2896-4844-ADA8-A4E1D0C49339}" type="slidenum">
              <a:rPr lang="en-US"/>
              <a:pPr/>
              <a:t>‹#›</a:t>
            </a:fld>
            <a:endParaRPr lang="en-US"/>
          </a:p>
        </p:txBody>
      </p:sp>
    </p:spTree>
    <p:extLst>
      <p:ext uri="{BB962C8B-B14F-4D97-AF65-F5344CB8AC3E}">
        <p14:creationId xmlns:p14="http://schemas.microsoft.com/office/powerpoint/2010/main" val="1796324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9144000" cy="762000"/>
          </a:xfrm>
          <a:prstGeom prst="rect">
            <a:avLst/>
          </a:prstGeom>
          <a:gradFill rotWithShape="1">
            <a:gsLst>
              <a:gs pos="0">
                <a:schemeClr val="tx1"/>
              </a:gs>
              <a:gs pos="100000">
                <a:srgbClr val="3333B2"/>
              </a:gs>
            </a:gsLst>
            <a:lin ang="10800000" scaled="1"/>
          </a:gradFill>
          <a:ln>
            <a:noFill/>
          </a:ln>
          <a:effectLst>
            <a:outerShdw blurRad="63500" dist="88900" dir="5400000" algn="tl" rotWithShape="0">
              <a:srgbClr val="000000">
                <a:alpha val="39999"/>
              </a:srgbClr>
            </a:outerShdw>
          </a:effectLst>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5" name="Rectangle 4"/>
          <p:cNvSpPr/>
          <p:nvPr/>
        </p:nvSpPr>
        <p:spPr>
          <a:xfrm>
            <a:off x="4572000" y="6477000"/>
            <a:ext cx="4572000" cy="381000"/>
          </a:xfrm>
          <a:prstGeom prst="rect">
            <a:avLst/>
          </a:prstGeom>
          <a:solidFill>
            <a:srgbClr val="3333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6" name="Rectangle 5"/>
          <p:cNvSpPr/>
          <p:nvPr/>
        </p:nvSpPr>
        <p:spPr>
          <a:xfrm>
            <a:off x="0" y="6477000"/>
            <a:ext cx="4572000" cy="381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2" name="Title 1"/>
          <p:cNvSpPr>
            <a:spLocks noGrp="1"/>
          </p:cNvSpPr>
          <p:nvPr>
            <p:ph type="title"/>
          </p:nvPr>
        </p:nvSpPr>
        <p:spPr>
          <a:xfrm>
            <a:off x="0" y="0"/>
            <a:ext cx="8915400" cy="762000"/>
          </a:xfrm>
        </p:spPr>
        <p:txBody>
          <a:bodyPr/>
          <a:lstStyle>
            <a:lvl1pPr marL="182880" algn="l">
              <a:defRPr baseline="0">
                <a:solidFill>
                  <a:schemeClr val="bg1"/>
                </a:solidFill>
              </a:defRPr>
            </a:lvl1pPr>
          </a:lstStyle>
          <a:p>
            <a:r>
              <a:rPr lang="en-US" smtClean="0"/>
              <a:t>Click to edit Master title style</a:t>
            </a:r>
            <a:endParaRPr lang="en-US"/>
          </a:p>
        </p:txBody>
      </p:sp>
      <p:sp>
        <p:nvSpPr>
          <p:cNvPr id="12" name="Text Placeholder 10"/>
          <p:cNvSpPr>
            <a:spLocks noGrp="1"/>
          </p:cNvSpPr>
          <p:nvPr>
            <p:ph type="body" sz="quarter" idx="13" hasCustomPrompt="1"/>
          </p:nvPr>
        </p:nvSpPr>
        <p:spPr>
          <a:xfrm>
            <a:off x="1066800" y="6477000"/>
            <a:ext cx="3505200" cy="381000"/>
          </a:xfrm>
        </p:spPr>
        <p:txBody>
          <a:bodyPr anchor="ctr">
            <a:normAutofit/>
          </a:bodyPr>
          <a:lstStyle>
            <a:lvl1pPr algn="r">
              <a:buNone/>
              <a:defRPr lang="en-US" sz="1200" kern="1200" baseline="0" dirty="0">
                <a:solidFill>
                  <a:schemeClr val="bg1"/>
                </a:solidFill>
                <a:latin typeface="+mn-lt"/>
                <a:ea typeface="+mn-ea"/>
                <a:cs typeface="+mn-cs"/>
              </a:defRPr>
            </a:lvl1pPr>
            <a:lvl2pPr>
              <a:defRPr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US" dirty="0" smtClean="0"/>
              <a:t>Bradford, Dolan, and </a:t>
            </a:r>
            <a:r>
              <a:rPr lang="en-US" dirty="0" err="1" smtClean="0"/>
              <a:t>Galizzi</a:t>
            </a:r>
            <a:endParaRPr lang="en-US" dirty="0" smtClean="0"/>
          </a:p>
        </p:txBody>
      </p:sp>
      <p:sp>
        <p:nvSpPr>
          <p:cNvPr id="7" name="Date Placeholder 6"/>
          <p:cNvSpPr>
            <a:spLocks noGrp="1"/>
          </p:cNvSpPr>
          <p:nvPr>
            <p:ph type="dt" sz="half" idx="14"/>
          </p:nvPr>
        </p:nvSpPr>
        <p:spPr>
          <a:xfrm>
            <a:off x="0" y="6492875"/>
            <a:ext cx="1066800" cy="365125"/>
          </a:xfrm>
        </p:spPr>
        <p:txBody>
          <a:bodyPr/>
          <a:lstStyle>
            <a:lvl1pPr>
              <a:defRPr>
                <a:solidFill>
                  <a:schemeClr val="bg1"/>
                </a:solidFill>
              </a:defRPr>
            </a:lvl1pPr>
          </a:lstStyle>
          <a:p>
            <a:fld id="{C0ABFBF2-04FD-F549-B5BE-07BEF07AE5F9}" type="datetime1">
              <a:rPr lang="en-US"/>
              <a:pPr/>
              <a:t>1/1/16</a:t>
            </a:fld>
            <a:endParaRPr lang="en-US"/>
          </a:p>
        </p:txBody>
      </p:sp>
      <p:sp>
        <p:nvSpPr>
          <p:cNvPr id="8" name="Footer Placeholder 7"/>
          <p:cNvSpPr>
            <a:spLocks noGrp="1"/>
          </p:cNvSpPr>
          <p:nvPr>
            <p:ph type="ftr" sz="quarter" idx="15"/>
          </p:nvPr>
        </p:nvSpPr>
        <p:spPr>
          <a:xfrm>
            <a:off x="4572000" y="6492875"/>
            <a:ext cx="3505200" cy="365125"/>
          </a:xfrm>
        </p:spPr>
        <p:txBody>
          <a:bodyPr/>
          <a:lstStyle>
            <a:lvl1pPr algn="l">
              <a:defRPr baseline="0">
                <a:solidFill>
                  <a:schemeClr val="bg1"/>
                </a:solidFill>
              </a:defRPr>
            </a:lvl1pPr>
          </a:lstStyle>
          <a:p>
            <a:pPr>
              <a:defRPr/>
            </a:pPr>
            <a:r>
              <a:rPr lang="en-US" dirty="0" smtClean="0"/>
              <a:t>Time Perception and Discounting</a:t>
            </a:r>
            <a:endParaRPr lang="en-US" dirty="0"/>
          </a:p>
        </p:txBody>
      </p:sp>
      <p:sp>
        <p:nvSpPr>
          <p:cNvPr id="9" name="Slide Number Placeholder 8"/>
          <p:cNvSpPr>
            <a:spLocks noGrp="1"/>
          </p:cNvSpPr>
          <p:nvPr>
            <p:ph type="sldNum" sz="quarter" idx="16"/>
          </p:nvPr>
        </p:nvSpPr>
        <p:spPr>
          <a:xfrm>
            <a:off x="8077200" y="6492875"/>
            <a:ext cx="1066800" cy="365125"/>
          </a:xfrm>
        </p:spPr>
        <p:txBody>
          <a:bodyPr/>
          <a:lstStyle>
            <a:lvl1pPr>
              <a:defRPr>
                <a:solidFill>
                  <a:schemeClr val="bg1"/>
                </a:solidFill>
              </a:defRPr>
            </a:lvl1pPr>
          </a:lstStyle>
          <a:p>
            <a:fld id="{F7D2428D-1E83-1542-A67A-39FB176426C7}" type="slidenum">
              <a:rPr lang="en-US"/>
              <a:pPr/>
              <a:t>‹#›</a:t>
            </a:fld>
            <a:endParaRPr lang="en-US"/>
          </a:p>
        </p:txBody>
      </p:sp>
    </p:spTree>
    <p:extLst>
      <p:ext uri="{BB962C8B-B14F-4D97-AF65-F5344CB8AC3E}">
        <p14:creationId xmlns:p14="http://schemas.microsoft.com/office/powerpoint/2010/main" val="2157501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Rectangle 2"/>
          <p:cNvSpPr/>
          <p:nvPr/>
        </p:nvSpPr>
        <p:spPr>
          <a:xfrm>
            <a:off x="4572000" y="6477000"/>
            <a:ext cx="4572000" cy="381000"/>
          </a:xfrm>
          <a:prstGeom prst="rect">
            <a:avLst/>
          </a:prstGeom>
          <a:solidFill>
            <a:srgbClr val="3333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4" name="Rectangle 3"/>
          <p:cNvSpPr/>
          <p:nvPr/>
        </p:nvSpPr>
        <p:spPr>
          <a:xfrm>
            <a:off x="0" y="6477000"/>
            <a:ext cx="4572000" cy="381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10" name="Text Placeholder 10"/>
          <p:cNvSpPr>
            <a:spLocks noGrp="1"/>
          </p:cNvSpPr>
          <p:nvPr>
            <p:ph type="body" sz="quarter" idx="13" hasCustomPrompt="1"/>
          </p:nvPr>
        </p:nvSpPr>
        <p:spPr>
          <a:xfrm>
            <a:off x="1066800" y="6477000"/>
            <a:ext cx="3505200" cy="381000"/>
          </a:xfrm>
        </p:spPr>
        <p:txBody>
          <a:bodyPr anchor="ctr">
            <a:normAutofit/>
          </a:bodyPr>
          <a:lstStyle>
            <a:lvl1pPr algn="r">
              <a:buNone/>
              <a:defRPr lang="en-US" sz="1200" kern="1200" baseline="0" dirty="0">
                <a:solidFill>
                  <a:schemeClr val="bg1"/>
                </a:solidFill>
                <a:latin typeface="+mn-lt"/>
                <a:ea typeface="+mn-ea"/>
                <a:cs typeface="+mn-cs"/>
              </a:defRPr>
            </a:lvl1pPr>
            <a:lvl2pPr>
              <a:defRPr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US" dirty="0" smtClean="0"/>
              <a:t>Bradford, Dolan, and </a:t>
            </a:r>
            <a:r>
              <a:rPr lang="en-US" dirty="0" err="1" smtClean="0"/>
              <a:t>Galizzi</a:t>
            </a:r>
            <a:endParaRPr lang="en-US" dirty="0" smtClean="0"/>
          </a:p>
        </p:txBody>
      </p:sp>
      <p:sp>
        <p:nvSpPr>
          <p:cNvPr id="5" name="Date Placeholder 6"/>
          <p:cNvSpPr>
            <a:spLocks noGrp="1"/>
          </p:cNvSpPr>
          <p:nvPr>
            <p:ph type="dt" sz="half" idx="14"/>
          </p:nvPr>
        </p:nvSpPr>
        <p:spPr>
          <a:xfrm>
            <a:off x="0" y="6492875"/>
            <a:ext cx="1066800" cy="365125"/>
          </a:xfrm>
        </p:spPr>
        <p:txBody>
          <a:bodyPr/>
          <a:lstStyle>
            <a:lvl1pPr>
              <a:defRPr>
                <a:solidFill>
                  <a:schemeClr val="bg1"/>
                </a:solidFill>
              </a:defRPr>
            </a:lvl1pPr>
          </a:lstStyle>
          <a:p>
            <a:fld id="{54E2ABEF-A3BE-234B-9C11-5E03754E3E12}" type="datetime1">
              <a:rPr lang="en-US"/>
              <a:pPr/>
              <a:t>1/1/16</a:t>
            </a:fld>
            <a:endParaRPr lang="en-US"/>
          </a:p>
        </p:txBody>
      </p:sp>
      <p:sp>
        <p:nvSpPr>
          <p:cNvPr id="6" name="Footer Placeholder 7"/>
          <p:cNvSpPr>
            <a:spLocks noGrp="1"/>
          </p:cNvSpPr>
          <p:nvPr>
            <p:ph type="ftr" sz="quarter" idx="15"/>
          </p:nvPr>
        </p:nvSpPr>
        <p:spPr>
          <a:xfrm>
            <a:off x="4572000" y="6492875"/>
            <a:ext cx="3505200" cy="365125"/>
          </a:xfrm>
        </p:spPr>
        <p:txBody>
          <a:bodyPr/>
          <a:lstStyle>
            <a:lvl1pPr algn="l">
              <a:defRPr baseline="0">
                <a:solidFill>
                  <a:schemeClr val="bg1"/>
                </a:solidFill>
              </a:defRPr>
            </a:lvl1pPr>
          </a:lstStyle>
          <a:p>
            <a:pPr>
              <a:defRPr/>
            </a:pPr>
            <a:r>
              <a:rPr lang="en-US" dirty="0" smtClean="0"/>
              <a:t>Time Perception and Discounting</a:t>
            </a:r>
            <a:endParaRPr lang="en-US" dirty="0"/>
          </a:p>
        </p:txBody>
      </p:sp>
      <p:sp>
        <p:nvSpPr>
          <p:cNvPr id="7" name="Slide Number Placeholder 8"/>
          <p:cNvSpPr>
            <a:spLocks noGrp="1"/>
          </p:cNvSpPr>
          <p:nvPr>
            <p:ph type="sldNum" sz="quarter" idx="16"/>
          </p:nvPr>
        </p:nvSpPr>
        <p:spPr>
          <a:xfrm>
            <a:off x="8077200" y="6492875"/>
            <a:ext cx="1066800" cy="365125"/>
          </a:xfrm>
        </p:spPr>
        <p:txBody>
          <a:bodyPr/>
          <a:lstStyle>
            <a:lvl1pPr>
              <a:defRPr>
                <a:solidFill>
                  <a:schemeClr val="bg1"/>
                </a:solidFill>
              </a:defRPr>
            </a:lvl1pPr>
          </a:lstStyle>
          <a:p>
            <a:fld id="{AE5C795B-87B9-054E-9C63-30457E18C5D9}" type="slidenum">
              <a:rPr lang="en-US"/>
              <a:pPr/>
              <a:t>‹#›</a:t>
            </a:fld>
            <a:endParaRPr lang="en-US"/>
          </a:p>
        </p:txBody>
      </p:sp>
    </p:spTree>
    <p:extLst>
      <p:ext uri="{BB962C8B-B14F-4D97-AF65-F5344CB8AC3E}">
        <p14:creationId xmlns:p14="http://schemas.microsoft.com/office/powerpoint/2010/main" val="3436892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D5AE910-1811-7E43-9396-6B91D17F7280}" type="datetime1">
              <a:rPr lang="en-US"/>
              <a:pPr/>
              <a:t>1/1/16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A sample title</a:t>
            </a:r>
          </a:p>
        </p:txBody>
      </p:sp>
      <p:sp>
        <p:nvSpPr>
          <p:cNvPr id="7" name="Slide Number Placeholder 5"/>
          <p:cNvSpPr>
            <a:spLocks noGrp="1"/>
          </p:cNvSpPr>
          <p:nvPr>
            <p:ph type="sldNum" sz="quarter" idx="12"/>
          </p:nvPr>
        </p:nvSpPr>
        <p:spPr/>
        <p:txBody>
          <a:bodyPr/>
          <a:lstStyle>
            <a:lvl1pPr>
              <a:defRPr/>
            </a:lvl1pPr>
          </a:lstStyle>
          <a:p>
            <a:fld id="{AC35FDB7-E75A-874D-A668-2AB0002B8CEB}" type="slidenum">
              <a:rPr lang="en-US"/>
              <a:pPr/>
              <a:t>‹#›</a:t>
            </a:fld>
            <a:endParaRPr lang="en-US"/>
          </a:p>
        </p:txBody>
      </p:sp>
    </p:spTree>
    <p:extLst>
      <p:ext uri="{BB962C8B-B14F-4D97-AF65-F5344CB8AC3E}">
        <p14:creationId xmlns:p14="http://schemas.microsoft.com/office/powerpoint/2010/main" val="2073496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35BB34E4-F073-8F4A-A5CB-EF3B54338650}" type="datetime1">
              <a:rPr lang="en-US"/>
              <a:pPr/>
              <a:t>1/1/16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A sample title</a:t>
            </a:r>
          </a:p>
        </p:txBody>
      </p:sp>
      <p:sp>
        <p:nvSpPr>
          <p:cNvPr id="7" name="Slide Number Placeholder 5"/>
          <p:cNvSpPr>
            <a:spLocks noGrp="1"/>
          </p:cNvSpPr>
          <p:nvPr>
            <p:ph type="sldNum" sz="quarter" idx="12"/>
          </p:nvPr>
        </p:nvSpPr>
        <p:spPr/>
        <p:txBody>
          <a:bodyPr/>
          <a:lstStyle>
            <a:lvl1pPr>
              <a:defRPr/>
            </a:lvl1pPr>
          </a:lstStyle>
          <a:p>
            <a:fld id="{4260E09E-E373-FB42-80DC-BE5D00AFF5B5}" type="slidenum">
              <a:rPr lang="en-US"/>
              <a:pPr/>
              <a:t>‹#›</a:t>
            </a:fld>
            <a:endParaRPr lang="en-US"/>
          </a:p>
        </p:txBody>
      </p:sp>
    </p:spTree>
    <p:extLst>
      <p:ext uri="{BB962C8B-B14F-4D97-AF65-F5344CB8AC3E}">
        <p14:creationId xmlns:p14="http://schemas.microsoft.com/office/powerpoint/2010/main" val="53871913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fld id="{BB30EF32-6410-E240-8B7F-D0075D7DC5C9}" type="datetime1">
              <a:rPr lang="en-US"/>
              <a:pPr/>
              <a:t>1/1/16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dirty="0" smtClean="0"/>
              <a:t>Time Perception and Discounting</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fld id="{98D270DF-AF3B-C742-8249-3EC8D3311E7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83" r:id="rId3"/>
    <p:sldLayoutId id="2147483690" r:id="rId4"/>
    <p:sldLayoutId id="2147483691" r:id="rId5"/>
    <p:sldLayoutId id="2147483692" r:id="rId6"/>
    <p:sldLayoutId id="2147483693" r:id="rId7"/>
    <p:sldLayoutId id="2147483684" r:id="rId8"/>
    <p:sldLayoutId id="2147483685" r:id="rId9"/>
    <p:sldLayoutId id="2147483686" r:id="rId10"/>
    <p:sldLayoutId id="2147483687" r:id="rId11"/>
    <p:sldLayoutId id="2147483694" r:id="rId12"/>
    <p:sldLayoutId id="2147483695" r:id="rId13"/>
  </p:sldLayoutIdLst>
  <p:hf sldNum="0" hdr="0" ftr="0" dt="0"/>
  <p:txStyles>
    <p:titleStyle>
      <a:lvl1pPr algn="ctr" rtl="0" fontAlgn="base">
        <a:spcBef>
          <a:spcPct val="0"/>
        </a:spcBef>
        <a:spcAft>
          <a:spcPct val="0"/>
        </a:spcAft>
        <a:defRPr sz="4400" kern="1200">
          <a:solidFill>
            <a:schemeClr val="tx1"/>
          </a:solidFill>
          <a:latin typeface="+mj-lt"/>
          <a:ea typeface="ＭＳ Ｐゴシック" charset="0"/>
          <a:cs typeface="+mj-cs"/>
        </a:defRPr>
      </a:lvl1pPr>
      <a:lvl2pPr algn="ctr" rtl="0" fontAlgn="base">
        <a:spcBef>
          <a:spcPct val="0"/>
        </a:spcBef>
        <a:spcAft>
          <a:spcPct val="0"/>
        </a:spcAft>
        <a:defRPr sz="4400">
          <a:solidFill>
            <a:schemeClr val="tx1"/>
          </a:solidFill>
          <a:latin typeface="Calibri" pitchFamily="34" charset="0"/>
          <a:ea typeface="ＭＳ Ｐゴシック" charset="0"/>
        </a:defRPr>
      </a:lvl2pPr>
      <a:lvl3pPr algn="ctr" rtl="0" fontAlgn="base">
        <a:spcBef>
          <a:spcPct val="0"/>
        </a:spcBef>
        <a:spcAft>
          <a:spcPct val="0"/>
        </a:spcAft>
        <a:defRPr sz="4400">
          <a:solidFill>
            <a:schemeClr val="tx1"/>
          </a:solidFill>
          <a:latin typeface="Calibri" pitchFamily="34" charset="0"/>
          <a:ea typeface="ＭＳ Ｐゴシック" charset="0"/>
        </a:defRPr>
      </a:lvl3pPr>
      <a:lvl4pPr algn="ctr" rtl="0" fontAlgn="base">
        <a:spcBef>
          <a:spcPct val="0"/>
        </a:spcBef>
        <a:spcAft>
          <a:spcPct val="0"/>
        </a:spcAft>
        <a:defRPr sz="4400">
          <a:solidFill>
            <a:schemeClr val="tx1"/>
          </a:solidFill>
          <a:latin typeface="Calibri" pitchFamily="34" charset="0"/>
          <a:ea typeface="ＭＳ Ｐゴシック" charset="0"/>
        </a:defRPr>
      </a:lvl4pPr>
      <a:lvl5pPr algn="ctr" rtl="0" fontAlgn="base">
        <a:spcBef>
          <a:spcPct val="0"/>
        </a:spcBef>
        <a:spcAft>
          <a:spcPct val="0"/>
        </a:spcAft>
        <a:defRPr sz="4400">
          <a:solidFill>
            <a:schemeClr val="tx1"/>
          </a:solidFill>
          <a:latin typeface="Calibri" pitchFamily="34" charset="0"/>
          <a:ea typeface="ＭＳ Ｐゴシック"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4.emf"/><Relationship Id="rId5" Type="http://schemas.openxmlformats.org/officeDocument/2006/relationships/oleObject" Target="../embeddings/oleObject2.bin"/><Relationship Id="rId6" Type="http://schemas.openxmlformats.org/officeDocument/2006/relationships/image" Target="../media/image5.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image" Target="../media/image4.emf"/><Relationship Id="rId5" Type="http://schemas.openxmlformats.org/officeDocument/2006/relationships/oleObject" Target="../embeddings/oleObject4.bin"/><Relationship Id="rId6" Type="http://schemas.openxmlformats.org/officeDocument/2006/relationships/image" Target="../media/image6.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5.bin"/><Relationship Id="rId4" Type="http://schemas.openxmlformats.org/officeDocument/2006/relationships/image" Target="../media/image7.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6.bin"/><Relationship Id="rId4" Type="http://schemas.openxmlformats.org/officeDocument/2006/relationships/image" Target="../media/image7.e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emf"/><Relationship Id="rId3" Type="http://schemas.openxmlformats.org/officeDocument/2006/relationships/image" Target="../media/image9.emf"/></Relationships>
</file>

<file path=ppt/slides/_rels/slide18.xml.rels><?xml version="1.0" encoding="UTF-8" standalone="yes"?>
<Relationships xmlns="http://schemas.openxmlformats.org/package/2006/relationships"><Relationship Id="rId3" Type="http://schemas.openxmlformats.org/officeDocument/2006/relationships/oleObject" Target="file:///\\localhost\Users\bradfowd\Desktop\Dropbox\time%20perception\Paper%20and%20presentations\Macintosh%20HD:Users:bradfowd:Desktop:Dropbox:time%20perception:Analysis%20Results:Results%20for%20Today%20vs%20Later%20Data%20-%20no%20switchers%20-%2017%20May%202012.docx!OLE_LINK1" TargetMode="External"/><Relationship Id="rId4" Type="http://schemas.openxmlformats.org/officeDocument/2006/relationships/image" Target="../media/image10.emf"/><Relationship Id="rId1" Type="http://schemas.openxmlformats.org/officeDocument/2006/relationships/vmlDrawing" Target="../drawings/vmlDrawing5.vml"/><Relationship Id="rId2"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oleObject" Target="file:///\\localhost\Users\bradfowd\Desktop\Dropbox\time%20perception\Paper%20and%20presentations\Macintosh%20HD:Users:bradfowd:Desktop:Dropbox:time%20perception:Analysis%20Results:Results%20for%20Today%20vs%20Later%20Data%20-%20no%20switchers%20-%2017%20May%202012.docx!OLE_LINK1" TargetMode="External"/><Relationship Id="rId4" Type="http://schemas.openxmlformats.org/officeDocument/2006/relationships/image" Target="../media/image10.emf"/><Relationship Id="rId1" Type="http://schemas.openxmlformats.org/officeDocument/2006/relationships/vmlDrawing" Target="../drawings/vmlDrawing6.vml"/><Relationship Id="rId2"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oleObject" Target="file:///\\localhost\Users\bradfowd\Desktop\Dropbox\time%20perception\Paper%20and%20presentations\Macintosh%20HD:Users:bradfowd:Desktop:Dropbox:time%20perception:Analysis%20Results:Results%20for%20Today%20vs%20Later%20Data%20-%20no%20switchers%20-%2017%20May%202012.docx!OLE_LINK1" TargetMode="External"/><Relationship Id="rId4" Type="http://schemas.openxmlformats.org/officeDocument/2006/relationships/image" Target="../media/image10.emf"/><Relationship Id="rId1" Type="http://schemas.openxmlformats.org/officeDocument/2006/relationships/vmlDrawing" Target="../drawings/vmlDrawing7.vml"/><Relationship Id="rId2"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file:///\\localhost\Users\bradfowd\Desktop\Dropbox\time%20perception\Paper%20and%20presentations\Macintosh%20HD:Users:bradfowd:Desktop:Dropbox:time%20perception:Analysis%20Results:Results%20for%20Today%20vs%20Later%20Data%20-%20no%20switchers%20-%2017%20May%202012.docx!OLE_LINK2" TargetMode="External"/><Relationship Id="rId4" Type="http://schemas.openxmlformats.org/officeDocument/2006/relationships/image" Target="../media/image12.emf"/><Relationship Id="rId1" Type="http://schemas.openxmlformats.org/officeDocument/2006/relationships/vmlDrawing" Target="../drawings/vmlDrawing8.vml"/><Relationship Id="rId2"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oleObject" Target="file:///\\localhost\Users\bradfowd\Desktop\Dropbox\time%20perception\Paper%20and%20presentations\Macintosh%20HD:Users:bradfowd:Desktop:Dropbox:time%20perception:Analysis%20Results:Results%20for%20Today%20vs%20Later%20Data%20-%20no%20switchers%20-%2017%20May%202012.docx!OLE_LINK2" TargetMode="External"/><Relationship Id="rId4" Type="http://schemas.openxmlformats.org/officeDocument/2006/relationships/image" Target="../media/image12.emf"/><Relationship Id="rId1" Type="http://schemas.openxmlformats.org/officeDocument/2006/relationships/vmlDrawing" Target="../drawings/vmlDrawing9.vml"/><Relationship Id="rId2"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4.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470025"/>
          </a:xfrm>
        </p:spPr>
        <p:txBody>
          <a:bodyPr>
            <a:normAutofit/>
          </a:bodyPr>
          <a:lstStyle/>
          <a:p>
            <a:pPr fontAlgn="auto">
              <a:spcAft>
                <a:spcPts val="0"/>
              </a:spcAft>
              <a:defRPr/>
            </a:pPr>
            <a:r>
              <a:rPr lang="en-US" b="1" dirty="0">
                <a:ea typeface="+mj-ea"/>
                <a:cs typeface="+mj-cs"/>
              </a:rPr>
              <a:t>Subjective Time Perception and Individual Time Discounting</a:t>
            </a:r>
            <a:endParaRPr lang="en-US" dirty="0">
              <a:ea typeface="+mj-ea"/>
              <a:cs typeface="+mj-cs"/>
            </a:endParaRPr>
          </a:p>
        </p:txBody>
      </p:sp>
      <p:sp>
        <p:nvSpPr>
          <p:cNvPr id="3" name="Subtitle 2"/>
          <p:cNvSpPr>
            <a:spLocks noGrp="1"/>
          </p:cNvSpPr>
          <p:nvPr>
            <p:ph type="subTitle" idx="1"/>
          </p:nvPr>
        </p:nvSpPr>
        <p:spPr>
          <a:xfrm>
            <a:off x="2195736" y="4149080"/>
            <a:ext cx="6400800" cy="2209800"/>
          </a:xfrm>
        </p:spPr>
        <p:txBody>
          <a:bodyPr>
            <a:normAutofit fontScale="62500" lnSpcReduction="20000"/>
          </a:bodyPr>
          <a:lstStyle/>
          <a:p>
            <a:pPr algn="r" fontAlgn="auto">
              <a:spcAft>
                <a:spcPts val="0"/>
              </a:spcAft>
              <a:buFont typeface="Georgia"/>
              <a:buNone/>
              <a:defRPr/>
            </a:pPr>
            <a:r>
              <a:rPr lang="en-US" dirty="0">
                <a:solidFill>
                  <a:schemeClr val="tx1"/>
                </a:solidFill>
                <a:ea typeface="+mn-ea"/>
                <a:cs typeface="+mn-cs"/>
              </a:rPr>
              <a:t>W. DAVID </a:t>
            </a:r>
            <a:r>
              <a:rPr lang="en-US" dirty="0" smtClean="0">
                <a:solidFill>
                  <a:schemeClr val="tx1"/>
                </a:solidFill>
                <a:ea typeface="+mn-ea"/>
                <a:cs typeface="+mn-cs"/>
              </a:rPr>
              <a:t>BRADFORD</a:t>
            </a:r>
          </a:p>
          <a:p>
            <a:pPr algn="r" fontAlgn="auto">
              <a:spcAft>
                <a:spcPts val="0"/>
              </a:spcAft>
              <a:buFont typeface="Georgia"/>
              <a:buNone/>
              <a:defRPr/>
            </a:pPr>
            <a:r>
              <a:rPr lang="en-US" sz="1700" i="1" dirty="0" smtClean="0">
                <a:solidFill>
                  <a:schemeClr val="tx1"/>
                </a:solidFill>
                <a:ea typeface="+mn-ea"/>
                <a:cs typeface="+mn-cs"/>
              </a:rPr>
              <a:t>Department of Public Administration and Policy, and</a:t>
            </a:r>
          </a:p>
          <a:p>
            <a:pPr algn="r" fontAlgn="auto">
              <a:spcAft>
                <a:spcPts val="0"/>
              </a:spcAft>
              <a:buFont typeface="Georgia"/>
              <a:buNone/>
              <a:defRPr/>
            </a:pPr>
            <a:r>
              <a:rPr lang="en-US" sz="1700" i="1" dirty="0" smtClean="0">
                <a:solidFill>
                  <a:schemeClr val="tx1"/>
                </a:solidFill>
                <a:ea typeface="+mn-ea"/>
              </a:rPr>
              <a:t>Department of Economics</a:t>
            </a:r>
            <a:r>
              <a:rPr lang="en-US" sz="1700" i="1" dirty="0" smtClean="0">
                <a:solidFill>
                  <a:schemeClr val="tx1"/>
                </a:solidFill>
                <a:ea typeface="+mn-ea"/>
                <a:cs typeface="+mn-cs"/>
              </a:rPr>
              <a:t> </a:t>
            </a:r>
          </a:p>
          <a:p>
            <a:pPr algn="r" fontAlgn="auto">
              <a:spcAft>
                <a:spcPts val="0"/>
              </a:spcAft>
              <a:buFont typeface="Georgia"/>
              <a:buNone/>
              <a:defRPr/>
            </a:pPr>
            <a:r>
              <a:rPr lang="en-US" sz="1700" i="1" dirty="0" smtClean="0">
                <a:solidFill>
                  <a:schemeClr val="tx1"/>
                </a:solidFill>
                <a:ea typeface="+mn-ea"/>
                <a:cs typeface="+mn-cs"/>
              </a:rPr>
              <a:t>University of Georgia</a:t>
            </a:r>
            <a:endParaRPr lang="en-US" sz="1700" dirty="0" smtClean="0">
              <a:solidFill>
                <a:schemeClr val="tx1"/>
              </a:solidFill>
              <a:ea typeface="+mn-ea"/>
              <a:cs typeface="+mn-cs"/>
            </a:endParaRPr>
          </a:p>
          <a:p>
            <a:pPr algn="r" fontAlgn="auto">
              <a:spcAft>
                <a:spcPts val="0"/>
              </a:spcAft>
              <a:buFont typeface="Georgia"/>
              <a:buNone/>
              <a:defRPr/>
            </a:pPr>
            <a:endParaRPr lang="en-US" dirty="0">
              <a:solidFill>
                <a:schemeClr val="tx1"/>
              </a:solidFill>
              <a:ea typeface="+mn-ea"/>
              <a:cs typeface="+mn-cs"/>
            </a:endParaRPr>
          </a:p>
          <a:p>
            <a:pPr algn="r" fontAlgn="auto">
              <a:spcAft>
                <a:spcPts val="0"/>
              </a:spcAft>
              <a:buFont typeface="Georgia"/>
              <a:buNone/>
              <a:defRPr/>
            </a:pPr>
            <a:r>
              <a:rPr lang="en-US" cap="small" dirty="0">
                <a:solidFill>
                  <a:schemeClr val="tx1"/>
                </a:solidFill>
                <a:ea typeface="+mn-ea"/>
                <a:cs typeface="+mn-cs"/>
              </a:rPr>
              <a:t>Paul </a:t>
            </a:r>
            <a:r>
              <a:rPr lang="en-US" cap="small" dirty="0" smtClean="0">
                <a:solidFill>
                  <a:schemeClr val="tx1"/>
                </a:solidFill>
                <a:ea typeface="+mn-ea"/>
                <a:cs typeface="+mn-cs"/>
              </a:rPr>
              <a:t>Dolan</a:t>
            </a:r>
            <a:endParaRPr lang="en-US" dirty="0">
              <a:solidFill>
                <a:schemeClr val="tx1"/>
              </a:solidFill>
              <a:ea typeface="+mn-ea"/>
              <a:cs typeface="+mn-cs"/>
            </a:endParaRPr>
          </a:p>
          <a:p>
            <a:pPr algn="r" fontAlgn="auto">
              <a:spcAft>
                <a:spcPts val="0"/>
              </a:spcAft>
              <a:buFont typeface="Georgia"/>
              <a:buNone/>
              <a:defRPr/>
            </a:pPr>
            <a:r>
              <a:rPr lang="en-US" cap="small" dirty="0" err="1">
                <a:solidFill>
                  <a:schemeClr val="tx1"/>
                </a:solidFill>
                <a:ea typeface="+mn-ea"/>
                <a:cs typeface="+mn-cs"/>
              </a:rPr>
              <a:t>Matteo</a:t>
            </a:r>
            <a:r>
              <a:rPr lang="en-US" cap="small" dirty="0">
                <a:solidFill>
                  <a:schemeClr val="tx1"/>
                </a:solidFill>
                <a:ea typeface="+mn-ea"/>
                <a:cs typeface="+mn-cs"/>
              </a:rPr>
              <a:t> M. </a:t>
            </a:r>
            <a:r>
              <a:rPr lang="en-US" cap="small" dirty="0" err="1" smtClean="0">
                <a:solidFill>
                  <a:schemeClr val="tx1"/>
                </a:solidFill>
                <a:ea typeface="+mn-ea"/>
                <a:cs typeface="+mn-cs"/>
              </a:rPr>
              <a:t>Galizzi</a:t>
            </a:r>
            <a:endParaRPr lang="en-US" dirty="0">
              <a:solidFill>
                <a:schemeClr val="tx1"/>
              </a:solidFill>
              <a:ea typeface="+mn-ea"/>
              <a:cs typeface="+mn-cs"/>
            </a:endParaRPr>
          </a:p>
          <a:p>
            <a:pPr algn="r" fontAlgn="auto">
              <a:spcAft>
                <a:spcPts val="0"/>
              </a:spcAft>
              <a:buFont typeface="Georgia"/>
              <a:buNone/>
              <a:defRPr/>
            </a:pPr>
            <a:r>
              <a:rPr lang="en-US" sz="1400" i="1" dirty="0" smtClean="0">
                <a:solidFill>
                  <a:schemeClr val="tx1"/>
                </a:solidFill>
                <a:ea typeface="+mn-ea"/>
                <a:cs typeface="+mn-cs"/>
              </a:rPr>
              <a:t> </a:t>
            </a:r>
            <a:r>
              <a:rPr lang="en-US" sz="1600" i="1" dirty="0">
                <a:solidFill>
                  <a:schemeClr val="tx1"/>
                </a:solidFill>
                <a:ea typeface="+mn-ea"/>
                <a:cs typeface="+mn-cs"/>
              </a:rPr>
              <a:t>Department of Social </a:t>
            </a:r>
            <a:r>
              <a:rPr lang="en-US" sz="1600" i="1" dirty="0" smtClean="0">
                <a:solidFill>
                  <a:schemeClr val="tx1"/>
                </a:solidFill>
                <a:ea typeface="+mn-ea"/>
                <a:cs typeface="+mn-cs"/>
              </a:rPr>
              <a:t>Policy </a:t>
            </a:r>
          </a:p>
          <a:p>
            <a:pPr algn="r" fontAlgn="auto">
              <a:spcAft>
                <a:spcPts val="0"/>
              </a:spcAft>
              <a:buFont typeface="Georgia"/>
              <a:buNone/>
              <a:defRPr/>
            </a:pPr>
            <a:r>
              <a:rPr lang="en-US" sz="1600" i="1" dirty="0" smtClean="0">
                <a:solidFill>
                  <a:schemeClr val="tx1"/>
                </a:solidFill>
                <a:ea typeface="+mn-ea"/>
                <a:cs typeface="+mn-cs"/>
              </a:rPr>
              <a:t>London </a:t>
            </a:r>
            <a:r>
              <a:rPr lang="en-US" sz="1600" i="1" dirty="0">
                <a:solidFill>
                  <a:schemeClr val="tx1"/>
                </a:solidFill>
                <a:ea typeface="+mn-ea"/>
                <a:cs typeface="+mn-cs"/>
              </a:rPr>
              <a:t>School of Economics  </a:t>
            </a:r>
            <a:endParaRPr lang="en-US" sz="1600" dirty="0">
              <a:solidFill>
                <a:schemeClr val="tx1"/>
              </a:solidFill>
              <a:ea typeface="+mn-ea"/>
              <a:cs typeface="+mn-cs"/>
            </a:endParaRPr>
          </a:p>
          <a:p>
            <a:pPr algn="r" fontAlgn="auto">
              <a:spcAft>
                <a:spcPts val="0"/>
              </a:spcAft>
              <a:buFont typeface="Georgia"/>
              <a:buNone/>
              <a:defRPr/>
            </a:pPr>
            <a:endParaRPr lang="en-US" dirty="0">
              <a:solidFill>
                <a:schemeClr val="tx1"/>
              </a:solidFill>
              <a:ea typeface="+mn-ea"/>
              <a:cs typeface="+mn-cs"/>
            </a:endParaRPr>
          </a:p>
        </p:txBody>
      </p:sp>
    </p:spTree>
    <p:extLst>
      <p:ext uri="{BB962C8B-B14F-4D97-AF65-F5344CB8AC3E}">
        <p14:creationId xmlns:p14="http://schemas.microsoft.com/office/powerpoint/2010/main" val="50642989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Title 1"/>
          <p:cNvSpPr>
            <a:spLocks noGrp="1"/>
          </p:cNvSpPr>
          <p:nvPr>
            <p:ph type="title"/>
          </p:nvPr>
        </p:nvSpPr>
        <p:spPr/>
        <p:txBody>
          <a:bodyPr/>
          <a:lstStyle/>
          <a:p>
            <a:pPr algn="ctr"/>
            <a:r>
              <a:rPr lang="en-US" sz="3200">
                <a:latin typeface="Trebuchet MS" charset="0"/>
              </a:rPr>
              <a:t>Calculating Discount Rate Bounds</a:t>
            </a:r>
          </a:p>
        </p:txBody>
      </p:sp>
      <p:sp>
        <p:nvSpPr>
          <p:cNvPr id="3" name="Content Placeholder 2"/>
          <p:cNvSpPr>
            <a:spLocks noGrp="1"/>
          </p:cNvSpPr>
          <p:nvPr>
            <p:ph idx="1"/>
          </p:nvPr>
        </p:nvSpPr>
        <p:spPr>
          <a:xfrm>
            <a:off x="395536" y="1196752"/>
            <a:ext cx="8229600" cy="4962525"/>
          </a:xfrm>
        </p:spPr>
        <p:txBody>
          <a:bodyPr>
            <a:normAutofit lnSpcReduction="10000"/>
          </a:bodyPr>
          <a:lstStyle/>
          <a:p>
            <a:pPr marL="365760" indent="-256032" fontAlgn="auto">
              <a:spcAft>
                <a:spcPts val="0"/>
              </a:spcAft>
              <a:buFont typeface="Georgia"/>
              <a:buChar char="•"/>
              <a:defRPr/>
            </a:pPr>
            <a:r>
              <a:rPr lang="en-US" sz="2000" dirty="0" smtClean="0">
                <a:ea typeface="+mn-ea"/>
                <a:cs typeface="+mn-cs"/>
              </a:rPr>
              <a:t>Using this example from Collier and Williams, given a number of days, </a:t>
            </a:r>
            <a:r>
              <a:rPr lang="en-US" sz="2000" i="1" dirty="0" smtClean="0">
                <a:ea typeface="+mn-ea"/>
                <a:cs typeface="+mn-cs"/>
              </a:rPr>
              <a:t>90</a:t>
            </a:r>
            <a:r>
              <a:rPr lang="en-US" sz="2000" dirty="0" smtClean="0">
                <a:ea typeface="+mn-ea"/>
                <a:cs typeface="+mn-cs"/>
              </a:rPr>
              <a:t>, the respondent will switch on the first row if the future payout is such that:</a:t>
            </a:r>
          </a:p>
          <a:p>
            <a:pPr marL="365760" indent="-256032" fontAlgn="auto">
              <a:spcAft>
                <a:spcPts val="0"/>
              </a:spcAft>
              <a:buFont typeface="Georgia"/>
              <a:buChar char="•"/>
              <a:defRPr/>
            </a:pPr>
            <a:endParaRPr lang="en-US" sz="2000" dirty="0">
              <a:ea typeface="+mn-ea"/>
              <a:cs typeface="+mn-cs"/>
            </a:endParaRPr>
          </a:p>
          <a:p>
            <a:pPr marL="365760" indent="-256032" fontAlgn="auto">
              <a:spcAft>
                <a:spcPts val="0"/>
              </a:spcAft>
              <a:buFont typeface="Georgia"/>
              <a:buChar char="•"/>
              <a:defRPr/>
            </a:pPr>
            <a:endParaRPr lang="en-US" sz="2000" dirty="0" smtClean="0">
              <a:ea typeface="+mn-ea"/>
              <a:cs typeface="+mn-cs"/>
            </a:endParaRPr>
          </a:p>
          <a:p>
            <a:pPr marL="365760" indent="-256032" fontAlgn="auto">
              <a:spcAft>
                <a:spcPts val="0"/>
              </a:spcAft>
              <a:buFont typeface="Georgia"/>
              <a:buChar char="•"/>
              <a:defRPr/>
            </a:pPr>
            <a:endParaRPr lang="en-US" sz="2000" dirty="0" smtClean="0">
              <a:ea typeface="+mn-ea"/>
              <a:cs typeface="+mn-cs"/>
            </a:endParaRPr>
          </a:p>
          <a:p>
            <a:pPr marL="365760" indent="-256032" fontAlgn="auto">
              <a:spcAft>
                <a:spcPts val="0"/>
              </a:spcAft>
              <a:buFont typeface="Georgia"/>
              <a:buChar char="•"/>
              <a:defRPr/>
            </a:pPr>
            <a:endParaRPr lang="en-US" sz="2000" dirty="0" smtClean="0">
              <a:ea typeface="+mn-ea"/>
              <a:cs typeface="+mn-cs"/>
            </a:endParaRPr>
          </a:p>
          <a:p>
            <a:pPr marL="365760" indent="-256032" fontAlgn="auto">
              <a:spcAft>
                <a:spcPts val="0"/>
              </a:spcAft>
              <a:buFont typeface="Georgia"/>
              <a:buChar char="•"/>
              <a:defRPr/>
            </a:pPr>
            <a:r>
              <a:rPr lang="en-US" sz="2000" dirty="0" smtClean="0">
                <a:ea typeface="+mn-ea"/>
                <a:cs typeface="+mn-cs"/>
              </a:rPr>
              <a:t>With some rearranging, this implies that the minimum discount rate must be:</a:t>
            </a:r>
          </a:p>
          <a:p>
            <a:pPr marL="365760" indent="-256032" fontAlgn="auto">
              <a:spcAft>
                <a:spcPts val="0"/>
              </a:spcAft>
              <a:buFont typeface="Georgia"/>
              <a:buChar char="•"/>
              <a:defRPr/>
            </a:pPr>
            <a:endParaRPr lang="en-US" sz="2000" dirty="0">
              <a:ea typeface="+mn-ea"/>
              <a:cs typeface="+mn-cs"/>
            </a:endParaRPr>
          </a:p>
          <a:p>
            <a:pPr marL="365760" indent="-256032" fontAlgn="auto">
              <a:spcAft>
                <a:spcPts val="0"/>
              </a:spcAft>
              <a:buFont typeface="Georgia"/>
              <a:buChar char="•"/>
              <a:defRPr/>
            </a:pPr>
            <a:endParaRPr lang="en-US" sz="2000" dirty="0" smtClean="0">
              <a:ea typeface="+mn-ea"/>
              <a:cs typeface="+mn-cs"/>
            </a:endParaRPr>
          </a:p>
          <a:p>
            <a:pPr marL="365760" indent="-256032" fontAlgn="auto">
              <a:spcAft>
                <a:spcPts val="0"/>
              </a:spcAft>
              <a:buFont typeface="Georgia"/>
              <a:buChar char="•"/>
              <a:defRPr/>
            </a:pPr>
            <a:endParaRPr lang="en-US" sz="2000" dirty="0">
              <a:ea typeface="+mn-ea"/>
              <a:cs typeface="+mn-cs"/>
            </a:endParaRPr>
          </a:p>
          <a:p>
            <a:pPr marL="365760" indent="-256032" fontAlgn="auto">
              <a:spcAft>
                <a:spcPts val="0"/>
              </a:spcAft>
              <a:buFont typeface="Georgia"/>
              <a:buChar char="•"/>
              <a:defRPr/>
            </a:pPr>
            <a:endParaRPr lang="en-US" sz="2000" dirty="0" smtClean="0">
              <a:ea typeface="+mn-ea"/>
              <a:cs typeface="+mn-cs"/>
            </a:endParaRPr>
          </a:p>
          <a:p>
            <a:pPr marL="365760" indent="-256032" fontAlgn="auto">
              <a:spcAft>
                <a:spcPts val="0"/>
              </a:spcAft>
              <a:buFont typeface="Georgia"/>
              <a:buChar char="•"/>
              <a:defRPr/>
            </a:pPr>
            <a:endParaRPr lang="en-US" sz="2000" dirty="0">
              <a:ea typeface="+mn-ea"/>
              <a:cs typeface="+mn-cs"/>
            </a:endParaRPr>
          </a:p>
          <a:p>
            <a:pPr marL="365760" indent="-256032" fontAlgn="auto">
              <a:spcAft>
                <a:spcPts val="0"/>
              </a:spcAft>
              <a:buFont typeface="Georgia"/>
              <a:buChar char="•"/>
              <a:defRPr/>
            </a:pPr>
            <a:r>
              <a:rPr lang="en-US" sz="2000" dirty="0" smtClean="0">
                <a:ea typeface="+mn-ea"/>
                <a:cs typeface="+mn-cs"/>
              </a:rPr>
              <a:t>After that, it’s just grouped regression, or ordered </a:t>
            </a:r>
            <a:r>
              <a:rPr lang="en-US" sz="2000" dirty="0" err="1" smtClean="0">
                <a:ea typeface="+mn-ea"/>
                <a:cs typeface="+mn-cs"/>
              </a:rPr>
              <a:t>probit</a:t>
            </a:r>
            <a:r>
              <a:rPr lang="en-US" sz="2000" dirty="0" smtClean="0">
                <a:ea typeface="+mn-ea"/>
                <a:cs typeface="+mn-cs"/>
              </a:rPr>
              <a:t>.</a:t>
            </a:r>
          </a:p>
          <a:p>
            <a:pPr marL="365760" indent="-256032" fontAlgn="auto">
              <a:spcAft>
                <a:spcPts val="0"/>
              </a:spcAft>
              <a:buFont typeface="Georgia"/>
              <a:buChar char="•"/>
              <a:defRPr/>
            </a:pPr>
            <a:endParaRPr lang="en-US" sz="2000" dirty="0">
              <a:ea typeface="+mn-ea"/>
              <a:cs typeface="+mn-cs"/>
            </a:endParaRPr>
          </a:p>
        </p:txBody>
      </p:sp>
      <p:graphicFrame>
        <p:nvGraphicFramePr>
          <p:cNvPr id="2051" name="Object 3"/>
          <p:cNvGraphicFramePr>
            <a:graphicFrameLocks noChangeAspect="1"/>
          </p:cNvGraphicFramePr>
          <p:nvPr>
            <p:extLst>
              <p:ext uri="{D42A27DB-BD31-4B8C-83A1-F6EECF244321}">
                <p14:modId xmlns:p14="http://schemas.microsoft.com/office/powerpoint/2010/main" val="3657574540"/>
              </p:ext>
            </p:extLst>
          </p:nvPr>
        </p:nvGraphicFramePr>
        <p:xfrm>
          <a:off x="3491880" y="2204864"/>
          <a:ext cx="2005012" cy="869950"/>
        </p:xfrm>
        <a:graphic>
          <a:graphicData uri="http://schemas.openxmlformats.org/presentationml/2006/ole">
            <mc:AlternateContent xmlns:mc="http://schemas.openxmlformats.org/markup-compatibility/2006">
              <mc:Choice xmlns:v="urn:schemas-microsoft-com:vml" Requires="v">
                <p:oleObj spid="_x0000_s45113" name="Equation" r:id="rId3" imgW="1054100" imgH="457200" progId="Equation.3">
                  <p:embed/>
                </p:oleObj>
              </mc:Choice>
              <mc:Fallback>
                <p:oleObj name="Equation" r:id="rId3" imgW="10541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1880" y="2204864"/>
                        <a:ext cx="2005012"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52" name="Object 4"/>
          <p:cNvGraphicFramePr>
            <a:graphicFrameLocks noChangeAspect="1"/>
          </p:cNvGraphicFramePr>
          <p:nvPr>
            <p:extLst>
              <p:ext uri="{D42A27DB-BD31-4B8C-83A1-F6EECF244321}">
                <p14:modId xmlns:p14="http://schemas.microsoft.com/office/powerpoint/2010/main" val="1687453086"/>
              </p:ext>
            </p:extLst>
          </p:nvPr>
        </p:nvGraphicFramePr>
        <p:xfrm>
          <a:off x="2843808" y="4221088"/>
          <a:ext cx="3303587" cy="1019175"/>
        </p:xfrm>
        <a:graphic>
          <a:graphicData uri="http://schemas.openxmlformats.org/presentationml/2006/ole">
            <mc:AlternateContent xmlns:mc="http://schemas.openxmlformats.org/markup-compatibility/2006">
              <mc:Choice xmlns:v="urn:schemas-microsoft-com:vml" Requires="v">
                <p:oleObj spid="_x0000_s45114" name="Equation" r:id="rId5" imgW="1892300" imgH="584200" progId="Equation.3">
                  <p:embed/>
                </p:oleObj>
              </mc:Choice>
              <mc:Fallback>
                <p:oleObj name="Equation" r:id="rId5" imgW="1892300" imgH="584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43808" y="4221088"/>
                        <a:ext cx="3303587"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5623071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Title 1"/>
          <p:cNvSpPr>
            <a:spLocks noGrp="1"/>
          </p:cNvSpPr>
          <p:nvPr>
            <p:ph type="title"/>
          </p:nvPr>
        </p:nvSpPr>
        <p:spPr/>
        <p:txBody>
          <a:bodyPr/>
          <a:lstStyle/>
          <a:p>
            <a:pPr algn="ctr"/>
            <a:r>
              <a:rPr lang="en-US" sz="3200">
                <a:latin typeface="Trebuchet MS" charset="0"/>
              </a:rPr>
              <a:t>Calculating Discount Rate Bounds</a:t>
            </a:r>
          </a:p>
        </p:txBody>
      </p:sp>
      <p:sp>
        <p:nvSpPr>
          <p:cNvPr id="3" name="Content Placeholder 2"/>
          <p:cNvSpPr>
            <a:spLocks noGrp="1"/>
          </p:cNvSpPr>
          <p:nvPr>
            <p:ph idx="1"/>
          </p:nvPr>
        </p:nvSpPr>
        <p:spPr>
          <a:xfrm>
            <a:off x="395536" y="1196752"/>
            <a:ext cx="8229600" cy="4962525"/>
          </a:xfrm>
        </p:spPr>
        <p:txBody>
          <a:bodyPr>
            <a:normAutofit lnSpcReduction="10000"/>
          </a:bodyPr>
          <a:lstStyle/>
          <a:p>
            <a:pPr marL="365760" indent="-256032" fontAlgn="auto">
              <a:spcAft>
                <a:spcPts val="0"/>
              </a:spcAft>
              <a:buFont typeface="Georgia"/>
              <a:buChar char="•"/>
              <a:defRPr/>
            </a:pPr>
            <a:r>
              <a:rPr lang="en-US" sz="2000" dirty="0" smtClean="0">
                <a:ea typeface="+mn-ea"/>
                <a:cs typeface="+mn-cs"/>
              </a:rPr>
              <a:t>Using this example from Collier and Williams, given a number of days, </a:t>
            </a:r>
            <a:r>
              <a:rPr lang="en-US" sz="2000" i="1" dirty="0" smtClean="0">
                <a:ea typeface="+mn-ea"/>
                <a:cs typeface="+mn-cs"/>
              </a:rPr>
              <a:t>90</a:t>
            </a:r>
            <a:r>
              <a:rPr lang="en-US" sz="2000" dirty="0" smtClean="0">
                <a:ea typeface="+mn-ea"/>
                <a:cs typeface="+mn-cs"/>
              </a:rPr>
              <a:t>, the respondent will switch on the first row if the future payout is such that:</a:t>
            </a:r>
          </a:p>
          <a:p>
            <a:pPr marL="365760" indent="-256032" fontAlgn="auto">
              <a:spcAft>
                <a:spcPts val="0"/>
              </a:spcAft>
              <a:buFont typeface="Georgia"/>
              <a:buChar char="•"/>
              <a:defRPr/>
            </a:pPr>
            <a:endParaRPr lang="en-US" sz="2000" dirty="0">
              <a:ea typeface="+mn-ea"/>
              <a:cs typeface="+mn-cs"/>
            </a:endParaRPr>
          </a:p>
          <a:p>
            <a:pPr marL="365760" indent="-256032" fontAlgn="auto">
              <a:spcAft>
                <a:spcPts val="0"/>
              </a:spcAft>
              <a:buFont typeface="Georgia"/>
              <a:buChar char="•"/>
              <a:defRPr/>
            </a:pPr>
            <a:endParaRPr lang="en-US" sz="2000" dirty="0" smtClean="0">
              <a:ea typeface="+mn-ea"/>
              <a:cs typeface="+mn-cs"/>
            </a:endParaRPr>
          </a:p>
          <a:p>
            <a:pPr marL="365760" indent="-256032" fontAlgn="auto">
              <a:spcAft>
                <a:spcPts val="0"/>
              </a:spcAft>
              <a:buFont typeface="Georgia"/>
              <a:buChar char="•"/>
              <a:defRPr/>
            </a:pPr>
            <a:endParaRPr lang="en-US" sz="2000" dirty="0" smtClean="0">
              <a:ea typeface="+mn-ea"/>
              <a:cs typeface="+mn-cs"/>
            </a:endParaRPr>
          </a:p>
          <a:p>
            <a:pPr marL="365760" indent="-256032" fontAlgn="auto">
              <a:spcAft>
                <a:spcPts val="0"/>
              </a:spcAft>
              <a:buFont typeface="Georgia"/>
              <a:buChar char="•"/>
              <a:defRPr/>
            </a:pPr>
            <a:endParaRPr lang="en-US" sz="2000" dirty="0" smtClean="0">
              <a:ea typeface="+mn-ea"/>
              <a:cs typeface="+mn-cs"/>
            </a:endParaRPr>
          </a:p>
          <a:p>
            <a:pPr marL="365760" indent="-256032" fontAlgn="auto">
              <a:spcAft>
                <a:spcPts val="0"/>
              </a:spcAft>
              <a:buFont typeface="Georgia"/>
              <a:buChar char="•"/>
              <a:defRPr/>
            </a:pPr>
            <a:r>
              <a:rPr lang="en-US" sz="2000" dirty="0" smtClean="0">
                <a:ea typeface="+mn-ea"/>
                <a:cs typeface="+mn-cs"/>
              </a:rPr>
              <a:t>With some rearranging, this implies that the minimum discount rate must be:</a:t>
            </a:r>
          </a:p>
          <a:p>
            <a:pPr marL="365760" indent="-256032" fontAlgn="auto">
              <a:spcAft>
                <a:spcPts val="0"/>
              </a:spcAft>
              <a:buFont typeface="Georgia"/>
              <a:buChar char="•"/>
              <a:defRPr/>
            </a:pPr>
            <a:endParaRPr lang="en-US" sz="2000" dirty="0">
              <a:ea typeface="+mn-ea"/>
              <a:cs typeface="+mn-cs"/>
            </a:endParaRPr>
          </a:p>
          <a:p>
            <a:pPr marL="365760" indent="-256032" fontAlgn="auto">
              <a:spcAft>
                <a:spcPts val="0"/>
              </a:spcAft>
              <a:buFont typeface="Georgia"/>
              <a:buChar char="•"/>
              <a:defRPr/>
            </a:pPr>
            <a:endParaRPr lang="en-US" sz="2000" dirty="0" smtClean="0">
              <a:ea typeface="+mn-ea"/>
              <a:cs typeface="+mn-cs"/>
            </a:endParaRPr>
          </a:p>
          <a:p>
            <a:pPr marL="365760" indent="-256032" fontAlgn="auto">
              <a:spcAft>
                <a:spcPts val="0"/>
              </a:spcAft>
              <a:buFont typeface="Georgia"/>
              <a:buChar char="•"/>
              <a:defRPr/>
            </a:pPr>
            <a:endParaRPr lang="en-US" sz="2000" dirty="0">
              <a:ea typeface="+mn-ea"/>
              <a:cs typeface="+mn-cs"/>
            </a:endParaRPr>
          </a:p>
          <a:p>
            <a:pPr marL="365760" indent="-256032" fontAlgn="auto">
              <a:spcAft>
                <a:spcPts val="0"/>
              </a:spcAft>
              <a:buFont typeface="Georgia"/>
              <a:buChar char="•"/>
              <a:defRPr/>
            </a:pPr>
            <a:endParaRPr lang="en-US" sz="2000" dirty="0" smtClean="0">
              <a:ea typeface="+mn-ea"/>
              <a:cs typeface="+mn-cs"/>
            </a:endParaRPr>
          </a:p>
          <a:p>
            <a:pPr marL="365760" indent="-256032" fontAlgn="auto">
              <a:spcAft>
                <a:spcPts val="0"/>
              </a:spcAft>
              <a:buFont typeface="Georgia"/>
              <a:buChar char="•"/>
              <a:defRPr/>
            </a:pPr>
            <a:endParaRPr lang="en-US" sz="2000" dirty="0">
              <a:ea typeface="+mn-ea"/>
              <a:cs typeface="+mn-cs"/>
            </a:endParaRPr>
          </a:p>
          <a:p>
            <a:pPr marL="365760" indent="-256032" fontAlgn="auto">
              <a:spcAft>
                <a:spcPts val="0"/>
              </a:spcAft>
              <a:buFont typeface="Georgia"/>
              <a:buChar char="•"/>
              <a:defRPr/>
            </a:pPr>
            <a:r>
              <a:rPr lang="en-US" sz="2000" dirty="0" smtClean="0">
                <a:ea typeface="+mn-ea"/>
                <a:cs typeface="+mn-cs"/>
              </a:rPr>
              <a:t>After that, it’s just grouped regression, or ordered </a:t>
            </a:r>
            <a:r>
              <a:rPr lang="en-US" sz="2000" dirty="0" err="1" smtClean="0">
                <a:ea typeface="+mn-ea"/>
                <a:cs typeface="+mn-cs"/>
              </a:rPr>
              <a:t>probit</a:t>
            </a:r>
            <a:r>
              <a:rPr lang="en-US" sz="2000" dirty="0" smtClean="0">
                <a:ea typeface="+mn-ea"/>
                <a:cs typeface="+mn-cs"/>
              </a:rPr>
              <a:t>.</a:t>
            </a:r>
          </a:p>
          <a:p>
            <a:pPr marL="365760" indent="-256032" fontAlgn="auto">
              <a:spcAft>
                <a:spcPts val="0"/>
              </a:spcAft>
              <a:buFont typeface="Georgia"/>
              <a:buChar char="•"/>
              <a:defRPr/>
            </a:pPr>
            <a:endParaRPr lang="en-US" sz="2000" dirty="0">
              <a:ea typeface="+mn-ea"/>
              <a:cs typeface="+mn-cs"/>
            </a:endParaRPr>
          </a:p>
        </p:txBody>
      </p:sp>
      <p:graphicFrame>
        <p:nvGraphicFramePr>
          <p:cNvPr id="2051" name="Object 3"/>
          <p:cNvGraphicFramePr>
            <a:graphicFrameLocks noChangeAspect="1"/>
          </p:cNvGraphicFramePr>
          <p:nvPr>
            <p:extLst>
              <p:ext uri="{D42A27DB-BD31-4B8C-83A1-F6EECF244321}">
                <p14:modId xmlns:p14="http://schemas.microsoft.com/office/powerpoint/2010/main" val="1891487864"/>
              </p:ext>
            </p:extLst>
          </p:nvPr>
        </p:nvGraphicFramePr>
        <p:xfrm>
          <a:off x="3491880" y="2204864"/>
          <a:ext cx="2005012" cy="869950"/>
        </p:xfrm>
        <a:graphic>
          <a:graphicData uri="http://schemas.openxmlformats.org/presentationml/2006/ole">
            <mc:AlternateContent xmlns:mc="http://schemas.openxmlformats.org/markup-compatibility/2006">
              <mc:Choice xmlns:v="urn:schemas-microsoft-com:vml" Requires="v">
                <p:oleObj spid="_x0000_s1052" name="Equation" r:id="rId3" imgW="1054100" imgH="457200" progId="Equation.3">
                  <p:embed/>
                </p:oleObj>
              </mc:Choice>
              <mc:Fallback>
                <p:oleObj name="Equation" r:id="rId3" imgW="10541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1880" y="2204864"/>
                        <a:ext cx="2005012"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52" name="Object 4"/>
          <p:cNvGraphicFramePr>
            <a:graphicFrameLocks noChangeAspect="1"/>
          </p:cNvGraphicFramePr>
          <p:nvPr>
            <p:extLst>
              <p:ext uri="{D42A27DB-BD31-4B8C-83A1-F6EECF244321}">
                <p14:modId xmlns:p14="http://schemas.microsoft.com/office/powerpoint/2010/main" val="3853687167"/>
              </p:ext>
            </p:extLst>
          </p:nvPr>
        </p:nvGraphicFramePr>
        <p:xfrm>
          <a:off x="2843808" y="4221088"/>
          <a:ext cx="3303587" cy="1019175"/>
        </p:xfrm>
        <a:graphic>
          <a:graphicData uri="http://schemas.openxmlformats.org/presentationml/2006/ole">
            <mc:AlternateContent xmlns:mc="http://schemas.openxmlformats.org/markup-compatibility/2006">
              <mc:Choice xmlns:v="urn:schemas-microsoft-com:vml" Requires="v">
                <p:oleObj spid="_x0000_s1053" name="Equation" r:id="rId5" imgW="1892300" imgH="584200" progId="Equation.3">
                  <p:embed/>
                </p:oleObj>
              </mc:Choice>
              <mc:Fallback>
                <p:oleObj name="Equation" r:id="rId5" imgW="1892300" imgH="584200" progId="Equation.3">
                  <p:embed/>
                  <p:pic>
                    <p:nvPicPr>
                      <p:cNvPr id="0" name=""/>
                      <p:cNvPicPr>
                        <a:picLocks noChangeAspect="1" noChangeArrowheads="1"/>
                      </p:cNvPicPr>
                      <p:nvPr/>
                    </p:nvPicPr>
                    <p:blipFill>
                      <a:blip r:embed="rId6"/>
                      <a:srcRect/>
                      <a:stretch>
                        <a:fillRect/>
                      </a:stretch>
                    </p:blipFill>
                    <p:spPr bwMode="auto">
                      <a:xfrm>
                        <a:off x="2843808" y="4221088"/>
                        <a:ext cx="3303587"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Oval 1"/>
          <p:cNvSpPr/>
          <p:nvPr/>
        </p:nvSpPr>
        <p:spPr>
          <a:xfrm>
            <a:off x="4283968" y="4653136"/>
            <a:ext cx="504056" cy="432048"/>
          </a:xfrm>
          <a:prstGeom prst="ellipse">
            <a:avLst/>
          </a:prstGeom>
          <a:noFill/>
          <a:ln w="57150" cmpd="sng">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w="38100" cmpd="sng">
                <a:solidFill>
                  <a:schemeClr val="tx1"/>
                </a:solidFill>
              </a:ln>
            </a:endParaRPr>
          </a:p>
        </p:txBody>
      </p:sp>
    </p:spTree>
    <p:extLst>
      <p:ext uri="{BB962C8B-B14F-4D97-AF65-F5344CB8AC3E}">
        <p14:creationId xmlns:p14="http://schemas.microsoft.com/office/powerpoint/2010/main" val="368690861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p:cNvSpPr>
            <a:spLocks noGrp="1"/>
          </p:cNvSpPr>
          <p:nvPr>
            <p:ph type="title"/>
          </p:nvPr>
        </p:nvSpPr>
        <p:spPr/>
        <p:txBody>
          <a:bodyPr/>
          <a:lstStyle/>
          <a:p>
            <a:r>
              <a:rPr lang="en-US" sz="3200" dirty="0">
                <a:latin typeface="Trebuchet MS" charset="0"/>
              </a:rPr>
              <a:t>Calculating Discount Rate Bounds</a:t>
            </a:r>
          </a:p>
        </p:txBody>
      </p:sp>
      <p:sp>
        <p:nvSpPr>
          <p:cNvPr id="3" name="Content Placeholder 2"/>
          <p:cNvSpPr>
            <a:spLocks noGrp="1"/>
          </p:cNvSpPr>
          <p:nvPr>
            <p:ph idx="1"/>
          </p:nvPr>
        </p:nvSpPr>
        <p:spPr>
          <a:xfrm>
            <a:off x="467544" y="1268760"/>
            <a:ext cx="8229600" cy="4800600"/>
          </a:xfrm>
        </p:spPr>
        <p:txBody>
          <a:bodyPr>
            <a:normAutofit/>
          </a:bodyPr>
          <a:lstStyle/>
          <a:p>
            <a:pPr marL="365760" indent="-256032" fontAlgn="auto">
              <a:spcAft>
                <a:spcPts val="0"/>
              </a:spcAft>
              <a:buFont typeface="Georgia"/>
              <a:buChar char="•"/>
              <a:defRPr/>
            </a:pPr>
            <a:endParaRPr lang="en-US" sz="2400" dirty="0" smtClean="0">
              <a:ea typeface="+mn-ea"/>
            </a:endParaRPr>
          </a:p>
          <a:p>
            <a:pPr marL="365760" indent="-256032" fontAlgn="auto">
              <a:spcAft>
                <a:spcPts val="0"/>
              </a:spcAft>
              <a:buFont typeface="Georgia"/>
              <a:buChar char="•"/>
              <a:defRPr/>
            </a:pPr>
            <a:r>
              <a:rPr lang="en-US" sz="2400" dirty="0" smtClean="0">
                <a:ea typeface="+mn-ea"/>
              </a:rPr>
              <a:t>But, given a subjective number of days, </a:t>
            </a:r>
            <a:r>
              <a:rPr lang="en-US" sz="2400" i="1" dirty="0" smtClean="0">
                <a:ea typeface="+mn-ea"/>
              </a:rPr>
              <a:t>f(t)</a:t>
            </a:r>
            <a:r>
              <a:rPr lang="en-US" sz="2400" dirty="0" smtClean="0">
                <a:ea typeface="+mn-ea"/>
              </a:rPr>
              <a:t>, the minimum discount rate must be:</a:t>
            </a:r>
          </a:p>
          <a:p>
            <a:pPr marL="365760" indent="-256032" fontAlgn="auto">
              <a:spcAft>
                <a:spcPts val="0"/>
              </a:spcAft>
              <a:buFont typeface="Georgia"/>
              <a:buChar char="•"/>
              <a:defRPr/>
            </a:pPr>
            <a:endParaRPr lang="en-US" sz="2400" dirty="0">
              <a:ea typeface="+mn-ea"/>
            </a:endParaRPr>
          </a:p>
          <a:p>
            <a:pPr marL="365760" indent="-256032" fontAlgn="auto">
              <a:spcAft>
                <a:spcPts val="0"/>
              </a:spcAft>
              <a:buFont typeface="Georgia"/>
              <a:buChar char="•"/>
              <a:defRPr/>
            </a:pPr>
            <a:endParaRPr lang="en-US" sz="2400" dirty="0" smtClean="0">
              <a:ea typeface="+mn-ea"/>
            </a:endParaRPr>
          </a:p>
          <a:p>
            <a:pPr marL="365760" indent="-256032" fontAlgn="auto">
              <a:spcAft>
                <a:spcPts val="0"/>
              </a:spcAft>
              <a:buFont typeface="Georgia"/>
              <a:buChar char="•"/>
              <a:defRPr/>
            </a:pPr>
            <a:endParaRPr lang="en-US" sz="2400" dirty="0">
              <a:ea typeface="+mn-ea"/>
            </a:endParaRPr>
          </a:p>
          <a:p>
            <a:pPr marL="109728" indent="0" fontAlgn="auto">
              <a:spcAft>
                <a:spcPts val="0"/>
              </a:spcAft>
              <a:buFont typeface="Georgia"/>
              <a:buNone/>
              <a:defRPr/>
            </a:pPr>
            <a:endParaRPr lang="en-US" sz="2400" dirty="0" smtClean="0">
              <a:ea typeface="+mn-ea"/>
            </a:endParaRPr>
          </a:p>
          <a:p>
            <a:pPr marL="365760" indent="-256032" fontAlgn="auto">
              <a:spcAft>
                <a:spcPts val="0"/>
              </a:spcAft>
              <a:buFont typeface="Georgia"/>
              <a:buChar char="•"/>
              <a:defRPr/>
            </a:pPr>
            <a:r>
              <a:rPr lang="en-US" sz="2400" dirty="0" smtClean="0">
                <a:ea typeface="+mn-ea"/>
              </a:rPr>
              <a:t>If true, we have been doing the math wrong.</a:t>
            </a:r>
          </a:p>
          <a:p>
            <a:pPr marL="0" indent="0" fontAlgn="auto">
              <a:spcAft>
                <a:spcPts val="0"/>
              </a:spcAft>
              <a:buFont typeface="Georgia"/>
              <a:buNone/>
              <a:defRPr/>
            </a:pPr>
            <a:endParaRPr lang="en-US" sz="2000" dirty="0">
              <a:ea typeface="+mn-ea"/>
              <a:cs typeface="+mn-cs"/>
            </a:endParaRPr>
          </a:p>
        </p:txBody>
      </p:sp>
      <p:graphicFrame>
        <p:nvGraphicFramePr>
          <p:cNvPr id="3075" name="Object 4"/>
          <p:cNvGraphicFramePr>
            <a:graphicFrameLocks noChangeAspect="1"/>
          </p:cNvGraphicFramePr>
          <p:nvPr>
            <p:extLst>
              <p:ext uri="{D42A27DB-BD31-4B8C-83A1-F6EECF244321}">
                <p14:modId xmlns:p14="http://schemas.microsoft.com/office/powerpoint/2010/main" val="1257970218"/>
              </p:ext>
            </p:extLst>
          </p:nvPr>
        </p:nvGraphicFramePr>
        <p:xfrm>
          <a:off x="2915816" y="2708920"/>
          <a:ext cx="3454400" cy="1408236"/>
        </p:xfrm>
        <a:graphic>
          <a:graphicData uri="http://schemas.openxmlformats.org/presentationml/2006/ole">
            <mc:AlternateContent xmlns:mc="http://schemas.openxmlformats.org/markup-compatibility/2006">
              <mc:Choice xmlns:v="urn:schemas-microsoft-com:vml" Requires="v">
                <p:oleObj spid="_x0000_s46110" name="Equation" r:id="rId3" imgW="1841500" imgH="635000" progId="Equation.3">
                  <p:embed/>
                </p:oleObj>
              </mc:Choice>
              <mc:Fallback>
                <p:oleObj name="Equation" r:id="rId3" imgW="1841500" imgH="635000" progId="Equation.3">
                  <p:embed/>
                  <p:pic>
                    <p:nvPicPr>
                      <p:cNvPr id="0" name=""/>
                      <p:cNvPicPr>
                        <a:picLocks noChangeAspect="1" noChangeArrowheads="1"/>
                      </p:cNvPicPr>
                      <p:nvPr/>
                    </p:nvPicPr>
                    <p:blipFill>
                      <a:blip r:embed="rId4"/>
                      <a:srcRect/>
                      <a:stretch>
                        <a:fillRect/>
                      </a:stretch>
                    </p:blipFill>
                    <p:spPr bwMode="auto">
                      <a:xfrm>
                        <a:off x="2915816" y="2708920"/>
                        <a:ext cx="3454400" cy="140823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51033562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tle 1"/>
          <p:cNvSpPr>
            <a:spLocks noGrp="1"/>
          </p:cNvSpPr>
          <p:nvPr>
            <p:ph type="title"/>
          </p:nvPr>
        </p:nvSpPr>
        <p:spPr/>
        <p:txBody>
          <a:bodyPr/>
          <a:lstStyle/>
          <a:p>
            <a:r>
              <a:rPr lang="en-US" sz="3200" dirty="0">
                <a:latin typeface="Trebuchet MS" charset="0"/>
              </a:rPr>
              <a:t>Calculating Discount Rate Bounds</a:t>
            </a:r>
          </a:p>
        </p:txBody>
      </p:sp>
      <p:sp>
        <p:nvSpPr>
          <p:cNvPr id="3" name="Content Placeholder 2"/>
          <p:cNvSpPr>
            <a:spLocks noGrp="1"/>
          </p:cNvSpPr>
          <p:nvPr>
            <p:ph idx="1"/>
          </p:nvPr>
        </p:nvSpPr>
        <p:spPr>
          <a:xfrm>
            <a:off x="467544" y="1268760"/>
            <a:ext cx="8229600" cy="4800600"/>
          </a:xfrm>
        </p:spPr>
        <p:txBody>
          <a:bodyPr>
            <a:normAutofit/>
          </a:bodyPr>
          <a:lstStyle/>
          <a:p>
            <a:pPr marL="365760" indent="-256032" fontAlgn="auto">
              <a:spcAft>
                <a:spcPts val="0"/>
              </a:spcAft>
              <a:buFont typeface="Georgia"/>
              <a:buChar char="•"/>
              <a:defRPr/>
            </a:pPr>
            <a:endParaRPr lang="en-US" sz="2400" dirty="0" smtClean="0">
              <a:ea typeface="+mn-ea"/>
            </a:endParaRPr>
          </a:p>
          <a:p>
            <a:pPr marL="365760" indent="-256032" fontAlgn="auto">
              <a:spcAft>
                <a:spcPts val="0"/>
              </a:spcAft>
              <a:buFont typeface="Georgia"/>
              <a:buChar char="•"/>
              <a:defRPr/>
            </a:pPr>
            <a:r>
              <a:rPr lang="en-US" sz="2400" dirty="0" smtClean="0">
                <a:ea typeface="+mn-ea"/>
              </a:rPr>
              <a:t>But, given a subjective number of days, </a:t>
            </a:r>
            <a:r>
              <a:rPr lang="en-US" sz="2400" i="1" dirty="0" smtClean="0">
                <a:ea typeface="+mn-ea"/>
              </a:rPr>
              <a:t>f(t)</a:t>
            </a:r>
            <a:r>
              <a:rPr lang="en-US" sz="2400" dirty="0" smtClean="0">
                <a:ea typeface="+mn-ea"/>
              </a:rPr>
              <a:t>, the minimum discount rate must be:</a:t>
            </a:r>
          </a:p>
          <a:p>
            <a:pPr marL="365760" indent="-256032" fontAlgn="auto">
              <a:spcAft>
                <a:spcPts val="0"/>
              </a:spcAft>
              <a:buFont typeface="Georgia"/>
              <a:buChar char="•"/>
              <a:defRPr/>
            </a:pPr>
            <a:endParaRPr lang="en-US" sz="2400" dirty="0">
              <a:ea typeface="+mn-ea"/>
            </a:endParaRPr>
          </a:p>
          <a:p>
            <a:pPr marL="365760" indent="-256032" fontAlgn="auto">
              <a:spcAft>
                <a:spcPts val="0"/>
              </a:spcAft>
              <a:buFont typeface="Georgia"/>
              <a:buChar char="•"/>
              <a:defRPr/>
            </a:pPr>
            <a:endParaRPr lang="en-US" sz="2400" dirty="0" smtClean="0">
              <a:ea typeface="+mn-ea"/>
            </a:endParaRPr>
          </a:p>
          <a:p>
            <a:pPr marL="365760" indent="-256032" fontAlgn="auto">
              <a:spcAft>
                <a:spcPts val="0"/>
              </a:spcAft>
              <a:buFont typeface="Georgia"/>
              <a:buChar char="•"/>
              <a:defRPr/>
            </a:pPr>
            <a:endParaRPr lang="en-US" sz="2400" dirty="0">
              <a:ea typeface="+mn-ea"/>
            </a:endParaRPr>
          </a:p>
          <a:p>
            <a:pPr marL="109728" indent="0" fontAlgn="auto">
              <a:spcAft>
                <a:spcPts val="0"/>
              </a:spcAft>
              <a:buFont typeface="Georgia"/>
              <a:buNone/>
              <a:defRPr/>
            </a:pPr>
            <a:endParaRPr lang="en-US" sz="2400" dirty="0" smtClean="0">
              <a:ea typeface="+mn-ea"/>
            </a:endParaRPr>
          </a:p>
          <a:p>
            <a:pPr marL="365760" indent="-256032" fontAlgn="auto">
              <a:spcAft>
                <a:spcPts val="0"/>
              </a:spcAft>
              <a:buFont typeface="Georgia"/>
              <a:buChar char="•"/>
              <a:defRPr/>
            </a:pPr>
            <a:r>
              <a:rPr lang="en-US" sz="2400" dirty="0" smtClean="0">
                <a:ea typeface="+mn-ea"/>
              </a:rPr>
              <a:t>If true, we have been doing the math wrong.</a:t>
            </a:r>
          </a:p>
          <a:p>
            <a:pPr marL="0" indent="0" fontAlgn="auto">
              <a:spcAft>
                <a:spcPts val="0"/>
              </a:spcAft>
              <a:buFont typeface="Georgia"/>
              <a:buNone/>
              <a:defRPr/>
            </a:pPr>
            <a:endParaRPr lang="en-US" sz="2000" dirty="0">
              <a:ea typeface="+mn-ea"/>
              <a:cs typeface="+mn-cs"/>
            </a:endParaRPr>
          </a:p>
        </p:txBody>
      </p:sp>
      <p:graphicFrame>
        <p:nvGraphicFramePr>
          <p:cNvPr id="3075" name="Object 4"/>
          <p:cNvGraphicFramePr>
            <a:graphicFrameLocks noChangeAspect="1"/>
          </p:cNvGraphicFramePr>
          <p:nvPr>
            <p:extLst>
              <p:ext uri="{D42A27DB-BD31-4B8C-83A1-F6EECF244321}">
                <p14:modId xmlns:p14="http://schemas.microsoft.com/office/powerpoint/2010/main" val="3198373318"/>
              </p:ext>
            </p:extLst>
          </p:nvPr>
        </p:nvGraphicFramePr>
        <p:xfrm>
          <a:off x="2915816" y="2708920"/>
          <a:ext cx="3454400" cy="1408236"/>
        </p:xfrm>
        <a:graphic>
          <a:graphicData uri="http://schemas.openxmlformats.org/presentationml/2006/ole">
            <mc:AlternateContent xmlns:mc="http://schemas.openxmlformats.org/markup-compatibility/2006">
              <mc:Choice xmlns:v="urn:schemas-microsoft-com:vml" Requires="v">
                <p:oleObj spid="_x0000_s65551" name="Equation" r:id="rId3" imgW="1841500" imgH="635000" progId="Equation.3">
                  <p:embed/>
                </p:oleObj>
              </mc:Choice>
              <mc:Fallback>
                <p:oleObj name="Equation" r:id="rId3" imgW="1841500" imgH="635000" progId="Equation.3">
                  <p:embed/>
                  <p:pic>
                    <p:nvPicPr>
                      <p:cNvPr id="0" name=""/>
                      <p:cNvPicPr>
                        <a:picLocks noChangeAspect="1" noChangeArrowheads="1"/>
                      </p:cNvPicPr>
                      <p:nvPr/>
                    </p:nvPicPr>
                    <p:blipFill>
                      <a:blip r:embed="rId4"/>
                      <a:srcRect/>
                      <a:stretch>
                        <a:fillRect/>
                      </a:stretch>
                    </p:blipFill>
                    <p:spPr bwMode="auto">
                      <a:xfrm>
                        <a:off x="2915816" y="2708920"/>
                        <a:ext cx="3454400" cy="1408236"/>
                      </a:xfrm>
                      <a:prstGeom prst="rect">
                        <a:avLst/>
                      </a:prstGeom>
                      <a:noFill/>
                      <a:ln>
                        <a:noFill/>
                      </a:ln>
                    </p:spPr>
                  </p:pic>
                </p:oleObj>
              </mc:Fallback>
            </mc:AlternateContent>
          </a:graphicData>
        </a:graphic>
      </p:graphicFrame>
      <p:sp>
        <p:nvSpPr>
          <p:cNvPr id="2" name="Oval 1"/>
          <p:cNvSpPr/>
          <p:nvPr/>
        </p:nvSpPr>
        <p:spPr>
          <a:xfrm>
            <a:off x="4355976" y="3356992"/>
            <a:ext cx="648072" cy="576064"/>
          </a:xfrm>
          <a:prstGeom prst="ellipse">
            <a:avLst/>
          </a:prstGeom>
          <a:noFill/>
          <a:ln w="5715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43225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buFont typeface="+mj-lt"/>
              <a:buAutoNum type="arabicPeriod"/>
            </a:pPr>
            <a:r>
              <a:rPr lang="en-US" sz="2400" dirty="0" smtClean="0"/>
              <a:t>We </a:t>
            </a:r>
            <a:r>
              <a:rPr lang="en-US" sz="2400" dirty="0"/>
              <a:t>will assess individual subjective perception of time in a way that will allow us to estimate the function </a:t>
            </a:r>
            <a:r>
              <a:rPr lang="en-US" sz="2400" i="1" dirty="0" smtClean="0"/>
              <a:t>f(t)</a:t>
            </a:r>
            <a:r>
              <a:rPr lang="en-US" sz="2400" dirty="0" smtClean="0"/>
              <a:t> </a:t>
            </a:r>
            <a:r>
              <a:rPr lang="en-US" sz="2400" dirty="0"/>
              <a:t>in </a:t>
            </a:r>
            <a:r>
              <a:rPr lang="en-US" sz="2400" dirty="0" smtClean="0"/>
              <a:t>the equation </a:t>
            </a:r>
            <a:r>
              <a:rPr lang="en-US" sz="2400" dirty="0"/>
              <a:t>above, and so correctly estimate the bounds on each respondent’s revealed discount rate</a:t>
            </a:r>
            <a:r>
              <a:rPr lang="en-US" sz="2400" dirty="0" smtClean="0"/>
              <a:t>.</a:t>
            </a:r>
          </a:p>
          <a:p>
            <a:pPr lvl="1">
              <a:buFont typeface="Arial"/>
              <a:buChar char="•"/>
            </a:pPr>
            <a:endParaRPr lang="en-US" sz="2000" dirty="0" smtClean="0"/>
          </a:p>
          <a:p>
            <a:pPr lvl="1">
              <a:buFont typeface="Arial"/>
              <a:buChar char="•"/>
            </a:pPr>
            <a:r>
              <a:rPr lang="en-US" sz="2000" dirty="0" smtClean="0"/>
              <a:t>Current attempts at this fall short on 4 grounds:</a:t>
            </a:r>
          </a:p>
          <a:p>
            <a:pPr lvl="3">
              <a:buFont typeface="Arial"/>
              <a:buChar char="•"/>
            </a:pPr>
            <a:r>
              <a:rPr lang="en-US" sz="1600" dirty="0" smtClean="0"/>
              <a:t>they do not employ any incentive-compatible payments</a:t>
            </a:r>
          </a:p>
          <a:p>
            <a:pPr lvl="3">
              <a:buFont typeface="Arial"/>
              <a:buChar char="•"/>
            </a:pPr>
            <a:r>
              <a:rPr lang="en-US" sz="1600" dirty="0" smtClean="0"/>
              <a:t>evidence on subjective time perception is mostly based on between-subjects results</a:t>
            </a:r>
          </a:p>
          <a:p>
            <a:pPr lvl="3">
              <a:buFont typeface="Arial"/>
              <a:buChar char="•"/>
            </a:pPr>
            <a:r>
              <a:rPr lang="en-US" sz="1600" dirty="0" smtClean="0"/>
              <a:t>questions for different time frames in the same subjective time perception task are arbitrarily “anchored” to the average (not individual) level of the latest month</a:t>
            </a:r>
          </a:p>
          <a:p>
            <a:pPr lvl="3">
              <a:buFont typeface="Arial"/>
              <a:buChar char="•"/>
            </a:pPr>
            <a:r>
              <a:rPr lang="en-US" sz="1600" dirty="0"/>
              <a:t>empirical analysis </a:t>
            </a:r>
            <a:r>
              <a:rPr lang="en-US" sz="1600" dirty="0" smtClean="0"/>
              <a:t>do </a:t>
            </a:r>
            <a:r>
              <a:rPr lang="en-US" sz="1600" dirty="0"/>
              <a:t>not explicitly fit any time discounting function, neither with objective nor subjective time</a:t>
            </a:r>
            <a:r>
              <a:rPr lang="en-US" sz="1600" dirty="0" smtClean="0">
                <a:effectLst/>
              </a:rPr>
              <a:t> </a:t>
            </a:r>
            <a:endParaRPr lang="en-US" sz="1600" dirty="0"/>
          </a:p>
        </p:txBody>
      </p:sp>
      <p:sp>
        <p:nvSpPr>
          <p:cNvPr id="3" name="Title 2"/>
          <p:cNvSpPr>
            <a:spLocks noGrp="1"/>
          </p:cNvSpPr>
          <p:nvPr>
            <p:ph type="title"/>
          </p:nvPr>
        </p:nvSpPr>
        <p:spPr/>
        <p:txBody>
          <a:bodyPr/>
          <a:lstStyle/>
          <a:p>
            <a:r>
              <a:rPr lang="en-US" sz="3200" dirty="0" smtClean="0"/>
              <a:t>Our Contributions</a:t>
            </a:r>
            <a:endParaRPr lang="en-US" sz="3200" dirty="0"/>
          </a:p>
        </p:txBody>
      </p:sp>
    </p:spTree>
    <p:extLst>
      <p:ext uri="{BB962C8B-B14F-4D97-AF65-F5344CB8AC3E}">
        <p14:creationId xmlns:p14="http://schemas.microsoft.com/office/powerpoint/2010/main" val="147144657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340768"/>
            <a:ext cx="8382000" cy="5059363"/>
          </a:xfrm>
        </p:spPr>
        <p:txBody>
          <a:bodyPr/>
          <a:lstStyle/>
          <a:p>
            <a:pPr marL="514350" indent="-514350">
              <a:spcAft>
                <a:spcPts val="1800"/>
              </a:spcAft>
              <a:buFont typeface="+mj-lt"/>
              <a:buAutoNum type="arabicPeriod" startAt="2"/>
            </a:pPr>
            <a:r>
              <a:rPr lang="en-US" sz="2200" dirty="0"/>
              <a:t>W</a:t>
            </a:r>
            <a:r>
              <a:rPr lang="en-US" sz="2200" dirty="0" smtClean="0"/>
              <a:t>e </a:t>
            </a:r>
            <a:r>
              <a:rPr lang="en-US" sz="2200" dirty="0"/>
              <a:t>designed the experiment to capture within-person changes in subjective </a:t>
            </a:r>
            <a:r>
              <a:rPr lang="en-US" sz="2200" dirty="0" smtClean="0"/>
              <a:t>time. </a:t>
            </a:r>
          </a:p>
          <a:p>
            <a:pPr marL="514350" indent="-514350">
              <a:spcAft>
                <a:spcPts val="1800"/>
              </a:spcAft>
              <a:buFont typeface="+mj-lt"/>
              <a:buAutoNum type="arabicPeriod" startAt="2"/>
            </a:pPr>
            <a:r>
              <a:rPr lang="en-US" sz="2200" dirty="0" smtClean="0"/>
              <a:t>We </a:t>
            </a:r>
            <a:r>
              <a:rPr lang="en-US" sz="2200" dirty="0"/>
              <a:t>asked about time frames that plausibly span the </a:t>
            </a:r>
            <a:r>
              <a:rPr lang="en-US" sz="2200" dirty="0" smtClean="0"/>
              <a:t>from first period (i.e., </a:t>
            </a:r>
            <a:r>
              <a:rPr lang="en-US" sz="2200" i="1" u="sng" dirty="0" smtClean="0"/>
              <a:t>today</a:t>
            </a:r>
            <a:r>
              <a:rPr lang="en-US" sz="2200" dirty="0" smtClean="0"/>
              <a:t>) effects </a:t>
            </a:r>
            <a:r>
              <a:rPr lang="en-US" sz="2200" dirty="0"/>
              <a:t>all the way through a </a:t>
            </a:r>
            <a:r>
              <a:rPr lang="en-US" sz="2200" dirty="0" smtClean="0"/>
              <a:t>one-year time frame. </a:t>
            </a:r>
          </a:p>
          <a:p>
            <a:pPr marL="514350" indent="-514350">
              <a:spcAft>
                <a:spcPts val="1800"/>
              </a:spcAft>
              <a:buFont typeface="+mj-lt"/>
              <a:buAutoNum type="arabicPeriod" startAt="2"/>
            </a:pPr>
            <a:r>
              <a:rPr lang="en-US" sz="2200" dirty="0"/>
              <a:t>W</a:t>
            </a:r>
            <a:r>
              <a:rPr lang="en-US" sz="2200" dirty="0" smtClean="0"/>
              <a:t>e </a:t>
            </a:r>
            <a:r>
              <a:rPr lang="en-US" sz="2200" dirty="0"/>
              <a:t>explicitly investigate the effect on choice consistency of “broken” sequences of </a:t>
            </a:r>
            <a:r>
              <a:rPr lang="en-US" sz="2200" dirty="0" smtClean="0"/>
              <a:t>time. </a:t>
            </a:r>
          </a:p>
          <a:p>
            <a:pPr marL="514350" indent="-514350">
              <a:spcAft>
                <a:spcPts val="1800"/>
              </a:spcAft>
              <a:buFont typeface="+mj-lt"/>
              <a:buAutoNum type="arabicPeriod" startAt="2"/>
            </a:pPr>
            <a:r>
              <a:rPr lang="en-US" sz="2200" dirty="0" smtClean="0"/>
              <a:t>We introduce </a:t>
            </a:r>
            <a:r>
              <a:rPr lang="en-US" sz="2200" dirty="0"/>
              <a:t>a measure of recall time dilation over the short term, which can be used as an instrument in identifying the subjective time function from the discount rate function. </a:t>
            </a:r>
          </a:p>
        </p:txBody>
      </p:sp>
      <p:sp>
        <p:nvSpPr>
          <p:cNvPr id="3" name="Title 2"/>
          <p:cNvSpPr>
            <a:spLocks noGrp="1"/>
          </p:cNvSpPr>
          <p:nvPr>
            <p:ph type="title"/>
          </p:nvPr>
        </p:nvSpPr>
        <p:spPr/>
        <p:txBody>
          <a:bodyPr/>
          <a:lstStyle/>
          <a:p>
            <a:r>
              <a:rPr lang="en-US" sz="3200" dirty="0" smtClean="0"/>
              <a:t>Our Contributions</a:t>
            </a:r>
            <a:endParaRPr lang="en-US" sz="3200" dirty="0"/>
          </a:p>
        </p:txBody>
      </p:sp>
    </p:spTree>
    <p:extLst>
      <p:ext uri="{BB962C8B-B14F-4D97-AF65-F5344CB8AC3E}">
        <p14:creationId xmlns:p14="http://schemas.microsoft.com/office/powerpoint/2010/main" val="57753165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sz="3200" dirty="0">
                <a:latin typeface="Trebuchet MS" charset="0"/>
              </a:rPr>
              <a:t>Our Experiment at LSE</a:t>
            </a:r>
          </a:p>
        </p:txBody>
      </p:sp>
      <p:sp>
        <p:nvSpPr>
          <p:cNvPr id="20482" name="Content Placeholder 2"/>
          <p:cNvSpPr>
            <a:spLocks noGrp="1"/>
          </p:cNvSpPr>
          <p:nvPr>
            <p:ph idx="1"/>
          </p:nvPr>
        </p:nvSpPr>
        <p:spPr>
          <a:xfrm>
            <a:off x="179512" y="1052736"/>
            <a:ext cx="8720137" cy="5112568"/>
          </a:xfrm>
        </p:spPr>
        <p:txBody>
          <a:bodyPr/>
          <a:lstStyle/>
          <a:p>
            <a:r>
              <a:rPr lang="en-US" sz="2000" dirty="0">
                <a:latin typeface="Georgia" charset="0"/>
              </a:rPr>
              <a:t>Present 178 subjects with a set of time preference questions</a:t>
            </a:r>
          </a:p>
          <a:p>
            <a:pPr lvl="2"/>
            <a:r>
              <a:rPr lang="en-US" sz="1600" dirty="0">
                <a:latin typeface="Georgia" charset="0"/>
              </a:rPr>
              <a:t>Collier and Williams form</a:t>
            </a:r>
          </a:p>
          <a:p>
            <a:pPr lvl="2"/>
            <a:r>
              <a:rPr lang="en-US" sz="1600" dirty="0">
                <a:latin typeface="Georgia" charset="0"/>
              </a:rPr>
              <a:t>Ask across today </a:t>
            </a:r>
            <a:r>
              <a:rPr lang="en-US" sz="1600" dirty="0" err="1">
                <a:latin typeface="Georgia" charset="0"/>
              </a:rPr>
              <a:t>vs</a:t>
            </a:r>
            <a:r>
              <a:rPr lang="en-US" sz="1600" dirty="0">
                <a:latin typeface="Georgia" charset="0"/>
              </a:rPr>
              <a:t>: tomorrow, and 1, 4, 13, 26 and 52 weeks.</a:t>
            </a:r>
          </a:p>
          <a:p>
            <a:pPr lvl="2"/>
            <a:r>
              <a:rPr lang="en-US" sz="1600" dirty="0">
                <a:latin typeface="Georgia" charset="0"/>
              </a:rPr>
              <a:t>Break up rows and randomize order.</a:t>
            </a:r>
          </a:p>
          <a:p>
            <a:pPr lvl="2"/>
            <a:endParaRPr lang="en-US" sz="1600" dirty="0">
              <a:latin typeface="Georgia" charset="0"/>
            </a:endParaRPr>
          </a:p>
          <a:p>
            <a:r>
              <a:rPr lang="en-US" sz="2000" dirty="0">
                <a:latin typeface="Georgia" charset="0"/>
              </a:rPr>
              <a:t>Present everyone with subjective time delay questions</a:t>
            </a:r>
          </a:p>
          <a:p>
            <a:pPr lvl="2"/>
            <a:r>
              <a:rPr lang="en-US" sz="1600" dirty="0">
                <a:latin typeface="Georgia" charset="0"/>
              </a:rPr>
              <a:t>Put X on real line with one end labeled “Now” and the other end labeled “Furthest away in the </a:t>
            </a:r>
            <a:r>
              <a:rPr lang="en-US" sz="1600" dirty="0" smtClean="0">
                <a:latin typeface="Georgia" charset="0"/>
              </a:rPr>
              <a:t>future.”</a:t>
            </a:r>
          </a:p>
          <a:p>
            <a:pPr lvl="2"/>
            <a:r>
              <a:rPr lang="en-US" sz="1600" dirty="0" smtClean="0">
                <a:latin typeface="Georgia" charset="0"/>
              </a:rPr>
              <a:t>We measure subjective time as number of mm the “X” is from left edge.</a:t>
            </a:r>
            <a:endParaRPr lang="en-US" sz="1600" dirty="0">
              <a:latin typeface="Georgia" charset="0"/>
            </a:endParaRPr>
          </a:p>
          <a:p>
            <a:pPr lvl="2"/>
            <a:r>
              <a:rPr lang="en-US" sz="1600" dirty="0">
                <a:latin typeface="Georgia" charset="0"/>
              </a:rPr>
              <a:t>Ask about tomorrow and 1, 4, 13, 26 and 52 weeks.</a:t>
            </a:r>
          </a:p>
          <a:p>
            <a:pPr lvl="2"/>
            <a:r>
              <a:rPr lang="en-US" sz="1600" dirty="0">
                <a:latin typeface="Georgia" charset="0"/>
              </a:rPr>
              <a:t>Randomize order (4 week question came first). </a:t>
            </a:r>
          </a:p>
          <a:p>
            <a:pPr lvl="2"/>
            <a:endParaRPr lang="en-US" sz="1600" dirty="0" smtClean="0">
              <a:latin typeface="Georgia" charset="0"/>
            </a:endParaRPr>
          </a:p>
          <a:p>
            <a:r>
              <a:rPr lang="en-US" sz="2000" dirty="0" smtClean="0">
                <a:latin typeface="Georgia" charset="0"/>
              </a:rPr>
              <a:t>Respondents </a:t>
            </a:r>
            <a:r>
              <a:rPr lang="en-US" sz="2000" dirty="0">
                <a:latin typeface="Georgia" charset="0"/>
              </a:rPr>
              <a:t>in basement room with no clocks, watches, cell phones or </a:t>
            </a:r>
            <a:r>
              <a:rPr lang="en-US" sz="2000" dirty="0" smtClean="0">
                <a:latin typeface="Georgia" charset="0"/>
              </a:rPr>
              <a:t>windows also asked about how long they thought the experiment had lasted at three points</a:t>
            </a:r>
            <a:endParaRPr lang="en-US" sz="2000" dirty="0">
              <a:latin typeface="Georgia" charset="0"/>
            </a:endParaRPr>
          </a:p>
          <a:p>
            <a:endParaRPr lang="en-US" sz="2000" dirty="0">
              <a:latin typeface="Georgia" charset="0"/>
            </a:endParaRPr>
          </a:p>
          <a:p>
            <a:r>
              <a:rPr lang="en-US" sz="2000" dirty="0">
                <a:latin typeface="Georgia" charset="0"/>
              </a:rPr>
              <a:t>Gather lots of other data (usual suspects)</a:t>
            </a:r>
          </a:p>
        </p:txBody>
      </p:sp>
    </p:spTree>
    <p:extLst>
      <p:ext uri="{BB962C8B-B14F-4D97-AF65-F5344CB8AC3E}">
        <p14:creationId xmlns:p14="http://schemas.microsoft.com/office/powerpoint/2010/main" val="316833098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sz="3200" dirty="0">
                <a:latin typeface="Trebuchet MS" charset="0"/>
              </a:rPr>
              <a:t>Econometric Model</a:t>
            </a:r>
          </a:p>
        </p:txBody>
      </p:sp>
      <p:sp>
        <p:nvSpPr>
          <p:cNvPr id="22530" name="Content Placeholder 2"/>
          <p:cNvSpPr>
            <a:spLocks noGrp="1"/>
          </p:cNvSpPr>
          <p:nvPr>
            <p:ph idx="1"/>
          </p:nvPr>
        </p:nvSpPr>
        <p:spPr>
          <a:xfrm>
            <a:off x="467544" y="1196752"/>
            <a:ext cx="8229600" cy="4821238"/>
          </a:xfrm>
        </p:spPr>
        <p:txBody>
          <a:bodyPr/>
          <a:lstStyle/>
          <a:p>
            <a:r>
              <a:rPr lang="en-US" sz="2000" dirty="0">
                <a:latin typeface="Georgia" charset="0"/>
              </a:rPr>
              <a:t>Assume  two latent variables</a:t>
            </a:r>
          </a:p>
          <a:p>
            <a:endParaRPr lang="en-US" sz="2000" dirty="0">
              <a:latin typeface="Georgia" charset="0"/>
            </a:endParaRPr>
          </a:p>
          <a:p>
            <a:endParaRPr lang="en-US" sz="2000" dirty="0">
              <a:latin typeface="Georgia" charset="0"/>
            </a:endParaRPr>
          </a:p>
          <a:p>
            <a:endParaRPr lang="en-US" sz="2000" dirty="0">
              <a:latin typeface="Georgia" charset="0"/>
            </a:endParaRPr>
          </a:p>
          <a:p>
            <a:endParaRPr lang="en-US" sz="2000" dirty="0">
              <a:latin typeface="Georgia" charset="0"/>
            </a:endParaRPr>
          </a:p>
          <a:p>
            <a:r>
              <a:rPr lang="en-US" sz="2000" dirty="0" smtClean="0">
                <a:latin typeface="Georgia" charset="0"/>
              </a:rPr>
              <a:t>Analysis proceeds in several steps:</a:t>
            </a:r>
          </a:p>
          <a:p>
            <a:pPr lvl="1"/>
            <a:r>
              <a:rPr lang="en-US" sz="2000" dirty="0" smtClean="0">
                <a:latin typeface="Georgia" charset="0"/>
              </a:rPr>
              <a:t>First, estimate the subjective days perceived as a function of objective days asked.</a:t>
            </a:r>
          </a:p>
          <a:p>
            <a:pPr lvl="1"/>
            <a:r>
              <a:rPr lang="en-US" sz="2000" dirty="0" smtClean="0">
                <a:latin typeface="Georgia" charset="0"/>
              </a:rPr>
              <a:t>Calculate the implied discount rate bounds from the payoff choice task using subjective days in the discount rate algebra.</a:t>
            </a:r>
          </a:p>
          <a:p>
            <a:pPr lvl="1"/>
            <a:r>
              <a:rPr lang="en-US" sz="2000" dirty="0" smtClean="0">
                <a:latin typeface="Georgia" charset="0"/>
              </a:rPr>
              <a:t>Estimate discount rate using standard group regression model.</a:t>
            </a:r>
          </a:p>
          <a:p>
            <a:pPr lvl="1"/>
            <a:r>
              <a:rPr lang="en-US" sz="2000" dirty="0" smtClean="0">
                <a:latin typeface="Georgia" charset="0"/>
              </a:rPr>
              <a:t>Bootstrap standard errors in discount model.</a:t>
            </a:r>
          </a:p>
        </p:txBody>
      </p:sp>
      <p:pic>
        <p:nvPicPr>
          <p:cNvPr id="2253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912" y="1772816"/>
            <a:ext cx="1752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9912" y="2276872"/>
            <a:ext cx="1676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533761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7" name="Object 3"/>
          <p:cNvGraphicFramePr>
            <a:graphicFrameLocks noChangeAspect="1"/>
          </p:cNvGraphicFramePr>
          <p:nvPr/>
        </p:nvGraphicFramePr>
        <p:xfrm>
          <a:off x="1981200" y="736600"/>
          <a:ext cx="5638800" cy="6045200"/>
        </p:xfrm>
        <a:graphic>
          <a:graphicData uri="http://schemas.openxmlformats.org/presentationml/2006/ole">
            <mc:AlternateContent xmlns:mc="http://schemas.openxmlformats.org/markup-compatibility/2006">
              <mc:Choice xmlns:v="urn:schemas-microsoft-com:vml" Requires="v">
                <p:oleObj spid="_x0000_s52254" name="Document" r:id="rId3" imgW="5638800" imgH="6451600" progId="Word.Document.12">
                  <p:link updateAutomatic="1"/>
                </p:oleObj>
              </mc:Choice>
              <mc:Fallback>
                <p:oleObj name="Document" r:id="rId3" imgW="5638800" imgH="6451600" progId="Word.Document.12">
                  <p:link updateAutomatic="1"/>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736600"/>
                        <a:ext cx="5638800" cy="604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6321161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7" name="Object 3"/>
          <p:cNvGraphicFramePr>
            <a:graphicFrameLocks noChangeAspect="1"/>
          </p:cNvGraphicFramePr>
          <p:nvPr/>
        </p:nvGraphicFramePr>
        <p:xfrm>
          <a:off x="1981200" y="736600"/>
          <a:ext cx="5638800" cy="6045200"/>
        </p:xfrm>
        <a:graphic>
          <a:graphicData uri="http://schemas.openxmlformats.org/presentationml/2006/ole">
            <mc:AlternateContent xmlns:mc="http://schemas.openxmlformats.org/markup-compatibility/2006">
              <mc:Choice xmlns:v="urn:schemas-microsoft-com:vml" Requires="v">
                <p:oleObj spid="_x0000_s68620" name="Document" r:id="rId3" imgW="5638800" imgH="6451600" progId="Word.Document.12">
                  <p:link updateAutomatic="1"/>
                </p:oleObj>
              </mc:Choice>
              <mc:Fallback>
                <p:oleObj name="Document" r:id="rId3" imgW="5638800" imgH="6451600" progId="Word.Document.12">
                  <p:link updateAutomatic="1"/>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736600"/>
                        <a:ext cx="5638800" cy="604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Rectangle 1"/>
          <p:cNvSpPr/>
          <p:nvPr/>
        </p:nvSpPr>
        <p:spPr>
          <a:xfrm>
            <a:off x="1979712" y="2348880"/>
            <a:ext cx="4464496" cy="432048"/>
          </a:xfrm>
          <a:prstGeom prst="rect">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327107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a:xfrm>
            <a:off x="19584" y="116632"/>
            <a:ext cx="7772400" cy="648072"/>
          </a:xfrm>
        </p:spPr>
        <p:txBody>
          <a:bodyPr/>
          <a:lstStyle/>
          <a:p>
            <a:r>
              <a:rPr lang="en-US" sz="3200" dirty="0"/>
              <a:t>Introduction</a:t>
            </a:r>
            <a:endParaRPr lang="en-US" sz="3200" dirty="0">
              <a:latin typeface="Franklin Gothic Book" charset="0"/>
            </a:endParaRPr>
          </a:p>
        </p:txBody>
      </p:sp>
      <p:sp>
        <p:nvSpPr>
          <p:cNvPr id="18435" name="Rectangle 3"/>
          <p:cNvSpPr>
            <a:spLocks noGrp="1" noChangeArrowheads="1"/>
          </p:cNvSpPr>
          <p:nvPr>
            <p:ph sz="quarter" idx="1"/>
          </p:nvPr>
        </p:nvSpPr>
        <p:spPr>
          <a:xfrm>
            <a:off x="611560" y="1124744"/>
            <a:ext cx="8001000" cy="4953000"/>
          </a:xfrm>
        </p:spPr>
        <p:txBody>
          <a:bodyPr>
            <a:normAutofit lnSpcReduction="10000"/>
          </a:bodyPr>
          <a:lstStyle/>
          <a:p>
            <a:pPr marL="365760" indent="-256032" fontAlgn="auto">
              <a:lnSpc>
                <a:spcPct val="80000"/>
              </a:lnSpc>
              <a:spcAft>
                <a:spcPts val="0"/>
              </a:spcAft>
              <a:buFont typeface="Georgia"/>
              <a:buChar char="•"/>
              <a:defRPr/>
            </a:pPr>
            <a:endParaRPr lang="en-US" sz="2800" dirty="0" smtClean="0">
              <a:ea typeface="+mn-ea"/>
              <a:cs typeface="+mn-cs"/>
            </a:endParaRPr>
          </a:p>
          <a:p>
            <a:pPr marL="365760" indent="-256032" fontAlgn="auto">
              <a:lnSpc>
                <a:spcPct val="80000"/>
              </a:lnSpc>
              <a:spcAft>
                <a:spcPts val="0"/>
              </a:spcAft>
              <a:buFont typeface="Georgia"/>
              <a:buChar char="•"/>
              <a:defRPr/>
            </a:pPr>
            <a:r>
              <a:rPr lang="en-US" sz="2800" dirty="0" smtClean="0">
                <a:ea typeface="+mn-ea"/>
                <a:cs typeface="+mn-cs"/>
              </a:rPr>
              <a:t>Time </a:t>
            </a:r>
            <a:r>
              <a:rPr lang="en-US" sz="2800" dirty="0">
                <a:ea typeface="+mn-ea"/>
                <a:cs typeface="+mn-cs"/>
              </a:rPr>
              <a:t>preferences are considered a fundamental characteristic of economic behavior, and are generally incorporated into models of discounted (expected) utility.</a:t>
            </a:r>
          </a:p>
          <a:p>
            <a:pPr marL="365760" indent="-256032" fontAlgn="auto">
              <a:lnSpc>
                <a:spcPct val="80000"/>
              </a:lnSpc>
              <a:spcAft>
                <a:spcPts val="0"/>
              </a:spcAft>
              <a:buFont typeface="Georgia"/>
              <a:buChar char="•"/>
              <a:defRPr/>
            </a:pPr>
            <a:endParaRPr lang="en-US" sz="2800" dirty="0">
              <a:ea typeface="+mn-ea"/>
              <a:cs typeface="+mn-cs"/>
            </a:endParaRPr>
          </a:p>
          <a:p>
            <a:pPr marL="365760" indent="-256032" fontAlgn="auto">
              <a:lnSpc>
                <a:spcPct val="80000"/>
              </a:lnSpc>
              <a:spcAft>
                <a:spcPts val="0"/>
              </a:spcAft>
              <a:buFont typeface="Georgia"/>
              <a:buChar char="•"/>
              <a:defRPr/>
            </a:pPr>
            <a:r>
              <a:rPr lang="en-US" sz="2800" dirty="0" smtClean="0">
                <a:ea typeface="+mn-ea"/>
                <a:cs typeface="+mn-cs"/>
              </a:rPr>
              <a:t>One of the </a:t>
            </a:r>
            <a:r>
              <a:rPr lang="en-US" sz="2800" dirty="0">
                <a:ea typeface="+mn-ea"/>
                <a:cs typeface="+mn-cs"/>
              </a:rPr>
              <a:t>most common </a:t>
            </a:r>
            <a:r>
              <a:rPr lang="en-US" sz="2800" dirty="0" smtClean="0">
                <a:ea typeface="+mn-ea"/>
                <a:cs typeface="+mn-cs"/>
              </a:rPr>
              <a:t>findings </a:t>
            </a:r>
            <a:r>
              <a:rPr lang="en-US" sz="2800" dirty="0">
                <a:ea typeface="+mn-ea"/>
                <a:cs typeface="+mn-cs"/>
              </a:rPr>
              <a:t>in experimental studies is that </a:t>
            </a:r>
            <a:r>
              <a:rPr lang="en-US" sz="2800" dirty="0" smtClean="0">
                <a:ea typeface="+mn-ea"/>
                <a:cs typeface="+mn-cs"/>
              </a:rPr>
              <a:t>discount </a:t>
            </a:r>
            <a:r>
              <a:rPr lang="en-US" sz="2800" i="1" dirty="0">
                <a:ea typeface="+mn-ea"/>
                <a:cs typeface="+mn-cs"/>
              </a:rPr>
              <a:t>rates</a:t>
            </a:r>
            <a:r>
              <a:rPr lang="en-US" sz="2800" dirty="0">
                <a:ea typeface="+mn-ea"/>
                <a:cs typeface="+mn-cs"/>
              </a:rPr>
              <a:t> are higher for more proximate time periods and lower for more distal </a:t>
            </a:r>
            <a:r>
              <a:rPr lang="en-US" sz="2800" dirty="0" smtClean="0">
                <a:ea typeface="+mn-ea"/>
                <a:cs typeface="+mn-cs"/>
              </a:rPr>
              <a:t>ones.</a:t>
            </a:r>
          </a:p>
          <a:p>
            <a:pPr marL="365760" indent="-256032" fontAlgn="auto">
              <a:lnSpc>
                <a:spcPct val="80000"/>
              </a:lnSpc>
              <a:spcAft>
                <a:spcPts val="0"/>
              </a:spcAft>
              <a:buFont typeface="Georgia"/>
              <a:buChar char="•"/>
              <a:defRPr/>
            </a:pPr>
            <a:endParaRPr lang="en-US" sz="2800" dirty="0" smtClean="0">
              <a:ea typeface="+mn-ea"/>
              <a:cs typeface="+mn-cs"/>
            </a:endParaRPr>
          </a:p>
          <a:p>
            <a:pPr marL="365760" indent="-256032" fontAlgn="auto">
              <a:lnSpc>
                <a:spcPct val="80000"/>
              </a:lnSpc>
              <a:spcAft>
                <a:spcPts val="0"/>
              </a:spcAft>
              <a:buFont typeface="Georgia"/>
              <a:buChar char="•"/>
              <a:defRPr/>
            </a:pPr>
            <a:r>
              <a:rPr lang="en-US" sz="2800" dirty="0" smtClean="0">
                <a:ea typeface="+mn-ea"/>
              </a:rPr>
              <a:t>Known as “hyperbolic” or “quasi-hyperbolic” preferences, it is the subject of some controversy.</a:t>
            </a:r>
            <a:endParaRPr lang="en-US" sz="2800" dirty="0" smtClean="0">
              <a:ea typeface="+mn-ea"/>
              <a:cs typeface="+mn-cs"/>
            </a:endParaRPr>
          </a:p>
          <a:p>
            <a:pPr marL="365760" indent="-256032" fontAlgn="auto">
              <a:lnSpc>
                <a:spcPct val="80000"/>
              </a:lnSpc>
              <a:spcAft>
                <a:spcPts val="0"/>
              </a:spcAft>
              <a:buFont typeface="Georgia"/>
              <a:buChar char="•"/>
              <a:defRPr/>
            </a:pPr>
            <a:endParaRPr lang="en-US" sz="1800" dirty="0" smtClean="0">
              <a:ea typeface="+mn-ea"/>
              <a:cs typeface="+mn-cs"/>
            </a:endParaRPr>
          </a:p>
          <a:p>
            <a:pPr marL="365760" indent="-256032" fontAlgn="auto">
              <a:lnSpc>
                <a:spcPct val="80000"/>
              </a:lnSpc>
              <a:spcAft>
                <a:spcPts val="0"/>
              </a:spcAft>
              <a:buFont typeface="Georgia"/>
              <a:buChar char="•"/>
              <a:defRPr/>
            </a:pPr>
            <a:endParaRPr lang="en-US" sz="1800" dirty="0">
              <a:ea typeface="+mn-ea"/>
              <a:cs typeface="+mn-cs"/>
            </a:endParaRPr>
          </a:p>
        </p:txBody>
      </p:sp>
    </p:spTree>
    <p:extLst>
      <p:ext uri="{BB962C8B-B14F-4D97-AF65-F5344CB8AC3E}">
        <p14:creationId xmlns:p14="http://schemas.microsoft.com/office/powerpoint/2010/main" val="44276042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7" name="Object 3"/>
          <p:cNvGraphicFramePr>
            <a:graphicFrameLocks noChangeAspect="1"/>
          </p:cNvGraphicFramePr>
          <p:nvPr/>
        </p:nvGraphicFramePr>
        <p:xfrm>
          <a:off x="1981200" y="736600"/>
          <a:ext cx="5638800" cy="6045200"/>
        </p:xfrm>
        <a:graphic>
          <a:graphicData uri="http://schemas.openxmlformats.org/presentationml/2006/ole">
            <mc:AlternateContent xmlns:mc="http://schemas.openxmlformats.org/markup-compatibility/2006">
              <mc:Choice xmlns:v="urn:schemas-microsoft-com:vml" Requires="v">
                <p:oleObj spid="_x0000_s63510" name="Document" r:id="rId3" imgW="5638800" imgH="6451600" progId="Word.Document.12">
                  <p:link updateAutomatic="1"/>
                </p:oleObj>
              </mc:Choice>
              <mc:Fallback>
                <p:oleObj name="Document" r:id="rId3" imgW="5638800" imgH="6451600" progId="Word.Document.12">
                  <p:link updateAutomatic="1"/>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736600"/>
                        <a:ext cx="5638800" cy="604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5" name="Group 4"/>
          <p:cNvGrpSpPr>
            <a:grpSpLocks/>
          </p:cNvGrpSpPr>
          <p:nvPr/>
        </p:nvGrpSpPr>
        <p:grpSpPr bwMode="auto">
          <a:xfrm>
            <a:off x="6477000" y="2743200"/>
            <a:ext cx="2162175" cy="3505200"/>
            <a:chOff x="6477000" y="2743200"/>
            <a:chExt cx="2162936" cy="3505200"/>
          </a:xfrm>
        </p:grpSpPr>
        <p:sp>
          <p:nvSpPr>
            <p:cNvPr id="2" name="Right Brace 1"/>
            <p:cNvSpPr/>
            <p:nvPr/>
          </p:nvSpPr>
          <p:spPr>
            <a:xfrm>
              <a:off x="6477000" y="2743200"/>
              <a:ext cx="152454" cy="3505200"/>
            </a:xfrm>
            <a:prstGeom prst="rightBrace">
              <a:avLst/>
            </a:prstGeom>
            <a:ln>
              <a:solidFill>
                <a:srgbClr val="BC0000"/>
              </a:solidFill>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100" name="TextBox 2"/>
            <p:cNvSpPr txBox="1">
              <a:spLocks noChangeArrowheads="1"/>
            </p:cNvSpPr>
            <p:nvPr/>
          </p:nvSpPr>
          <p:spPr bwMode="auto">
            <a:xfrm>
              <a:off x="6629400" y="4038600"/>
              <a:ext cx="2010536" cy="954107"/>
            </a:xfrm>
            <a:prstGeom prst="rect">
              <a:avLst/>
            </a:prstGeom>
            <a:noFill/>
            <a:ln w="28575">
              <a:solidFill>
                <a:srgbClr val="BC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Georgia" charset="0"/>
                  <a:ea typeface="ＭＳ Ｐゴシック" charset="0"/>
                  <a:cs typeface="ＭＳ Ｐゴシック" charset="0"/>
                </a:defRPr>
              </a:lvl1pPr>
              <a:lvl2pPr marL="742950" indent="-285750">
                <a:defRPr>
                  <a:solidFill>
                    <a:schemeClr val="tx1"/>
                  </a:solidFill>
                  <a:latin typeface="Georgia" charset="0"/>
                  <a:ea typeface="ＭＳ Ｐゴシック" charset="0"/>
                </a:defRPr>
              </a:lvl2pPr>
              <a:lvl3pPr marL="1143000" indent="-228600">
                <a:defRPr>
                  <a:solidFill>
                    <a:schemeClr val="tx1"/>
                  </a:solidFill>
                  <a:latin typeface="Georgia" charset="0"/>
                  <a:ea typeface="ＭＳ Ｐゴシック" charset="0"/>
                </a:defRPr>
              </a:lvl3pPr>
              <a:lvl4pPr marL="1600200" indent="-228600">
                <a:defRPr>
                  <a:solidFill>
                    <a:schemeClr val="tx1"/>
                  </a:solidFill>
                  <a:latin typeface="Georgia" charset="0"/>
                  <a:ea typeface="ＭＳ Ｐゴシック" charset="0"/>
                </a:defRPr>
              </a:lvl4pPr>
              <a:lvl5pPr marL="2057400" indent="-228600">
                <a:defRPr>
                  <a:solidFill>
                    <a:schemeClr val="tx1"/>
                  </a:solidFill>
                  <a:latin typeface="Georgia" charset="0"/>
                  <a:ea typeface="ＭＳ Ｐゴシック" charset="0"/>
                </a:defRPr>
              </a:lvl5pPr>
              <a:lvl6pPr marL="2514600" indent="-228600" fontAlgn="base">
                <a:spcBef>
                  <a:spcPct val="0"/>
                </a:spcBef>
                <a:spcAft>
                  <a:spcPct val="0"/>
                </a:spcAft>
                <a:defRPr>
                  <a:solidFill>
                    <a:schemeClr val="tx1"/>
                  </a:solidFill>
                  <a:latin typeface="Georgia" charset="0"/>
                  <a:ea typeface="ＭＳ Ｐゴシック" charset="0"/>
                </a:defRPr>
              </a:lvl6pPr>
              <a:lvl7pPr marL="2971800" indent="-228600" fontAlgn="base">
                <a:spcBef>
                  <a:spcPct val="0"/>
                </a:spcBef>
                <a:spcAft>
                  <a:spcPct val="0"/>
                </a:spcAft>
                <a:defRPr>
                  <a:solidFill>
                    <a:schemeClr val="tx1"/>
                  </a:solidFill>
                  <a:latin typeface="Georgia" charset="0"/>
                  <a:ea typeface="ＭＳ Ｐゴシック" charset="0"/>
                </a:defRPr>
              </a:lvl7pPr>
              <a:lvl8pPr marL="3429000" indent="-228600" fontAlgn="base">
                <a:spcBef>
                  <a:spcPct val="0"/>
                </a:spcBef>
                <a:spcAft>
                  <a:spcPct val="0"/>
                </a:spcAft>
                <a:defRPr>
                  <a:solidFill>
                    <a:schemeClr val="tx1"/>
                  </a:solidFill>
                  <a:latin typeface="Georgia" charset="0"/>
                  <a:ea typeface="ＭＳ Ｐゴシック" charset="0"/>
                </a:defRPr>
              </a:lvl8pPr>
              <a:lvl9pPr marL="3886200" indent="-228600" fontAlgn="base">
                <a:spcBef>
                  <a:spcPct val="0"/>
                </a:spcBef>
                <a:spcAft>
                  <a:spcPct val="0"/>
                </a:spcAft>
                <a:defRPr>
                  <a:solidFill>
                    <a:schemeClr val="tx1"/>
                  </a:solidFill>
                  <a:latin typeface="Georgia" charset="0"/>
                  <a:ea typeface="ＭＳ Ｐゴシック" charset="0"/>
                </a:defRPr>
              </a:lvl9pPr>
            </a:lstStyle>
            <a:p>
              <a:r>
                <a:rPr lang="en-US" sz="1400"/>
                <a:t>Could interpret lack</a:t>
              </a:r>
            </a:p>
            <a:p>
              <a:r>
                <a:rPr lang="en-US" sz="1400"/>
                <a:t>of significance as </a:t>
              </a:r>
            </a:p>
            <a:p>
              <a:r>
                <a:rPr lang="en-US" sz="1400"/>
                <a:t>suggestive of biological</a:t>
              </a:r>
            </a:p>
            <a:p>
              <a:r>
                <a:rPr lang="en-US" sz="1400"/>
                <a:t>basis for perception.</a:t>
              </a:r>
            </a:p>
          </p:txBody>
        </p:sp>
      </p:grpSp>
    </p:spTree>
    <p:extLst>
      <p:ext uri="{BB962C8B-B14F-4D97-AF65-F5344CB8AC3E}">
        <p14:creationId xmlns:p14="http://schemas.microsoft.com/office/powerpoint/2010/main" val="388114717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1" descr="sub_days_today_nomult.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764704"/>
            <a:ext cx="7024688"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709827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04800" y="1066800"/>
            <a:ext cx="8382000" cy="5170512"/>
          </a:xfrm>
        </p:spPr>
        <p:txBody>
          <a:bodyPr/>
          <a:lstStyle/>
          <a:p>
            <a:r>
              <a:rPr lang="en-US" sz="2400" dirty="0" smtClean="0"/>
              <a:t>Estimate discount model twice: once assuming objective time and once assuming subjective time.</a:t>
            </a:r>
          </a:p>
          <a:p>
            <a:endParaRPr lang="en-US" sz="2400" dirty="0" smtClean="0"/>
          </a:p>
          <a:p>
            <a:r>
              <a:rPr lang="en-US" sz="2400" dirty="0" smtClean="0"/>
              <a:t>For inconsistent </a:t>
            </a:r>
            <a:r>
              <a:rPr lang="en-US" sz="2400" dirty="0"/>
              <a:t>responses we have two </a:t>
            </a:r>
            <a:r>
              <a:rPr lang="en-US" sz="2400" dirty="0" smtClean="0"/>
              <a:t>options: </a:t>
            </a:r>
          </a:p>
          <a:p>
            <a:pPr lvl="1"/>
            <a:r>
              <a:rPr lang="en-US" sz="1800" dirty="0" smtClean="0"/>
              <a:t>We </a:t>
            </a:r>
            <a:r>
              <a:rPr lang="en-US" sz="1800" dirty="0"/>
              <a:t>can assume that the lower bound to the latent discount rate is the implied rate for the row before the first switch occurs (if the table was constructed in a proper ascending order) and that the upper bound is the implied rate for the row where the final switch to Option B takes place.  </a:t>
            </a:r>
            <a:endParaRPr lang="en-US" sz="1800" dirty="0" smtClean="0"/>
          </a:p>
          <a:p>
            <a:pPr lvl="1"/>
            <a:r>
              <a:rPr lang="en-US" sz="1800" dirty="0" smtClean="0"/>
              <a:t>We can just </a:t>
            </a:r>
            <a:r>
              <a:rPr lang="en-US" sz="1800" dirty="0"/>
              <a:t>drop the multiple switches. </a:t>
            </a:r>
            <a:endParaRPr lang="en-US" sz="1800" dirty="0" smtClean="0"/>
          </a:p>
          <a:p>
            <a:endParaRPr lang="en-US" sz="2400" dirty="0" smtClean="0"/>
          </a:p>
          <a:p>
            <a:r>
              <a:rPr lang="en-US" sz="2400" dirty="0" smtClean="0"/>
              <a:t>Results </a:t>
            </a:r>
            <a:r>
              <a:rPr lang="en-US" sz="2400" dirty="0"/>
              <a:t>are qualitatively very similar under either approach.  </a:t>
            </a:r>
            <a:r>
              <a:rPr lang="en-US" sz="2400" dirty="0" smtClean="0"/>
              <a:t>We present result from dropping multiple switchers.</a:t>
            </a:r>
            <a:endParaRPr lang="en-US" sz="2400" dirty="0"/>
          </a:p>
        </p:txBody>
      </p:sp>
      <p:sp>
        <p:nvSpPr>
          <p:cNvPr id="3" name="Title 2"/>
          <p:cNvSpPr>
            <a:spLocks noGrp="1"/>
          </p:cNvSpPr>
          <p:nvPr>
            <p:ph type="title"/>
          </p:nvPr>
        </p:nvSpPr>
        <p:spPr/>
        <p:txBody>
          <a:bodyPr/>
          <a:lstStyle/>
          <a:p>
            <a:r>
              <a:rPr lang="en-US" sz="3200" dirty="0" smtClean="0"/>
              <a:t>Additional Issues in Discount Model</a:t>
            </a:r>
            <a:endParaRPr lang="en-US" sz="3200" dirty="0"/>
          </a:p>
        </p:txBody>
      </p:sp>
    </p:spTree>
    <p:extLst>
      <p:ext uri="{BB962C8B-B14F-4D97-AF65-F5344CB8AC3E}">
        <p14:creationId xmlns:p14="http://schemas.microsoft.com/office/powerpoint/2010/main" val="7882195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1" name="Object 5"/>
          <p:cNvGraphicFramePr>
            <a:graphicFrameLocks noChangeAspect="1"/>
          </p:cNvGraphicFramePr>
          <p:nvPr>
            <p:extLst>
              <p:ext uri="{D42A27DB-BD31-4B8C-83A1-F6EECF244321}">
                <p14:modId xmlns:p14="http://schemas.microsoft.com/office/powerpoint/2010/main" val="635088740"/>
              </p:ext>
            </p:extLst>
          </p:nvPr>
        </p:nvGraphicFramePr>
        <p:xfrm>
          <a:off x="1907704" y="188640"/>
          <a:ext cx="5400600" cy="6452060"/>
        </p:xfrm>
        <a:graphic>
          <a:graphicData uri="http://schemas.openxmlformats.org/presentationml/2006/ole">
            <mc:AlternateContent xmlns:mc="http://schemas.openxmlformats.org/markup-compatibility/2006">
              <mc:Choice xmlns:v="urn:schemas-microsoft-com:vml" Requires="v">
                <p:oleObj spid="_x0000_s55326" name="Document" r:id="rId3" imgW="5854700" imgH="7683500" progId="Word.Document.12">
                  <p:link updateAutomatic="1"/>
                </p:oleObj>
              </mc:Choice>
              <mc:Fallback>
                <p:oleObj name="Document" r:id="rId3" imgW="5854700" imgH="7683500" progId="Word.Document.12">
                  <p:link updateAutomatic="1"/>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7704" y="188640"/>
                        <a:ext cx="5400600" cy="645206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7976486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1" name="Object 5"/>
          <p:cNvGraphicFramePr>
            <a:graphicFrameLocks noChangeAspect="1"/>
          </p:cNvGraphicFramePr>
          <p:nvPr>
            <p:extLst>
              <p:ext uri="{D42A27DB-BD31-4B8C-83A1-F6EECF244321}">
                <p14:modId xmlns:p14="http://schemas.microsoft.com/office/powerpoint/2010/main" val="4169496427"/>
              </p:ext>
            </p:extLst>
          </p:nvPr>
        </p:nvGraphicFramePr>
        <p:xfrm>
          <a:off x="1907704" y="188640"/>
          <a:ext cx="5400600" cy="6452060"/>
        </p:xfrm>
        <a:graphic>
          <a:graphicData uri="http://schemas.openxmlformats.org/presentationml/2006/ole">
            <mc:AlternateContent xmlns:mc="http://schemas.openxmlformats.org/markup-compatibility/2006">
              <mc:Choice xmlns:v="urn:schemas-microsoft-com:vml" Requires="v">
                <p:oleObj spid="_x0000_s66575" name="Document" r:id="rId3" imgW="5854700" imgH="7683500" progId="Word.Document.12">
                  <p:link updateAutomatic="1"/>
                </p:oleObj>
              </mc:Choice>
              <mc:Fallback>
                <p:oleObj name="Document" r:id="rId3" imgW="5854700" imgH="7683500" progId="Word.Document.12">
                  <p:link updateAutomatic="1"/>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7704" y="188640"/>
                        <a:ext cx="5400600" cy="6452060"/>
                      </a:xfrm>
                      <a:prstGeom prst="rect">
                        <a:avLst/>
                      </a:prstGeom>
                      <a:noFill/>
                      <a:ln>
                        <a:noFill/>
                      </a:ln>
                    </p:spPr>
                  </p:pic>
                </p:oleObj>
              </mc:Fallback>
            </mc:AlternateContent>
          </a:graphicData>
        </a:graphic>
      </p:graphicFrame>
      <p:sp>
        <p:nvSpPr>
          <p:cNvPr id="2" name="Rectangle 1"/>
          <p:cNvSpPr/>
          <p:nvPr/>
        </p:nvSpPr>
        <p:spPr>
          <a:xfrm>
            <a:off x="4932040" y="980728"/>
            <a:ext cx="1152128" cy="1080120"/>
          </a:xfrm>
          <a:prstGeom prst="rect">
            <a:avLst/>
          </a:prstGeom>
          <a:noFill/>
          <a:ln w="28575" cmpd="sng">
            <a:solidFill>
              <a:schemeClr val="tx1">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6156176" y="980728"/>
            <a:ext cx="1080120" cy="1584176"/>
          </a:xfrm>
          <a:prstGeom prst="rect">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8887429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en-US" dirty="0" smtClean="0"/>
          </a:p>
          <a:p>
            <a:endParaRPr lang="en-US" dirty="0"/>
          </a:p>
          <a:p>
            <a:endParaRPr lang="en-US" dirty="0" smtClean="0"/>
          </a:p>
          <a:p>
            <a:pPr marL="0" indent="0" algn="ctr">
              <a:buNone/>
            </a:pPr>
            <a:r>
              <a:rPr lang="en-US" sz="3600" dirty="0" smtClean="0"/>
              <a:t>The question is, do we still see hyperbolic behavior?</a:t>
            </a:r>
          </a:p>
        </p:txBody>
      </p:sp>
    </p:spTree>
    <p:extLst>
      <p:ext uri="{BB962C8B-B14F-4D97-AF65-F5344CB8AC3E}">
        <p14:creationId xmlns:p14="http://schemas.microsoft.com/office/powerpoint/2010/main" val="2351831974"/>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1" descr="obj_discounts_today_nomult.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319" y="1126330"/>
            <a:ext cx="6933362" cy="5038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smtClean="0"/>
              <a:t>Yes, when doing the math wrong</a:t>
            </a:r>
            <a:endParaRPr lang="en-US" dirty="0"/>
          </a:p>
        </p:txBody>
      </p:sp>
    </p:spTree>
    <p:extLst>
      <p:ext uri="{BB962C8B-B14F-4D97-AF65-F5344CB8AC3E}">
        <p14:creationId xmlns:p14="http://schemas.microsoft.com/office/powerpoint/2010/main" val="127159584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1" descr="sub_discounts_today_nomult.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12044" y="1126329"/>
            <a:ext cx="6919912"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80528" y="0"/>
            <a:ext cx="9324528" cy="762000"/>
          </a:xfrm>
        </p:spPr>
        <p:txBody>
          <a:bodyPr/>
          <a:lstStyle/>
          <a:p>
            <a:r>
              <a:rPr lang="en-US" dirty="0" smtClean="0"/>
              <a:t>Not really, when using subjective time.</a:t>
            </a:r>
            <a:endParaRPr lang="en-US" dirty="0"/>
          </a:p>
        </p:txBody>
      </p:sp>
      <p:sp>
        <p:nvSpPr>
          <p:cNvPr id="3" name="Text Placeholder 2"/>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322770568"/>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algn="ctr"/>
            <a:r>
              <a:rPr lang="en-US" sz="3200">
                <a:latin typeface="Trebuchet MS" charset="0"/>
              </a:rPr>
              <a:t>Conclusions</a:t>
            </a:r>
          </a:p>
        </p:txBody>
      </p:sp>
      <p:sp>
        <p:nvSpPr>
          <p:cNvPr id="3" name="Content Placeholder 2"/>
          <p:cNvSpPr>
            <a:spLocks noGrp="1"/>
          </p:cNvSpPr>
          <p:nvPr>
            <p:ph idx="1"/>
          </p:nvPr>
        </p:nvSpPr>
        <p:spPr>
          <a:xfrm>
            <a:off x="467544" y="1196752"/>
            <a:ext cx="8229600" cy="4821238"/>
          </a:xfrm>
        </p:spPr>
        <p:txBody>
          <a:bodyPr>
            <a:normAutofit fontScale="62500" lnSpcReduction="20000"/>
          </a:bodyPr>
          <a:lstStyle/>
          <a:p>
            <a:pPr marL="365760" indent="-256032" fontAlgn="auto">
              <a:spcAft>
                <a:spcPts val="0"/>
              </a:spcAft>
              <a:buFont typeface="Georgia"/>
              <a:buChar char="•"/>
              <a:defRPr/>
            </a:pPr>
            <a:r>
              <a:rPr lang="en-US" dirty="0" smtClean="0">
                <a:ea typeface="+mn-ea"/>
                <a:cs typeface="+mn-cs"/>
              </a:rPr>
              <a:t>Our data rejects </a:t>
            </a:r>
            <a:r>
              <a:rPr lang="en-US" dirty="0">
                <a:ea typeface="+mn-ea"/>
                <a:cs typeface="+mn-cs"/>
              </a:rPr>
              <a:t>the equivalence between subjective and calendar </a:t>
            </a:r>
            <a:r>
              <a:rPr lang="en-US" dirty="0" smtClean="0">
                <a:ea typeface="+mn-ea"/>
                <a:cs typeface="+mn-cs"/>
              </a:rPr>
              <a:t>time.</a:t>
            </a:r>
          </a:p>
          <a:p>
            <a:pPr marL="365760" indent="-256032" fontAlgn="auto">
              <a:spcAft>
                <a:spcPts val="0"/>
              </a:spcAft>
              <a:buFont typeface="Georgia"/>
              <a:buChar char="•"/>
              <a:defRPr/>
            </a:pPr>
            <a:endParaRPr lang="en-US" dirty="0" smtClean="0">
              <a:ea typeface="+mn-ea"/>
              <a:cs typeface="+mn-cs"/>
            </a:endParaRPr>
          </a:p>
          <a:p>
            <a:pPr marL="365760" indent="-256032" fontAlgn="auto">
              <a:spcAft>
                <a:spcPts val="0"/>
              </a:spcAft>
              <a:buFont typeface="Georgia"/>
              <a:buChar char="•"/>
              <a:defRPr/>
            </a:pPr>
            <a:r>
              <a:rPr lang="en-US" dirty="0">
                <a:ea typeface="+mn-ea"/>
                <a:cs typeface="+mn-cs"/>
              </a:rPr>
              <a:t>We find that there remains a “first day” effect of delay on </a:t>
            </a:r>
            <a:r>
              <a:rPr lang="en-US" dirty="0" smtClean="0">
                <a:ea typeface="+mn-ea"/>
                <a:cs typeface="+mn-cs"/>
              </a:rPr>
              <a:t>discounting, but </a:t>
            </a:r>
            <a:r>
              <a:rPr lang="en-US" dirty="0">
                <a:ea typeface="+mn-ea"/>
                <a:cs typeface="+mn-cs"/>
              </a:rPr>
              <a:t>that discount rates for delays from one week to one year are statistically </a:t>
            </a:r>
            <a:r>
              <a:rPr lang="en-US" dirty="0" smtClean="0">
                <a:ea typeface="+mn-ea"/>
                <a:cs typeface="+mn-cs"/>
              </a:rPr>
              <a:t>indistinguishable from each other.</a:t>
            </a:r>
          </a:p>
          <a:p>
            <a:pPr marL="365760" indent="-256032" fontAlgn="auto">
              <a:spcAft>
                <a:spcPts val="0"/>
              </a:spcAft>
              <a:buFont typeface="Georgia"/>
              <a:buChar char="•"/>
              <a:defRPr/>
            </a:pPr>
            <a:endParaRPr lang="en-US" dirty="0">
              <a:ea typeface="+mn-ea"/>
            </a:endParaRPr>
          </a:p>
          <a:p>
            <a:pPr marL="365760" indent="-256032" fontAlgn="auto">
              <a:spcAft>
                <a:spcPts val="0"/>
              </a:spcAft>
              <a:buFont typeface="Georgia"/>
              <a:buChar char="•"/>
              <a:defRPr/>
            </a:pPr>
            <a:r>
              <a:rPr lang="en-US" dirty="0" smtClean="0">
                <a:ea typeface="+mn-ea"/>
                <a:cs typeface="+mn-cs"/>
              </a:rPr>
              <a:t>Correcting for subjective time – in and of itself – also adjusts estimated discount rates down close to relevant market rates of interest.</a:t>
            </a:r>
          </a:p>
          <a:p>
            <a:pPr marL="365760" indent="-256032" fontAlgn="auto">
              <a:spcAft>
                <a:spcPts val="0"/>
              </a:spcAft>
              <a:buFont typeface="Georgia"/>
              <a:buChar char="•"/>
              <a:defRPr/>
            </a:pPr>
            <a:endParaRPr lang="en-US" dirty="0" smtClean="0">
              <a:ea typeface="+mn-ea"/>
              <a:cs typeface="+mn-cs"/>
            </a:endParaRPr>
          </a:p>
          <a:p>
            <a:pPr marL="365760" indent="-256032" fontAlgn="auto">
              <a:spcAft>
                <a:spcPts val="0"/>
              </a:spcAft>
              <a:buFont typeface="Georgia"/>
              <a:buChar char="•"/>
              <a:defRPr/>
            </a:pPr>
            <a:r>
              <a:rPr lang="en-US" dirty="0">
                <a:ea typeface="+mn-ea"/>
                <a:cs typeface="+mn-cs"/>
              </a:rPr>
              <a:t>E</a:t>
            </a:r>
            <a:r>
              <a:rPr lang="en-US" dirty="0" smtClean="0">
                <a:ea typeface="+mn-ea"/>
                <a:cs typeface="+mn-cs"/>
              </a:rPr>
              <a:t>conomic </a:t>
            </a:r>
            <a:r>
              <a:rPr lang="en-US" dirty="0">
                <a:ea typeface="+mn-ea"/>
                <a:cs typeface="+mn-cs"/>
              </a:rPr>
              <a:t>activity </a:t>
            </a:r>
            <a:r>
              <a:rPr lang="en-US" dirty="0" smtClean="0">
                <a:ea typeface="+mn-ea"/>
                <a:cs typeface="+mn-cs"/>
              </a:rPr>
              <a:t>often involves </a:t>
            </a:r>
            <a:r>
              <a:rPr lang="en-US" dirty="0">
                <a:ea typeface="+mn-ea"/>
                <a:cs typeface="+mn-cs"/>
              </a:rPr>
              <a:t>committing to resource allocations where the consumption tradeoffs are delayed by more than a day in the future.  </a:t>
            </a:r>
            <a:r>
              <a:rPr lang="en-US" dirty="0" smtClean="0">
                <a:ea typeface="+mn-ea"/>
                <a:cs typeface="+mn-cs"/>
              </a:rPr>
              <a:t>Our results suggest then that quasi</a:t>
            </a:r>
            <a:r>
              <a:rPr lang="en-US" dirty="0">
                <a:ea typeface="+mn-ea"/>
                <a:cs typeface="+mn-cs"/>
              </a:rPr>
              <a:t>-hyperbolic behavior </a:t>
            </a:r>
            <a:r>
              <a:rPr lang="en-US" dirty="0" smtClean="0">
                <a:ea typeface="+mn-ea"/>
                <a:cs typeface="+mn-cs"/>
              </a:rPr>
              <a:t>may not be relevant </a:t>
            </a:r>
            <a:r>
              <a:rPr lang="en-US" dirty="0">
                <a:ea typeface="+mn-ea"/>
                <a:cs typeface="+mn-cs"/>
              </a:rPr>
              <a:t>for </a:t>
            </a:r>
            <a:r>
              <a:rPr lang="en-US" dirty="0" smtClean="0">
                <a:ea typeface="+mn-ea"/>
                <a:cs typeface="+mn-cs"/>
              </a:rPr>
              <a:t>this sort of economic </a:t>
            </a:r>
            <a:r>
              <a:rPr lang="en-US" dirty="0">
                <a:ea typeface="+mn-ea"/>
                <a:cs typeface="+mn-cs"/>
              </a:rPr>
              <a:t>decision-making</a:t>
            </a:r>
            <a:r>
              <a:rPr lang="en-US" dirty="0" smtClean="0">
                <a:ea typeface="+mn-ea"/>
                <a:cs typeface="+mn-cs"/>
              </a:rPr>
              <a:t>.</a:t>
            </a:r>
          </a:p>
          <a:p>
            <a:pPr marL="365760" indent="-256032" fontAlgn="auto">
              <a:spcAft>
                <a:spcPts val="0"/>
              </a:spcAft>
              <a:buFont typeface="Georgia"/>
              <a:buChar char="•"/>
              <a:defRPr/>
            </a:pPr>
            <a:endParaRPr lang="en-US" dirty="0" smtClean="0">
              <a:ea typeface="+mn-ea"/>
              <a:cs typeface="+mn-cs"/>
            </a:endParaRPr>
          </a:p>
          <a:p>
            <a:pPr marL="365760" indent="-256032" fontAlgn="auto">
              <a:spcAft>
                <a:spcPts val="0"/>
              </a:spcAft>
              <a:buFont typeface="Georgia"/>
              <a:buChar char="•"/>
              <a:defRPr/>
            </a:pPr>
            <a:r>
              <a:rPr lang="en-US" dirty="0" smtClean="0">
                <a:ea typeface="+mn-ea"/>
                <a:cs typeface="+mn-cs"/>
              </a:rPr>
              <a:t>But, choices that are truly between today vs. later – such as stopping consumption of addictive substances – could still be subject to time inconsistencies. </a:t>
            </a:r>
            <a:endParaRPr lang="en-US" dirty="0">
              <a:ea typeface="+mn-ea"/>
              <a:cs typeface="+mn-cs"/>
            </a:endParaRPr>
          </a:p>
        </p:txBody>
      </p:sp>
    </p:spTree>
    <p:extLst>
      <p:ext uri="{BB962C8B-B14F-4D97-AF65-F5344CB8AC3E}">
        <p14:creationId xmlns:p14="http://schemas.microsoft.com/office/powerpoint/2010/main" val="361653765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65760" indent="-256032" fontAlgn="auto">
              <a:lnSpc>
                <a:spcPct val="80000"/>
              </a:lnSpc>
              <a:spcAft>
                <a:spcPts val="0"/>
              </a:spcAft>
              <a:buFont typeface="Georgia"/>
              <a:buChar char="•"/>
              <a:defRPr/>
            </a:pPr>
            <a:r>
              <a:rPr lang="en-US" sz="2800" dirty="0" smtClean="0"/>
              <a:t>We ask, what </a:t>
            </a:r>
            <a:r>
              <a:rPr lang="en-US" sz="2800" dirty="0"/>
              <a:t>if human perception of time is not the same as calendar </a:t>
            </a:r>
            <a:r>
              <a:rPr lang="en-US" sz="2800" dirty="0" smtClean="0"/>
              <a:t>time? </a:t>
            </a:r>
          </a:p>
          <a:p>
            <a:pPr marL="765810" lvl="1" indent="-256032" fontAlgn="auto">
              <a:lnSpc>
                <a:spcPct val="80000"/>
              </a:lnSpc>
              <a:spcAft>
                <a:spcPts val="0"/>
              </a:spcAft>
              <a:buFont typeface="Georgia"/>
              <a:buChar char="•"/>
              <a:defRPr/>
            </a:pPr>
            <a:r>
              <a:rPr lang="en-US" sz="2400" dirty="0"/>
              <a:t>T</a:t>
            </a:r>
            <a:r>
              <a:rPr lang="en-US" sz="2400" dirty="0" smtClean="0"/>
              <a:t>hen </a:t>
            </a:r>
            <a:r>
              <a:rPr lang="en-US" sz="2400" dirty="0"/>
              <a:t>economists have made an error in our fundamental assumptions when calculating discount rates in empirical </a:t>
            </a:r>
            <a:r>
              <a:rPr lang="en-US" sz="2400" dirty="0" smtClean="0"/>
              <a:t>studies.</a:t>
            </a:r>
          </a:p>
          <a:p>
            <a:pPr marL="765810" lvl="1" indent="-256032" fontAlgn="auto">
              <a:lnSpc>
                <a:spcPct val="80000"/>
              </a:lnSpc>
              <a:spcAft>
                <a:spcPts val="0"/>
              </a:spcAft>
              <a:buFont typeface="Georgia"/>
              <a:buChar char="•"/>
              <a:defRPr/>
            </a:pPr>
            <a:r>
              <a:rPr lang="en-US" sz="2400" dirty="0" smtClean="0"/>
              <a:t>This </a:t>
            </a:r>
            <a:r>
              <a:rPr lang="en-US" sz="2400" dirty="0"/>
              <a:t>error in deriving upper and lower bounds </a:t>
            </a:r>
            <a:r>
              <a:rPr lang="en-US" sz="2400" dirty="0" smtClean="0"/>
              <a:t>would be a problem for all </a:t>
            </a:r>
            <a:r>
              <a:rPr lang="en-US" sz="2400" dirty="0"/>
              <a:t>extant studies. </a:t>
            </a:r>
          </a:p>
          <a:p>
            <a:pPr marL="365760" indent="-256032" fontAlgn="auto">
              <a:lnSpc>
                <a:spcPct val="80000"/>
              </a:lnSpc>
              <a:spcAft>
                <a:spcPts val="0"/>
              </a:spcAft>
              <a:buFont typeface="Georgia"/>
              <a:buChar char="•"/>
              <a:defRPr/>
            </a:pPr>
            <a:endParaRPr lang="en-US" sz="2800" dirty="0"/>
          </a:p>
          <a:p>
            <a:pPr marL="365760" indent="-256032" fontAlgn="auto">
              <a:lnSpc>
                <a:spcPct val="80000"/>
              </a:lnSpc>
              <a:spcAft>
                <a:spcPts val="0"/>
              </a:spcAft>
              <a:buFont typeface="Georgia"/>
              <a:buChar char="•"/>
              <a:defRPr/>
            </a:pPr>
            <a:r>
              <a:rPr lang="en-US" sz="2800" dirty="0" smtClean="0"/>
              <a:t>Using results </a:t>
            </a:r>
            <a:r>
              <a:rPr lang="en-US" sz="2800" dirty="0"/>
              <a:t>from an incentive compatible experiment </a:t>
            </a:r>
            <a:r>
              <a:rPr lang="en-US" sz="2800" dirty="0" smtClean="0"/>
              <a:t>we explore whether </a:t>
            </a:r>
            <a:r>
              <a:rPr lang="en-US" sz="2800" dirty="0"/>
              <a:t>“hyperbolic-like” discounting is still evident once we correct for subjective time perception.</a:t>
            </a:r>
          </a:p>
          <a:p>
            <a:endParaRPr lang="en-US" sz="2800" dirty="0"/>
          </a:p>
        </p:txBody>
      </p:sp>
      <p:sp>
        <p:nvSpPr>
          <p:cNvPr id="3" name="Title 2"/>
          <p:cNvSpPr>
            <a:spLocks noGrp="1"/>
          </p:cNvSpPr>
          <p:nvPr>
            <p:ph type="title"/>
          </p:nvPr>
        </p:nvSpPr>
        <p:spPr/>
        <p:txBody>
          <a:bodyPr/>
          <a:lstStyle/>
          <a:p>
            <a:r>
              <a:rPr lang="en-US" sz="3200" dirty="0" smtClean="0"/>
              <a:t>Introduction</a:t>
            </a:r>
            <a:endParaRPr lang="en-US" sz="3200" dirty="0"/>
          </a:p>
        </p:txBody>
      </p:sp>
    </p:spTree>
    <p:extLst>
      <p:ext uri="{BB962C8B-B14F-4D97-AF65-F5344CB8AC3E}">
        <p14:creationId xmlns:p14="http://schemas.microsoft.com/office/powerpoint/2010/main" val="125002403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a:xfrm>
            <a:off x="0" y="188640"/>
            <a:ext cx="8153400" cy="504056"/>
          </a:xfrm>
        </p:spPr>
        <p:txBody>
          <a:bodyPr>
            <a:normAutofit fontScale="90000"/>
          </a:bodyPr>
          <a:lstStyle/>
          <a:p>
            <a:pPr fontAlgn="auto">
              <a:spcAft>
                <a:spcPts val="0"/>
              </a:spcAft>
              <a:defRPr/>
            </a:pPr>
            <a:r>
              <a:rPr lang="en-US" sz="3200" dirty="0" smtClean="0">
                <a:latin typeface="Franklin Gothic Book" charset="0"/>
                <a:ea typeface="+mj-ea"/>
                <a:cs typeface="+mj-cs"/>
              </a:rPr>
              <a:t>Standard Economic Model of </a:t>
            </a:r>
            <a:r>
              <a:rPr lang="en-US" sz="3200" dirty="0">
                <a:latin typeface="Franklin Gothic Book" charset="0"/>
                <a:ea typeface="+mj-ea"/>
                <a:cs typeface="+mj-cs"/>
              </a:rPr>
              <a:t>Time Preferences</a:t>
            </a:r>
          </a:p>
        </p:txBody>
      </p:sp>
      <p:sp>
        <p:nvSpPr>
          <p:cNvPr id="1026" name="Rectangle 3"/>
          <p:cNvSpPr>
            <a:spLocks noGrp="1" noChangeArrowheads="1"/>
          </p:cNvSpPr>
          <p:nvPr>
            <p:ph sz="quarter" idx="1"/>
          </p:nvPr>
        </p:nvSpPr>
        <p:spPr>
          <a:xfrm>
            <a:off x="323528" y="1340768"/>
            <a:ext cx="8382000" cy="4821238"/>
          </a:xfrm>
        </p:spPr>
        <p:txBody>
          <a:bodyPr/>
          <a:lstStyle/>
          <a:p>
            <a:r>
              <a:rPr lang="en-US" sz="2000" dirty="0">
                <a:latin typeface="Georgia" charset="0"/>
              </a:rPr>
              <a:t>Some of the earliest modern theoretical work on the subject was conducted by Paul Samuelson in 1947.</a:t>
            </a:r>
          </a:p>
          <a:p>
            <a:pPr lvl="2"/>
            <a:r>
              <a:rPr lang="en-US" sz="1600" dirty="0">
                <a:latin typeface="Georgia" charset="0"/>
              </a:rPr>
              <a:t>He proposed a model of discounted utility as </a:t>
            </a:r>
            <a:r>
              <a:rPr lang="en-US" sz="1600" dirty="0" smtClean="0">
                <a:latin typeface="Georgia" charset="0"/>
              </a:rPr>
              <a:t>an analog </a:t>
            </a:r>
            <a:r>
              <a:rPr lang="en-US" sz="1600" dirty="0">
                <a:latin typeface="Georgia" charset="0"/>
              </a:rPr>
              <a:t>of individual decision making </a:t>
            </a:r>
            <a:r>
              <a:rPr lang="en-US" sz="1600" dirty="0" smtClean="0">
                <a:latin typeface="Georgia" charset="0"/>
              </a:rPr>
              <a:t>across </a:t>
            </a:r>
            <a:r>
              <a:rPr lang="en-US" sz="1600" dirty="0">
                <a:latin typeface="Georgia" charset="0"/>
              </a:rPr>
              <a:t>time.  </a:t>
            </a:r>
          </a:p>
          <a:p>
            <a:pPr lvl="2"/>
            <a:r>
              <a:rPr lang="en-US" sz="1600" dirty="0">
                <a:latin typeface="Georgia" charset="0"/>
              </a:rPr>
              <a:t>Samuelson did not propose that this model is normative, but did believe it useful. </a:t>
            </a:r>
            <a:endParaRPr lang="en-US" sz="2000" dirty="0">
              <a:latin typeface="Georgia" charset="0"/>
            </a:endParaRPr>
          </a:p>
          <a:p>
            <a:endParaRPr lang="en-US" sz="2000" dirty="0">
              <a:latin typeface="Georgia" charset="0"/>
            </a:endParaRPr>
          </a:p>
          <a:p>
            <a:r>
              <a:rPr lang="en-US" sz="2000" dirty="0">
                <a:latin typeface="Georgia" charset="0"/>
              </a:rPr>
              <a:t>Traditionally, the discount factor has been conceptualized as having </a:t>
            </a:r>
            <a:r>
              <a:rPr lang="en-US" sz="2000" dirty="0" smtClean="0">
                <a:latin typeface="Georgia" charset="0"/>
              </a:rPr>
              <a:t>a constant exponential form.</a:t>
            </a:r>
          </a:p>
          <a:p>
            <a:endParaRPr lang="en-US" sz="2000" dirty="0" smtClean="0">
              <a:latin typeface="Georgia" charset="0"/>
            </a:endParaRPr>
          </a:p>
          <a:p>
            <a:r>
              <a:rPr lang="en-US" sz="2000" dirty="0"/>
              <a:t>The best documented empirical anomaly in the discount rate literature is when the discount rate declines with the length of delay (more proximate events are associated with larger discount rates than more distal events</a:t>
            </a:r>
            <a:r>
              <a:rPr lang="en-US" sz="2000" dirty="0" smtClean="0"/>
              <a:t>) – known as hyperbolic discounting.</a:t>
            </a:r>
            <a:endParaRPr lang="en-US" sz="2000" dirty="0"/>
          </a:p>
          <a:p>
            <a:endParaRPr lang="en-US" sz="2400" dirty="0">
              <a:latin typeface="Georgia" charset="0"/>
            </a:endParaRPr>
          </a:p>
        </p:txBody>
      </p:sp>
      <p:sp>
        <p:nvSpPr>
          <p:cNvPr id="1027" name="Rectangle 5"/>
          <p:cNvSpPr>
            <a:spLocks noChangeArrowheads="1"/>
          </p:cNvSpPr>
          <p:nvPr/>
        </p:nvSpPr>
        <p:spPr bwMode="auto">
          <a:xfrm>
            <a:off x="0" y="32146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sp>
        <p:nvSpPr>
          <p:cNvPr id="1029" name="Rectangle 7"/>
          <p:cNvSpPr>
            <a:spLocks noChangeArrowheads="1"/>
          </p:cNvSpPr>
          <p:nvPr/>
        </p:nvSpPr>
        <p:spPr bwMode="auto">
          <a:xfrm>
            <a:off x="0" y="31813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sp>
        <p:nvSpPr>
          <p:cNvPr id="1031" name="Rectangle 9"/>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spTree>
    <p:extLst>
      <p:ext uri="{BB962C8B-B14F-4D97-AF65-F5344CB8AC3E}">
        <p14:creationId xmlns:p14="http://schemas.microsoft.com/office/powerpoint/2010/main" val="32031389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sz="3200" dirty="0" smtClean="0">
                <a:latin typeface="Franklin Gothic Book" charset="0"/>
              </a:rPr>
              <a:t>Quasi-Hyperbolic Preferences</a:t>
            </a:r>
            <a:endParaRPr lang="en-US" sz="3200" dirty="0">
              <a:latin typeface="Trebuchet MS" charset="0"/>
            </a:endParaRPr>
          </a:p>
        </p:txBody>
      </p:sp>
      <p:sp>
        <p:nvSpPr>
          <p:cNvPr id="3" name="Content Placeholder 2"/>
          <p:cNvSpPr>
            <a:spLocks noGrp="1"/>
          </p:cNvSpPr>
          <p:nvPr>
            <p:ph idx="1"/>
          </p:nvPr>
        </p:nvSpPr>
        <p:spPr>
          <a:xfrm>
            <a:off x="467544" y="1052736"/>
            <a:ext cx="8229600" cy="5184576"/>
          </a:xfrm>
        </p:spPr>
        <p:txBody>
          <a:bodyPr>
            <a:normAutofit fontScale="77500" lnSpcReduction="20000"/>
          </a:bodyPr>
          <a:lstStyle/>
          <a:p>
            <a:pPr marL="365760" indent="-256032" fontAlgn="auto">
              <a:spcAft>
                <a:spcPts val="0"/>
              </a:spcAft>
              <a:buFont typeface="Georgia"/>
              <a:buChar char="•"/>
              <a:defRPr/>
            </a:pPr>
            <a:r>
              <a:rPr lang="en-US" dirty="0" smtClean="0">
                <a:ea typeface="+mn-ea"/>
                <a:cs typeface="+mn-cs"/>
              </a:rPr>
              <a:t>Consider the </a:t>
            </a:r>
            <a:r>
              <a:rPr lang="en-US" dirty="0" err="1">
                <a:ea typeface="+mn-ea"/>
                <a:cs typeface="+mn-cs"/>
              </a:rPr>
              <a:t>Strotz</a:t>
            </a:r>
            <a:r>
              <a:rPr lang="en-US" dirty="0">
                <a:ea typeface="+mn-ea"/>
                <a:cs typeface="+mn-cs"/>
              </a:rPr>
              <a:t>-Ainslie-</a:t>
            </a:r>
            <a:r>
              <a:rPr lang="en-US" dirty="0" err="1">
                <a:ea typeface="+mn-ea"/>
                <a:cs typeface="+mn-cs"/>
              </a:rPr>
              <a:t>Laibson</a:t>
            </a:r>
            <a:r>
              <a:rPr lang="en-US" dirty="0">
                <a:ea typeface="+mn-ea"/>
                <a:cs typeface="+mn-cs"/>
              </a:rPr>
              <a:t> </a:t>
            </a:r>
            <a:r>
              <a:rPr lang="en-US" dirty="0" smtClean="0">
                <a:ea typeface="+mn-ea"/>
                <a:cs typeface="+mn-cs"/>
              </a:rPr>
              <a:t>“quasi-hyperbolic” model:</a:t>
            </a:r>
          </a:p>
          <a:p>
            <a:pPr marL="923544" lvl="2" indent="-219456" fontAlgn="auto">
              <a:spcAft>
                <a:spcPts val="0"/>
              </a:spcAft>
              <a:buFont typeface="Wingdings 2"/>
              <a:buChar char=""/>
              <a:defRPr/>
            </a:pPr>
            <a:r>
              <a:rPr lang="en-US" dirty="0">
                <a:ea typeface="+mn-ea"/>
              </a:rPr>
              <a:t>P</a:t>
            </a:r>
            <a:r>
              <a:rPr lang="en-US" dirty="0" smtClean="0">
                <a:ea typeface="+mn-ea"/>
              </a:rPr>
              <a:t>eople behave as if the </a:t>
            </a:r>
            <a:r>
              <a:rPr lang="en-US" dirty="0">
                <a:ea typeface="+mn-ea"/>
              </a:rPr>
              <a:t>first period is essentially undiscounted and all subsequent periods are discounted in an increasing level (with or without a constant rate</a:t>
            </a:r>
            <a:r>
              <a:rPr lang="en-US" dirty="0" smtClean="0">
                <a:ea typeface="+mn-ea"/>
              </a:rPr>
              <a:t>).</a:t>
            </a:r>
          </a:p>
          <a:p>
            <a:pPr marL="923544" lvl="2" indent="-219456" fontAlgn="auto">
              <a:spcAft>
                <a:spcPts val="0"/>
              </a:spcAft>
              <a:buFont typeface="Wingdings 2"/>
              <a:buChar char=""/>
              <a:defRPr/>
            </a:pPr>
            <a:r>
              <a:rPr lang="en-US" dirty="0" smtClean="0">
                <a:ea typeface="+mn-ea"/>
              </a:rPr>
              <a:t>Leads to large tradeoffs between first period and all subsequent periods, but smaller (and constant) tradeoffs between any two future periods.</a:t>
            </a:r>
          </a:p>
          <a:p>
            <a:pPr marL="923544" lvl="2" indent="-219456" fontAlgn="auto">
              <a:spcAft>
                <a:spcPts val="0"/>
              </a:spcAft>
              <a:buFont typeface="Wingdings 2"/>
              <a:buChar char=""/>
              <a:defRPr/>
            </a:pPr>
            <a:r>
              <a:rPr lang="en-US" dirty="0" smtClean="0">
                <a:ea typeface="+mn-ea"/>
              </a:rPr>
              <a:t>Proposed as a “System 1” and “System 2” conflict.</a:t>
            </a:r>
          </a:p>
          <a:p>
            <a:pPr marL="109728" indent="0" fontAlgn="auto">
              <a:spcAft>
                <a:spcPts val="0"/>
              </a:spcAft>
              <a:buNone/>
              <a:defRPr/>
            </a:pPr>
            <a:endParaRPr lang="en-US" dirty="0" smtClean="0">
              <a:ea typeface="+mn-ea"/>
              <a:cs typeface="+mn-cs"/>
            </a:endParaRPr>
          </a:p>
          <a:p>
            <a:pPr marL="365760" indent="-256032" fontAlgn="auto">
              <a:spcAft>
                <a:spcPts val="0"/>
              </a:spcAft>
              <a:buFont typeface="Georgia"/>
              <a:buChar char="•"/>
              <a:defRPr/>
            </a:pPr>
            <a:r>
              <a:rPr lang="en-US" dirty="0" smtClean="0">
                <a:ea typeface="+mn-ea"/>
                <a:cs typeface="+mn-cs"/>
              </a:rPr>
              <a:t>But, what is the “first” period.</a:t>
            </a:r>
          </a:p>
          <a:p>
            <a:pPr marL="923544" lvl="2" indent="-219456" fontAlgn="auto">
              <a:spcAft>
                <a:spcPts val="0"/>
              </a:spcAft>
              <a:buFont typeface="Wingdings 2"/>
              <a:buChar char=""/>
              <a:defRPr/>
            </a:pPr>
            <a:r>
              <a:rPr lang="en-US" dirty="0" smtClean="0">
                <a:ea typeface="+mn-ea"/>
              </a:rPr>
              <a:t>In the literature often first year, and usually no shorter than 3 months.</a:t>
            </a:r>
          </a:p>
          <a:p>
            <a:pPr marL="923544" lvl="2" indent="-219456" fontAlgn="auto">
              <a:spcAft>
                <a:spcPts val="0"/>
              </a:spcAft>
              <a:buFont typeface="Wingdings 2"/>
              <a:buChar char=""/>
              <a:defRPr/>
            </a:pPr>
            <a:r>
              <a:rPr lang="en-US" dirty="0" smtClean="0">
                <a:ea typeface="+mn-ea"/>
              </a:rPr>
              <a:t>Evolutionary story would suggest first day.</a:t>
            </a:r>
          </a:p>
          <a:p>
            <a:pPr marL="123444" indent="-219456" fontAlgn="auto">
              <a:spcAft>
                <a:spcPts val="0"/>
              </a:spcAft>
              <a:buFont typeface="Wingdings 2"/>
              <a:buChar char=""/>
              <a:defRPr/>
            </a:pPr>
            <a:endParaRPr lang="en-US" dirty="0">
              <a:ea typeface="+mn-ea"/>
            </a:endParaRPr>
          </a:p>
          <a:p>
            <a:pPr marL="123444" indent="-219456" fontAlgn="auto">
              <a:spcAft>
                <a:spcPts val="0"/>
              </a:spcAft>
              <a:buFont typeface="Wingdings 2"/>
              <a:buChar char=""/>
              <a:defRPr/>
            </a:pPr>
            <a:r>
              <a:rPr lang="en-US" dirty="0" smtClean="0">
                <a:ea typeface="+mn-ea"/>
              </a:rPr>
              <a:t>Also, could there be a simpler explanation for such behavior – and if so, what are the implications for research?</a:t>
            </a:r>
          </a:p>
        </p:txBody>
      </p:sp>
    </p:spTree>
    <p:extLst>
      <p:ext uri="{BB962C8B-B14F-4D97-AF65-F5344CB8AC3E}">
        <p14:creationId xmlns:p14="http://schemas.microsoft.com/office/powerpoint/2010/main" val="32292883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68760"/>
            <a:ext cx="8382000" cy="4857403"/>
          </a:xfrm>
        </p:spPr>
        <p:txBody>
          <a:bodyPr/>
          <a:lstStyle/>
          <a:p>
            <a:r>
              <a:rPr lang="en-US" sz="2600" dirty="0"/>
              <a:t>Ernst Weber proposed in the early 1800s that people’s senses do not function linearly. (Weber 1978) </a:t>
            </a:r>
            <a:endParaRPr lang="en-US" sz="2600" dirty="0" smtClean="0"/>
          </a:p>
          <a:p>
            <a:pPr>
              <a:spcBef>
                <a:spcPts val="2280"/>
              </a:spcBef>
            </a:pPr>
            <a:r>
              <a:rPr lang="en-US" sz="2600" dirty="0" smtClean="0"/>
              <a:t>This </a:t>
            </a:r>
            <a:r>
              <a:rPr lang="en-US" sz="2600" dirty="0"/>
              <a:t>fundamental idea was subsequently expanded by Gustav Fechner in the mid-1800s, and has come to be seen as one of the basic principles of the psychology of perception.  </a:t>
            </a:r>
            <a:endParaRPr lang="en-US" sz="2600" dirty="0" smtClean="0"/>
          </a:p>
          <a:p>
            <a:pPr>
              <a:spcBef>
                <a:spcPts val="2280"/>
              </a:spcBef>
            </a:pPr>
            <a:r>
              <a:rPr lang="en-US" sz="2600" dirty="0" smtClean="0"/>
              <a:t>Essentially</a:t>
            </a:r>
            <a:r>
              <a:rPr lang="en-US" sz="2600" dirty="0"/>
              <a:t>, the Weber-Fechner law states that the minimum detectible difference between two levels of a stimulus is proportional to the percentage change in the input. </a:t>
            </a:r>
          </a:p>
        </p:txBody>
      </p:sp>
      <p:sp>
        <p:nvSpPr>
          <p:cNvPr id="3" name="Title 2"/>
          <p:cNvSpPr>
            <a:spLocks noGrp="1"/>
          </p:cNvSpPr>
          <p:nvPr>
            <p:ph type="title"/>
          </p:nvPr>
        </p:nvSpPr>
        <p:spPr/>
        <p:txBody>
          <a:bodyPr/>
          <a:lstStyle/>
          <a:p>
            <a:r>
              <a:rPr lang="en-US" sz="3200" dirty="0" smtClean="0"/>
              <a:t>Weber-Fechner Law</a:t>
            </a:r>
            <a:endParaRPr lang="en-US" sz="3200" dirty="0"/>
          </a:p>
        </p:txBody>
      </p:sp>
    </p:spTree>
    <p:extLst>
      <p:ext uri="{BB962C8B-B14F-4D97-AF65-F5344CB8AC3E}">
        <p14:creationId xmlns:p14="http://schemas.microsoft.com/office/powerpoint/2010/main" val="325225637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z="3200" dirty="0" smtClean="0">
                <a:latin typeface="Trebuchet MS" charset="0"/>
              </a:rPr>
              <a:t>Subjective </a:t>
            </a:r>
            <a:r>
              <a:rPr lang="en-US" sz="3200" dirty="0">
                <a:latin typeface="Trebuchet MS" charset="0"/>
              </a:rPr>
              <a:t>Time Perception</a:t>
            </a:r>
          </a:p>
        </p:txBody>
      </p:sp>
      <p:sp>
        <p:nvSpPr>
          <p:cNvPr id="3" name="Content Placeholder 2"/>
          <p:cNvSpPr>
            <a:spLocks noGrp="1"/>
          </p:cNvSpPr>
          <p:nvPr>
            <p:ph idx="1"/>
          </p:nvPr>
        </p:nvSpPr>
        <p:spPr>
          <a:xfrm>
            <a:off x="395536" y="1124744"/>
            <a:ext cx="8229600" cy="5112568"/>
          </a:xfrm>
        </p:spPr>
        <p:txBody>
          <a:bodyPr>
            <a:normAutofit fontScale="77500" lnSpcReduction="20000"/>
          </a:bodyPr>
          <a:lstStyle/>
          <a:p>
            <a:pPr marL="365760" indent="-256032" fontAlgn="auto">
              <a:spcAft>
                <a:spcPts val="0"/>
              </a:spcAft>
              <a:buFont typeface="Georgia"/>
              <a:buChar char="•"/>
              <a:defRPr/>
            </a:pPr>
            <a:r>
              <a:rPr lang="en-US" dirty="0" smtClean="0">
                <a:ea typeface="+mn-ea"/>
                <a:cs typeface="+mn-cs"/>
              </a:rPr>
              <a:t>Consider that no one has access to objective time – only their </a:t>
            </a:r>
            <a:r>
              <a:rPr lang="en-US" i="1" dirty="0" smtClean="0">
                <a:ea typeface="+mn-ea"/>
                <a:cs typeface="+mn-cs"/>
              </a:rPr>
              <a:t>perceptions </a:t>
            </a:r>
            <a:r>
              <a:rPr lang="en-US" dirty="0" smtClean="0">
                <a:ea typeface="+mn-ea"/>
                <a:cs typeface="+mn-cs"/>
              </a:rPr>
              <a:t>of time.</a:t>
            </a:r>
          </a:p>
          <a:p>
            <a:pPr marL="365760" indent="-256032" fontAlgn="auto">
              <a:spcAft>
                <a:spcPts val="0"/>
              </a:spcAft>
              <a:buFont typeface="Georgia"/>
              <a:buChar char="•"/>
              <a:defRPr/>
            </a:pPr>
            <a:endParaRPr lang="en-US" dirty="0">
              <a:ea typeface="+mn-ea"/>
            </a:endParaRPr>
          </a:p>
          <a:p>
            <a:pPr marL="365760" indent="-256032" fontAlgn="auto">
              <a:spcAft>
                <a:spcPts val="0"/>
              </a:spcAft>
              <a:buFont typeface="Georgia"/>
              <a:buChar char="•"/>
              <a:defRPr/>
            </a:pPr>
            <a:r>
              <a:rPr lang="en-US" dirty="0" smtClean="0">
                <a:ea typeface="+mn-ea"/>
                <a:cs typeface="+mn-cs"/>
              </a:rPr>
              <a:t>There </a:t>
            </a:r>
            <a:r>
              <a:rPr lang="en-US" dirty="0">
                <a:ea typeface="+mn-ea"/>
              </a:rPr>
              <a:t>is very </a:t>
            </a:r>
            <a:r>
              <a:rPr lang="en-US" dirty="0" smtClean="0">
                <a:ea typeface="+mn-ea"/>
              </a:rPr>
              <a:t>recent </a:t>
            </a:r>
            <a:r>
              <a:rPr lang="en-US" dirty="0">
                <a:ea typeface="+mn-ea"/>
              </a:rPr>
              <a:t>evidence </a:t>
            </a:r>
            <a:r>
              <a:rPr lang="en-US" dirty="0" smtClean="0">
                <a:ea typeface="+mn-ea"/>
              </a:rPr>
              <a:t>that </a:t>
            </a:r>
            <a:r>
              <a:rPr lang="en-US" dirty="0">
                <a:ea typeface="+mn-ea"/>
              </a:rPr>
              <a:t>the Weber-Fechner principle may be important also for human subjective perception of time. (Read 2001; Takahashi 2005; </a:t>
            </a:r>
            <a:r>
              <a:rPr lang="en-US" dirty="0" err="1">
                <a:ea typeface="+mn-ea"/>
              </a:rPr>
              <a:t>Wittmann</a:t>
            </a:r>
            <a:r>
              <a:rPr lang="en-US" dirty="0">
                <a:ea typeface="+mn-ea"/>
              </a:rPr>
              <a:t> and Paulus 2008; </a:t>
            </a:r>
            <a:r>
              <a:rPr lang="en-US" dirty="0" smtClean="0">
                <a:ea typeface="+mn-ea"/>
              </a:rPr>
              <a:t>Kim and </a:t>
            </a:r>
            <a:r>
              <a:rPr lang="en-US" dirty="0" err="1" smtClean="0"/>
              <a:t>Zauberman</a:t>
            </a:r>
            <a:r>
              <a:rPr lang="en-US" dirty="0" smtClean="0"/>
              <a:t> 2009; </a:t>
            </a:r>
            <a:r>
              <a:rPr lang="en-US" dirty="0" err="1" smtClean="0">
                <a:ea typeface="+mn-ea"/>
              </a:rPr>
              <a:t>Zauberman</a:t>
            </a:r>
            <a:r>
              <a:rPr lang="en-US" dirty="0">
                <a:ea typeface="+mn-ea"/>
              </a:rPr>
              <a:t>, Kim et al. 2009) </a:t>
            </a:r>
            <a:endParaRPr lang="en-US" dirty="0" smtClean="0">
              <a:ea typeface="+mn-ea"/>
              <a:cs typeface="+mn-cs"/>
            </a:endParaRPr>
          </a:p>
          <a:p>
            <a:pPr marL="365760" indent="-256032" fontAlgn="auto">
              <a:spcAft>
                <a:spcPts val="0"/>
              </a:spcAft>
              <a:buFont typeface="Georgia"/>
              <a:buChar char="•"/>
              <a:defRPr/>
            </a:pPr>
            <a:endParaRPr lang="en-US" dirty="0">
              <a:ea typeface="+mn-ea"/>
              <a:cs typeface="+mn-cs"/>
            </a:endParaRPr>
          </a:p>
          <a:p>
            <a:pPr marL="365760" indent="-256032" fontAlgn="auto">
              <a:spcAft>
                <a:spcPts val="0"/>
              </a:spcAft>
              <a:buFont typeface="Georgia"/>
              <a:buChar char="•"/>
              <a:defRPr/>
            </a:pPr>
            <a:r>
              <a:rPr lang="en-US" dirty="0" smtClean="0">
                <a:ea typeface="+mn-ea"/>
                <a:cs typeface="+mn-cs"/>
              </a:rPr>
              <a:t>If W-F holds for time perception, then when we ask people to think about 45 days from now and 90 days from now:</a:t>
            </a:r>
          </a:p>
          <a:p>
            <a:pPr marL="1165860" lvl="2" indent="-256032" fontAlgn="auto">
              <a:spcAft>
                <a:spcPts val="0"/>
              </a:spcAft>
              <a:buFont typeface="Georgia"/>
              <a:buChar char="•"/>
              <a:defRPr/>
            </a:pPr>
            <a:r>
              <a:rPr lang="en-US" dirty="0" smtClean="0">
                <a:ea typeface="+mn-ea"/>
                <a:cs typeface="+mn-cs"/>
              </a:rPr>
              <a:t>they do </a:t>
            </a:r>
            <a:r>
              <a:rPr lang="en-US" dirty="0" smtClean="0"/>
              <a:t>NOT perceive </a:t>
            </a:r>
            <a:r>
              <a:rPr lang="en-US" dirty="0"/>
              <a:t>45 and 2*</a:t>
            </a:r>
            <a:r>
              <a:rPr lang="en-US" dirty="0" smtClean="0"/>
              <a:t>45; </a:t>
            </a:r>
          </a:p>
          <a:p>
            <a:pPr marL="1165860" lvl="2" indent="-256032" fontAlgn="auto">
              <a:spcAft>
                <a:spcPts val="0"/>
              </a:spcAft>
              <a:buFont typeface="Georgia"/>
              <a:buChar char="•"/>
              <a:defRPr/>
            </a:pPr>
            <a:r>
              <a:rPr lang="en-US" dirty="0" smtClean="0"/>
              <a:t>rather, they </a:t>
            </a:r>
            <a:r>
              <a:rPr lang="en-US" dirty="0" smtClean="0">
                <a:ea typeface="+mn-ea"/>
                <a:cs typeface="+mn-cs"/>
              </a:rPr>
              <a:t>perceive </a:t>
            </a:r>
            <a:r>
              <a:rPr lang="en-US" i="1" dirty="0" smtClean="0">
                <a:ea typeface="+mn-ea"/>
                <a:cs typeface="+mn-cs"/>
              </a:rPr>
              <a:t>f</a:t>
            </a:r>
            <a:r>
              <a:rPr lang="en-US" dirty="0" smtClean="0">
                <a:ea typeface="+mn-ea"/>
                <a:cs typeface="+mn-cs"/>
              </a:rPr>
              <a:t>(45) and </a:t>
            </a:r>
            <a:r>
              <a:rPr lang="en-US" i="1" dirty="0" smtClean="0">
                <a:ea typeface="+mn-ea"/>
                <a:cs typeface="+mn-cs"/>
              </a:rPr>
              <a:t>f</a:t>
            </a:r>
            <a:r>
              <a:rPr lang="en-US" dirty="0" smtClean="0">
                <a:ea typeface="+mn-ea"/>
                <a:cs typeface="+mn-cs"/>
              </a:rPr>
              <a:t>(90), </a:t>
            </a:r>
          </a:p>
          <a:p>
            <a:pPr marL="1165860" lvl="2" indent="-256032" fontAlgn="auto">
              <a:spcAft>
                <a:spcPts val="0"/>
              </a:spcAft>
              <a:buFont typeface="Georgia"/>
              <a:buChar char="•"/>
              <a:defRPr/>
            </a:pPr>
            <a:r>
              <a:rPr lang="en-US" dirty="0" smtClean="0">
                <a:ea typeface="+mn-ea"/>
                <a:cs typeface="+mn-cs"/>
              </a:rPr>
              <a:t>where: </a:t>
            </a:r>
            <a:r>
              <a:rPr lang="en-US" i="1" dirty="0" smtClean="0">
                <a:ea typeface="+mn-ea"/>
                <a:cs typeface="+mn-cs"/>
              </a:rPr>
              <a:t>f</a:t>
            </a:r>
            <a:r>
              <a:rPr lang="en-US" dirty="0" smtClean="0">
                <a:ea typeface="+mn-ea"/>
                <a:cs typeface="+mn-cs"/>
              </a:rPr>
              <a:t>(90) &lt; 2*</a:t>
            </a:r>
            <a:r>
              <a:rPr lang="en-US" i="1" dirty="0" smtClean="0">
                <a:ea typeface="+mn-ea"/>
                <a:cs typeface="+mn-cs"/>
              </a:rPr>
              <a:t>f</a:t>
            </a:r>
            <a:r>
              <a:rPr lang="en-US" dirty="0" smtClean="0">
                <a:ea typeface="+mn-ea"/>
                <a:cs typeface="+mn-cs"/>
              </a:rPr>
              <a:t>(45)</a:t>
            </a:r>
            <a:endParaRPr lang="en-US" dirty="0">
              <a:ea typeface="+mn-ea"/>
              <a:cs typeface="+mn-cs"/>
            </a:endParaRPr>
          </a:p>
        </p:txBody>
      </p:sp>
    </p:spTree>
    <p:extLst>
      <p:ext uri="{BB962C8B-B14F-4D97-AF65-F5344CB8AC3E}">
        <p14:creationId xmlns:p14="http://schemas.microsoft.com/office/powerpoint/2010/main" val="362565511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r>
              <a:rPr lang="en-US" sz="3200" dirty="0">
                <a:latin typeface="Franklin Gothic Book" charset="0"/>
              </a:rPr>
              <a:t>Consider How We Assess Discount Rates</a:t>
            </a:r>
          </a:p>
        </p:txBody>
      </p:sp>
      <p:pic>
        <p:nvPicPr>
          <p:cNvPr id="19458"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1124744"/>
            <a:ext cx="5907088" cy="490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639520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r>
              <a:rPr lang="en-US" sz="3200" dirty="0">
                <a:latin typeface="Franklin Gothic Book" charset="0"/>
              </a:rPr>
              <a:t>Consider How We Assess Discount Rates</a:t>
            </a:r>
          </a:p>
        </p:txBody>
      </p:sp>
      <p:pic>
        <p:nvPicPr>
          <p:cNvPr id="19458"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1124744"/>
            <a:ext cx="5907088" cy="490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1"/>
          <p:cNvGrpSpPr>
            <a:grpSpLocks/>
          </p:cNvGrpSpPr>
          <p:nvPr/>
        </p:nvGrpSpPr>
        <p:grpSpPr bwMode="auto">
          <a:xfrm>
            <a:off x="7766050" y="1722438"/>
            <a:ext cx="1012825" cy="971550"/>
            <a:chOff x="7765260" y="1721691"/>
            <a:chExt cx="1012958" cy="971648"/>
          </a:xfrm>
        </p:grpSpPr>
        <p:sp>
          <p:nvSpPr>
            <p:cNvPr id="4" name="Line Callout 1 3"/>
            <p:cNvSpPr/>
            <p:nvPr/>
          </p:nvSpPr>
          <p:spPr>
            <a:xfrm>
              <a:off x="7765260" y="1721691"/>
              <a:ext cx="1006607" cy="971648"/>
            </a:xfrm>
            <a:prstGeom prst="borderCallout1">
              <a:avLst>
                <a:gd name="adj1" fmla="val 49357"/>
                <a:gd name="adj2" fmla="val -3672"/>
                <a:gd name="adj3" fmla="val 151956"/>
                <a:gd name="adj4" fmla="val -169906"/>
              </a:avLst>
            </a:prstGeom>
            <a:noFill/>
            <a:ln w="19050">
              <a:solidFill>
                <a:srgbClr val="FF0000"/>
              </a:solidFill>
              <a:tailEnd type="triangle"/>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461" name="TextBox 4"/>
            <p:cNvSpPr txBox="1">
              <a:spLocks noChangeArrowheads="1"/>
            </p:cNvSpPr>
            <p:nvPr/>
          </p:nvSpPr>
          <p:spPr bwMode="auto">
            <a:xfrm>
              <a:off x="7772400" y="1905000"/>
              <a:ext cx="100581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eorgia" charset="0"/>
                  <a:ea typeface="ＭＳ Ｐゴシック" charset="0"/>
                  <a:cs typeface="ＭＳ Ｐゴシック" charset="0"/>
                </a:defRPr>
              </a:lvl1pPr>
              <a:lvl2pPr marL="742950" indent="-285750">
                <a:defRPr>
                  <a:solidFill>
                    <a:schemeClr val="tx1"/>
                  </a:solidFill>
                  <a:latin typeface="Georgia" charset="0"/>
                  <a:ea typeface="ＭＳ Ｐゴシック" charset="0"/>
                </a:defRPr>
              </a:lvl2pPr>
              <a:lvl3pPr marL="1143000" indent="-228600">
                <a:defRPr>
                  <a:solidFill>
                    <a:schemeClr val="tx1"/>
                  </a:solidFill>
                  <a:latin typeface="Georgia" charset="0"/>
                  <a:ea typeface="ＭＳ Ｐゴシック" charset="0"/>
                </a:defRPr>
              </a:lvl3pPr>
              <a:lvl4pPr marL="1600200" indent="-228600">
                <a:defRPr>
                  <a:solidFill>
                    <a:schemeClr val="tx1"/>
                  </a:solidFill>
                  <a:latin typeface="Georgia" charset="0"/>
                  <a:ea typeface="ＭＳ Ｐゴシック" charset="0"/>
                </a:defRPr>
              </a:lvl4pPr>
              <a:lvl5pPr marL="2057400" indent="-228600">
                <a:defRPr>
                  <a:solidFill>
                    <a:schemeClr val="tx1"/>
                  </a:solidFill>
                  <a:latin typeface="Georgia" charset="0"/>
                  <a:ea typeface="ＭＳ Ｐゴシック" charset="0"/>
                </a:defRPr>
              </a:lvl5pPr>
              <a:lvl6pPr marL="2514600" indent="-228600" fontAlgn="base">
                <a:spcBef>
                  <a:spcPct val="0"/>
                </a:spcBef>
                <a:spcAft>
                  <a:spcPct val="0"/>
                </a:spcAft>
                <a:defRPr>
                  <a:solidFill>
                    <a:schemeClr val="tx1"/>
                  </a:solidFill>
                  <a:latin typeface="Georgia" charset="0"/>
                  <a:ea typeface="ＭＳ Ｐゴシック" charset="0"/>
                </a:defRPr>
              </a:lvl6pPr>
              <a:lvl7pPr marL="2971800" indent="-228600" fontAlgn="base">
                <a:spcBef>
                  <a:spcPct val="0"/>
                </a:spcBef>
                <a:spcAft>
                  <a:spcPct val="0"/>
                </a:spcAft>
                <a:defRPr>
                  <a:solidFill>
                    <a:schemeClr val="tx1"/>
                  </a:solidFill>
                  <a:latin typeface="Georgia" charset="0"/>
                  <a:ea typeface="ＭＳ Ｐゴシック" charset="0"/>
                </a:defRPr>
              </a:lvl7pPr>
              <a:lvl8pPr marL="3429000" indent="-228600" fontAlgn="base">
                <a:spcBef>
                  <a:spcPct val="0"/>
                </a:spcBef>
                <a:spcAft>
                  <a:spcPct val="0"/>
                </a:spcAft>
                <a:defRPr>
                  <a:solidFill>
                    <a:schemeClr val="tx1"/>
                  </a:solidFill>
                  <a:latin typeface="Georgia" charset="0"/>
                  <a:ea typeface="ＭＳ Ｐゴシック" charset="0"/>
                </a:defRPr>
              </a:lvl8pPr>
              <a:lvl9pPr marL="3886200" indent="-228600" fontAlgn="base">
                <a:spcBef>
                  <a:spcPct val="0"/>
                </a:spcBef>
                <a:spcAft>
                  <a:spcPct val="0"/>
                </a:spcAft>
                <a:defRPr>
                  <a:solidFill>
                    <a:schemeClr val="tx1"/>
                  </a:solidFill>
                  <a:latin typeface="Georgia" charset="0"/>
                  <a:ea typeface="ＭＳ Ｐゴシック" charset="0"/>
                </a:defRPr>
              </a:lvl9pPr>
            </a:lstStyle>
            <a:p>
              <a:r>
                <a:rPr lang="en-US" sz="1200" dirty="0"/>
                <a:t>But, where does this come from?</a:t>
              </a:r>
            </a:p>
          </p:txBody>
        </p:sp>
      </p:grpSp>
    </p:spTree>
    <p:extLst>
      <p:ext uri="{BB962C8B-B14F-4D97-AF65-F5344CB8AC3E}">
        <p14:creationId xmlns:p14="http://schemas.microsoft.com/office/powerpoint/2010/main" val="238901447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eam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381</TotalTime>
  <Words>1611</Words>
  <Application>Microsoft Macintosh PowerPoint</Application>
  <PresentationFormat>On-screen Show (4:3)</PresentationFormat>
  <Paragraphs>172</Paragraphs>
  <Slides>28</Slides>
  <Notes>5</Notes>
  <HiddenSlides>0</HiddenSlides>
  <MMClips>0</MMClips>
  <ScaleCrop>false</ScaleCrop>
  <HeadingPairs>
    <vt:vector size="8" baseType="variant">
      <vt:variant>
        <vt:lpstr>Theme</vt:lpstr>
      </vt:variant>
      <vt:variant>
        <vt:i4>1</vt:i4>
      </vt:variant>
      <vt:variant>
        <vt:lpstr>Links</vt:lpstr>
      </vt:variant>
      <vt:variant>
        <vt:i4>5</vt:i4>
      </vt:variant>
      <vt:variant>
        <vt:lpstr>Embedded OLE Servers</vt:lpstr>
      </vt:variant>
      <vt:variant>
        <vt:i4>1</vt:i4>
      </vt:variant>
      <vt:variant>
        <vt:lpstr>Slide Titles</vt:lpstr>
      </vt:variant>
      <vt:variant>
        <vt:i4>28</vt:i4>
      </vt:variant>
    </vt:vector>
  </HeadingPairs>
  <TitlesOfParts>
    <vt:vector size="35" baseType="lpstr">
      <vt:lpstr>Beamer</vt:lpstr>
      <vt:lpstr>\\localhost\Users\bradfowd\Desktop\Dropbox\time perception\Paper and presentations\Macintosh HD:Users:bradfowd:Desktop:Dropbox:time perception:Analysis Results:Results for Today vs Later Data - no switchers - 17 May 2012.docx!OLE_LINK1</vt:lpstr>
      <vt:lpstr>\\localhost\Users\bradfowd\Desktop\Dropbox\time perception\Paper and presentations\Macintosh HD:Users:bradfowd:Desktop:Dropbox:time perception:Analysis Results:Results for Today vs Later Data - no switchers - 17 May 2012.docx!OLE_LINK1</vt:lpstr>
      <vt:lpstr>\\localhost\Users\bradfowd\Desktop\Dropbox\time perception\Paper and presentations\Macintosh HD:Users:bradfowd:Desktop:Dropbox:time perception:Analysis Results:Results for Today vs Later Data - no switchers - 17 May 2012.docx!OLE_LINK1</vt:lpstr>
      <vt:lpstr>\\localhost\Users\bradfowd\Desktop\Dropbox\time perception\Paper and presentations\Macintosh HD:Users:bradfowd:Desktop:Dropbox:time perception:Analysis Results:Results for Today vs Later Data - no switchers - 17 May 2012.docx!OLE_LINK2</vt:lpstr>
      <vt:lpstr>\\localhost\Users\bradfowd\Desktop\Dropbox\time perception\Paper and presentations\Macintosh HD:Users:bradfowd:Desktop:Dropbox:time perception:Analysis Results:Results for Today vs Later Data - no switchers - 17 May 2012.docx!OLE_LINK2</vt:lpstr>
      <vt:lpstr>Equation</vt:lpstr>
      <vt:lpstr>Subjective Time Perception and Individual Time Discounting</vt:lpstr>
      <vt:lpstr>Introduction</vt:lpstr>
      <vt:lpstr>Introduction</vt:lpstr>
      <vt:lpstr>Standard Economic Model of Time Preferences</vt:lpstr>
      <vt:lpstr>Quasi-Hyperbolic Preferences</vt:lpstr>
      <vt:lpstr>Weber-Fechner Law</vt:lpstr>
      <vt:lpstr>Subjective Time Perception</vt:lpstr>
      <vt:lpstr>Consider How We Assess Discount Rates</vt:lpstr>
      <vt:lpstr>Consider How We Assess Discount Rates</vt:lpstr>
      <vt:lpstr>Calculating Discount Rate Bounds</vt:lpstr>
      <vt:lpstr>Calculating Discount Rate Bounds</vt:lpstr>
      <vt:lpstr>Calculating Discount Rate Bounds</vt:lpstr>
      <vt:lpstr>Calculating Discount Rate Bounds</vt:lpstr>
      <vt:lpstr>Our Contributions</vt:lpstr>
      <vt:lpstr>Our Contributions</vt:lpstr>
      <vt:lpstr>Our Experiment at LSE</vt:lpstr>
      <vt:lpstr>Econometric Model</vt:lpstr>
      <vt:lpstr>PowerPoint Presentation</vt:lpstr>
      <vt:lpstr>PowerPoint Presentation</vt:lpstr>
      <vt:lpstr>PowerPoint Presentation</vt:lpstr>
      <vt:lpstr>PowerPoint Presentation</vt:lpstr>
      <vt:lpstr>Additional Issues in Discount Model</vt:lpstr>
      <vt:lpstr>PowerPoint Presentation</vt:lpstr>
      <vt:lpstr>PowerPoint Presentation</vt:lpstr>
      <vt:lpstr>PowerPoint Presentation</vt:lpstr>
      <vt:lpstr>Yes, when doing the math wrong</vt:lpstr>
      <vt:lpstr>Not really, when using subjective time.</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PHV</dc:creator>
  <cp:lastModifiedBy>David Bradford</cp:lastModifiedBy>
  <cp:revision>34</cp:revision>
  <dcterms:created xsi:type="dcterms:W3CDTF">2010-08-20T18:38:47Z</dcterms:created>
  <dcterms:modified xsi:type="dcterms:W3CDTF">2016-01-01T18:20:56Z</dcterms:modified>
</cp:coreProperties>
</file>