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96" r:id="rId4"/>
    <p:sldId id="342" r:id="rId5"/>
    <p:sldId id="355" r:id="rId6"/>
    <p:sldId id="346" r:id="rId7"/>
    <p:sldId id="358" r:id="rId8"/>
    <p:sldId id="357" r:id="rId9"/>
    <p:sldId id="337" r:id="rId10"/>
    <p:sldId id="338" r:id="rId11"/>
    <p:sldId id="318" r:id="rId12"/>
    <p:sldId id="320" r:id="rId13"/>
    <p:sldId id="356" r:id="rId14"/>
    <p:sldId id="359" r:id="rId15"/>
    <p:sldId id="360" r:id="rId16"/>
    <p:sldId id="326" r:id="rId17"/>
    <p:sldId id="340" r:id="rId18"/>
    <p:sldId id="35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Haltiwanger" initials="JH" lastIdx="7" clrIdx="0">
    <p:extLst>
      <p:ext uri="{19B8F6BF-5375-455C-9EA6-DF929625EA0E}">
        <p15:presenceInfo xmlns:p15="http://schemas.microsoft.com/office/powerpoint/2012/main" userId="John Haltiwang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1" autoAdjust="0"/>
    <p:restoredTop sz="94660"/>
  </p:normalViewPr>
  <p:slideViewPr>
    <p:cSldViewPr snapToGrid="0">
      <p:cViewPr varScale="1">
        <p:scale>
          <a:sx n="70" d="100"/>
          <a:sy n="70" d="100"/>
        </p:scale>
        <p:origin x="36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55693-CF2E-4A5C-A49E-E4A8D97A606F}" type="datetimeFigureOut">
              <a:rPr lang="en-US" smtClean="0"/>
              <a:t>1/1/2016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929908-3176-4BDF-8045-A7075C1E9B9D}" type="slidenum">
              <a:rPr lang="en-US" smtClean="0"/>
              <a:t>‹#›</a:t>
            </a:fld>
            <a:endParaRPr lang="en-US"/>
          </a:p>
        </p:txBody>
      </p:sp>
    </p:spTree>
    <p:extLst>
      <p:ext uri="{BB962C8B-B14F-4D97-AF65-F5344CB8AC3E}">
        <p14:creationId xmlns:p14="http://schemas.microsoft.com/office/powerpoint/2010/main" val="728284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9</a:t>
            </a:fld>
            <a:endParaRPr lang="en-US"/>
          </a:p>
        </p:txBody>
      </p:sp>
    </p:spTree>
    <p:extLst>
      <p:ext uri="{BB962C8B-B14F-4D97-AF65-F5344CB8AC3E}">
        <p14:creationId xmlns:p14="http://schemas.microsoft.com/office/powerpoint/2010/main" val="3716639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10</a:t>
            </a:fld>
            <a:endParaRPr lang="en-US"/>
          </a:p>
        </p:txBody>
      </p:sp>
    </p:spTree>
    <p:extLst>
      <p:ext uri="{BB962C8B-B14F-4D97-AF65-F5344CB8AC3E}">
        <p14:creationId xmlns:p14="http://schemas.microsoft.com/office/powerpoint/2010/main" val="654616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7175">
              <a:defRPr/>
            </a:pPr>
            <a:endParaRPr lang="en-US" sz="1600"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11</a:t>
            </a:fld>
            <a:endParaRPr lang="en-US"/>
          </a:p>
        </p:txBody>
      </p:sp>
    </p:spTree>
    <p:extLst>
      <p:ext uri="{BB962C8B-B14F-4D97-AF65-F5344CB8AC3E}">
        <p14:creationId xmlns:p14="http://schemas.microsoft.com/office/powerpoint/2010/main" val="4059727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7175">
              <a:defRPr/>
            </a:pPr>
            <a:endParaRPr lang="en-US" sz="1600"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12</a:t>
            </a:fld>
            <a:endParaRPr lang="en-US"/>
          </a:p>
        </p:txBody>
      </p:sp>
    </p:spTree>
    <p:extLst>
      <p:ext uri="{BB962C8B-B14F-4D97-AF65-F5344CB8AC3E}">
        <p14:creationId xmlns:p14="http://schemas.microsoft.com/office/powerpoint/2010/main" val="1170401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7175">
              <a:defRPr/>
            </a:pPr>
            <a:endParaRPr lang="en-US" sz="1600"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13</a:t>
            </a:fld>
            <a:endParaRPr lang="en-US"/>
          </a:p>
        </p:txBody>
      </p:sp>
    </p:spTree>
    <p:extLst>
      <p:ext uri="{BB962C8B-B14F-4D97-AF65-F5344CB8AC3E}">
        <p14:creationId xmlns:p14="http://schemas.microsoft.com/office/powerpoint/2010/main" val="1201580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7175">
              <a:defRPr/>
            </a:pPr>
            <a:endParaRPr lang="en-US" sz="1600"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15</a:t>
            </a:fld>
            <a:endParaRPr lang="en-US"/>
          </a:p>
        </p:txBody>
      </p:sp>
    </p:spTree>
    <p:extLst>
      <p:ext uri="{BB962C8B-B14F-4D97-AF65-F5344CB8AC3E}">
        <p14:creationId xmlns:p14="http://schemas.microsoft.com/office/powerpoint/2010/main" val="50873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E0D1F6-9137-4AFF-8ACC-16EB0E250134}" type="datetime1">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65754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DD87D-5668-4995-8EAE-F2410D3E0A2B}" type="datetime1">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3556759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EB138E-28F2-441B-962F-A3EC1AEC65B1}" type="datetime1">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9308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31B83E-BBA3-41B6-ABA7-D7AD7721CBFD}" type="datetime1">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106131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27E39B-E9FB-449F-8570-166FEBB04EE7}" type="datetime1">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3317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8EBB22-8071-49D6-AF4E-E33A052BD8F0}" type="datetime1">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29936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3EC0C1-61D6-4FEE-AE7C-3C1F12FB2495}" type="datetime1">
              <a:rPr lang="en-US" smtClean="0"/>
              <a:t>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352648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FF040F-FB5A-4595-A650-F14844D06A46}" type="datetime1">
              <a:rPr lang="en-US" smtClean="0"/>
              <a:t>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291672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1997B-E114-4BEF-87AA-5713E70C54F8}" type="datetime1">
              <a:rPr lang="en-US" smtClean="0"/>
              <a:t>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2559327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8DF52-8D14-470D-914C-A23D9EF72FF0}" type="datetime1">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2275445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D06512-19C0-4A7B-8E90-F9F99DD82A80}" type="datetime1">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16A27-B5EE-4117-9A00-2FAF9F40E09B}" type="slidenum">
              <a:rPr lang="en-US" smtClean="0"/>
              <a:t>‹#›</a:t>
            </a:fld>
            <a:endParaRPr lang="en-US"/>
          </a:p>
        </p:txBody>
      </p:sp>
    </p:spTree>
    <p:extLst>
      <p:ext uri="{BB962C8B-B14F-4D97-AF65-F5344CB8AC3E}">
        <p14:creationId xmlns:p14="http://schemas.microsoft.com/office/powerpoint/2010/main" val="1957308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F292EC-C1CE-44D1-921F-B13252FED06F}" type="datetime1">
              <a:rPr lang="en-US" smtClean="0"/>
              <a:t>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16A27-B5EE-4117-9A00-2FAF9F40E09B}" type="slidenum">
              <a:rPr lang="en-US" smtClean="0"/>
              <a:t>‹#›</a:t>
            </a:fld>
            <a:endParaRPr lang="en-US"/>
          </a:p>
        </p:txBody>
      </p:sp>
    </p:spTree>
    <p:extLst>
      <p:ext uri="{BB962C8B-B14F-4D97-AF65-F5344CB8AC3E}">
        <p14:creationId xmlns:p14="http://schemas.microsoft.com/office/powerpoint/2010/main" val="1445538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6649" y="433137"/>
            <a:ext cx="10857296" cy="6432530"/>
          </a:xfrm>
          <a:prstGeom prst="rect">
            <a:avLst/>
          </a:prstGeom>
        </p:spPr>
        <p:txBody>
          <a:bodyPr wrap="square">
            <a:spAutoFit/>
          </a:bodyPr>
          <a:lstStyle/>
          <a:p>
            <a:pPr algn="ctr"/>
            <a:r>
              <a:rPr lang="en-US" sz="3600" b="1" dirty="0" smtClean="0"/>
              <a:t>Childhood Housing and Adult Earnings: A Between-Siblings Analysis of Housing Vouchers and Public Housing</a:t>
            </a:r>
          </a:p>
          <a:p>
            <a:pPr algn="ctr"/>
            <a:r>
              <a:rPr lang="en-US" sz="2400" b="1" dirty="0"/>
              <a:t/>
            </a:r>
            <a:br>
              <a:rPr lang="en-US" sz="2400" b="1" dirty="0"/>
            </a:br>
            <a:r>
              <a:rPr lang="en-US" sz="2400" b="1" dirty="0" smtClean="0"/>
              <a:t>January 4, 2016</a:t>
            </a:r>
          </a:p>
          <a:p>
            <a:r>
              <a:rPr lang="en-US" sz="2400" b="1" dirty="0"/>
              <a:t/>
            </a:r>
            <a:br>
              <a:rPr lang="en-US" sz="2400" b="1" dirty="0"/>
            </a:br>
            <a:r>
              <a:rPr lang="en-US" sz="2400" b="1" dirty="0" smtClean="0"/>
              <a:t>	</a:t>
            </a:r>
            <a:r>
              <a:rPr lang="en-US" sz="2400" b="1" dirty="0" smtClean="0">
                <a:solidFill>
                  <a:schemeClr val="tx1"/>
                </a:solidFill>
              </a:rPr>
              <a:t>Fredrik </a:t>
            </a:r>
            <a:r>
              <a:rPr lang="en-US" sz="2400" b="1" dirty="0" err="1" smtClean="0">
                <a:solidFill>
                  <a:schemeClr val="tx1"/>
                </a:solidFill>
              </a:rPr>
              <a:t>Andersson</a:t>
            </a:r>
            <a:r>
              <a:rPr lang="en-US" sz="2400" b="1" dirty="0" smtClean="0">
                <a:solidFill>
                  <a:schemeClr val="tx1"/>
                </a:solidFill>
              </a:rPr>
              <a:t>, U.S. Office of the Comptroller of the Currency </a:t>
            </a:r>
            <a:br>
              <a:rPr lang="en-US" sz="2400" b="1" dirty="0" smtClean="0">
                <a:solidFill>
                  <a:schemeClr val="tx1"/>
                </a:solidFill>
              </a:rPr>
            </a:br>
            <a:r>
              <a:rPr lang="en-US" sz="2400" b="1" dirty="0" smtClean="0">
                <a:solidFill>
                  <a:schemeClr val="tx1"/>
                </a:solidFill>
              </a:rPr>
              <a:t>	John </a:t>
            </a:r>
            <a:r>
              <a:rPr lang="en-US" sz="2400" b="1" dirty="0" err="1" smtClean="0">
                <a:solidFill>
                  <a:schemeClr val="tx1"/>
                </a:solidFill>
              </a:rPr>
              <a:t>Haltiwanger</a:t>
            </a:r>
            <a:r>
              <a:rPr lang="en-US" sz="2400" b="1" dirty="0" smtClean="0">
                <a:solidFill>
                  <a:schemeClr val="tx1"/>
                </a:solidFill>
              </a:rPr>
              <a:t>, University of Maryland and U.S. Census Bureau</a:t>
            </a:r>
            <a:br>
              <a:rPr lang="en-US" sz="2400" b="1" dirty="0" smtClean="0">
                <a:solidFill>
                  <a:schemeClr val="tx1"/>
                </a:solidFill>
              </a:rPr>
            </a:br>
            <a:r>
              <a:rPr lang="en-US" sz="2400" b="1" dirty="0" smtClean="0">
                <a:solidFill>
                  <a:schemeClr val="tx1"/>
                </a:solidFill>
              </a:rPr>
              <a:t>	Mark </a:t>
            </a:r>
            <a:r>
              <a:rPr lang="en-US" sz="2400" b="1" dirty="0" err="1" smtClean="0">
                <a:solidFill>
                  <a:schemeClr val="tx1"/>
                </a:solidFill>
              </a:rPr>
              <a:t>Kutzbach</a:t>
            </a:r>
            <a:r>
              <a:rPr lang="en-US" sz="2400" b="1" dirty="0" smtClean="0">
                <a:solidFill>
                  <a:schemeClr val="tx1"/>
                </a:solidFill>
              </a:rPr>
              <a:t>, U.S. Census Bureau</a:t>
            </a:r>
            <a:br>
              <a:rPr lang="en-US" sz="2400" b="1" dirty="0" smtClean="0">
                <a:solidFill>
                  <a:schemeClr val="tx1"/>
                </a:solidFill>
              </a:rPr>
            </a:br>
            <a:r>
              <a:rPr lang="en-US" sz="2400" b="1" dirty="0" smtClean="0">
                <a:solidFill>
                  <a:schemeClr val="tx1"/>
                </a:solidFill>
              </a:rPr>
              <a:t>	Giordano </a:t>
            </a:r>
            <a:r>
              <a:rPr lang="en-US" sz="2400" b="1" dirty="0" err="1" smtClean="0">
                <a:solidFill>
                  <a:schemeClr val="tx1"/>
                </a:solidFill>
              </a:rPr>
              <a:t>Palloni</a:t>
            </a:r>
            <a:r>
              <a:rPr lang="en-US" sz="2400" b="1" dirty="0" smtClean="0">
                <a:solidFill>
                  <a:schemeClr val="tx1"/>
                </a:solidFill>
              </a:rPr>
              <a:t>, IFPRI</a:t>
            </a:r>
            <a:br>
              <a:rPr lang="en-US" sz="2400" b="1" dirty="0" smtClean="0">
                <a:solidFill>
                  <a:schemeClr val="tx1"/>
                </a:solidFill>
              </a:rPr>
            </a:br>
            <a:r>
              <a:rPr lang="en-US" sz="2400" b="1" dirty="0" smtClean="0">
                <a:solidFill>
                  <a:schemeClr val="tx1"/>
                </a:solidFill>
              </a:rPr>
              <a:t>	Henry </a:t>
            </a:r>
            <a:r>
              <a:rPr lang="en-US" sz="2400" b="1" dirty="0" err="1" smtClean="0">
                <a:solidFill>
                  <a:schemeClr val="tx1"/>
                </a:solidFill>
              </a:rPr>
              <a:t>Pollakowski</a:t>
            </a:r>
            <a:r>
              <a:rPr lang="en-US" sz="2400" b="1" dirty="0" smtClean="0">
                <a:solidFill>
                  <a:schemeClr val="tx1"/>
                </a:solidFill>
              </a:rPr>
              <a:t>, Harvard University</a:t>
            </a:r>
            <a:br>
              <a:rPr lang="en-US" sz="2400" b="1" dirty="0" smtClean="0">
                <a:solidFill>
                  <a:schemeClr val="tx1"/>
                </a:solidFill>
              </a:rPr>
            </a:br>
            <a:r>
              <a:rPr lang="en-US" sz="2400" b="1" dirty="0" smtClean="0">
                <a:solidFill>
                  <a:schemeClr val="tx1"/>
                </a:solidFill>
              </a:rPr>
              <a:t>	Daniel Weinberg, Virginia Tech</a:t>
            </a:r>
            <a:br>
              <a:rPr lang="en-US" sz="2400" b="1" dirty="0" smtClean="0">
                <a:solidFill>
                  <a:schemeClr val="tx1"/>
                </a:solidFill>
              </a:rPr>
            </a:br>
            <a:endParaRPr lang="en-US" sz="4400" b="1" dirty="0"/>
          </a:p>
          <a:p>
            <a:endParaRPr lang="en-US" sz="4400" b="1" dirty="0"/>
          </a:p>
        </p:txBody>
      </p:sp>
      <p:sp>
        <p:nvSpPr>
          <p:cNvPr id="3" name="Slide Number Placeholder 2"/>
          <p:cNvSpPr>
            <a:spLocks noGrp="1"/>
          </p:cNvSpPr>
          <p:nvPr>
            <p:ph type="sldNum" sz="quarter" idx="12"/>
          </p:nvPr>
        </p:nvSpPr>
        <p:spPr/>
        <p:txBody>
          <a:bodyPr/>
          <a:lstStyle/>
          <a:p>
            <a:fld id="{33616A27-B5EE-4117-9A00-2FAF9F40E09B}" type="slidenum">
              <a:rPr lang="en-US" smtClean="0"/>
              <a:t>1</a:t>
            </a:fld>
            <a:endParaRPr lang="en-US"/>
          </a:p>
        </p:txBody>
      </p:sp>
    </p:spTree>
    <p:extLst>
      <p:ext uri="{BB962C8B-B14F-4D97-AF65-F5344CB8AC3E}">
        <p14:creationId xmlns:p14="http://schemas.microsoft.com/office/powerpoint/2010/main" val="3327194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normAutofit/>
          </a:bodyPr>
          <a:lstStyle/>
          <a:p>
            <a:pPr algn="ctr"/>
            <a:r>
              <a:rPr lang="en-US" sz="2400" b="1" dirty="0" smtClean="0">
                <a:latin typeface="+mn-lt"/>
              </a:rPr>
              <a:t>Descriptive </a:t>
            </a:r>
            <a:r>
              <a:rPr lang="en-US" sz="2400" b="1" dirty="0">
                <a:latin typeface="+mn-lt"/>
              </a:rPr>
              <a:t>Statistics </a:t>
            </a:r>
            <a:r>
              <a:rPr lang="en-US" sz="2400" b="1" dirty="0" smtClean="0">
                <a:latin typeface="+mn-lt"/>
              </a:rPr>
              <a:t>Continued: Now Focus Only on Households Receiving Some Housing Subsidy 1997-2005</a:t>
            </a:r>
            <a:endParaRPr lang="en-US" sz="2400" b="1"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70529027"/>
              </p:ext>
            </p:extLst>
          </p:nvPr>
        </p:nvGraphicFramePr>
        <p:xfrm>
          <a:off x="178420" y="1265510"/>
          <a:ext cx="11697629" cy="5127739"/>
        </p:xfrm>
        <a:graphic>
          <a:graphicData uri="http://schemas.openxmlformats.org/drawingml/2006/table">
            <a:tbl>
              <a:tblPr firstRow="1" bandRow="1">
                <a:tableStyleId>{5C22544A-7EE6-4342-B048-85BDC9FD1C3A}</a:tableStyleId>
              </a:tblPr>
              <a:tblGrid>
                <a:gridCol w="4341984"/>
                <a:gridCol w="3662863"/>
                <a:gridCol w="3692782"/>
              </a:tblGrid>
              <a:tr h="970821">
                <a:tc>
                  <a:txBody>
                    <a:bodyPr/>
                    <a:lstStyle/>
                    <a:p>
                      <a:pPr marL="0" marR="0">
                        <a:lnSpc>
                          <a:spcPts val="1100"/>
                        </a:lnSpc>
                        <a:spcBef>
                          <a:spcPts val="0"/>
                        </a:spcBef>
                        <a:spcAft>
                          <a:spcPts val="0"/>
                        </a:spcAft>
                      </a:pPr>
                      <a:r>
                        <a:rPr lang="en-US" sz="1600" dirty="0">
                          <a:effectLst/>
                          <a:latin typeface="Calibri"/>
                          <a:ea typeface="Calibri"/>
                          <a:cs typeface="Calibri"/>
                        </a:rPr>
                        <a:t>   </a:t>
                      </a:r>
                    </a:p>
                  </a:txBody>
                  <a:tcPr marL="0" marR="0" marT="0" marB="0"/>
                </a:tc>
                <a:tc>
                  <a:txBody>
                    <a:bodyPr/>
                    <a:lstStyle/>
                    <a:p>
                      <a:pPr marL="0" marR="0">
                        <a:lnSpc>
                          <a:spcPts val="1000"/>
                        </a:lnSpc>
                        <a:spcBef>
                          <a:spcPts val="10"/>
                        </a:spcBef>
                        <a:spcAft>
                          <a:spcPts val="0"/>
                        </a:spcAft>
                      </a:pPr>
                      <a:r>
                        <a:rPr lang="en-US" sz="2200" dirty="0">
                          <a:effectLst/>
                          <a:latin typeface="Calibri"/>
                          <a:ea typeface="Calibri"/>
                          <a:cs typeface="Calibri"/>
                        </a:rPr>
                        <a:t> </a:t>
                      </a:r>
                    </a:p>
                    <a:p>
                      <a:pPr marL="84455" marR="73660" indent="581660" algn="r">
                        <a:lnSpc>
                          <a:spcPct val="115000"/>
                        </a:lnSpc>
                        <a:spcBef>
                          <a:spcPts val="0"/>
                        </a:spcBef>
                        <a:spcAft>
                          <a:spcPts val="0"/>
                        </a:spcAft>
                      </a:pPr>
                      <a:r>
                        <a:rPr lang="en-US" sz="2200" b="1" i="1" spc="-10" dirty="0" smtClean="0">
                          <a:effectLst/>
                          <a:latin typeface="Calibri"/>
                          <a:ea typeface="Calibri"/>
                          <a:cs typeface="Calibri"/>
                        </a:rPr>
                        <a:t>Youth</a:t>
                      </a:r>
                      <a:r>
                        <a:rPr lang="en-US" sz="2200" b="1" i="1" spc="-10" baseline="0" dirty="0" smtClean="0">
                          <a:effectLst/>
                          <a:latin typeface="Calibri"/>
                          <a:ea typeface="Calibri"/>
                          <a:cs typeface="Calibri"/>
                        </a:rPr>
                        <a:t> never in subsidized housing while aged 13-18</a:t>
                      </a:r>
                      <a:endParaRPr lang="en-US" sz="2200" dirty="0">
                        <a:effectLst/>
                        <a:latin typeface="Calibri"/>
                        <a:ea typeface="Calibri"/>
                        <a:cs typeface="Calibri"/>
                      </a:endParaRPr>
                    </a:p>
                  </a:txBody>
                  <a:tcPr marL="0" marR="0" marT="0" marB="0"/>
                </a:tc>
                <a:tc>
                  <a:txBody>
                    <a:bodyPr/>
                    <a:lstStyle/>
                    <a:p>
                      <a:pPr marL="0" marR="0">
                        <a:lnSpc>
                          <a:spcPts val="1000"/>
                        </a:lnSpc>
                        <a:spcBef>
                          <a:spcPts val="10"/>
                        </a:spcBef>
                        <a:spcAft>
                          <a:spcPts val="0"/>
                        </a:spcAft>
                      </a:pPr>
                      <a:r>
                        <a:rPr lang="en-US" sz="2200" dirty="0">
                          <a:effectLst/>
                          <a:latin typeface="Calibri"/>
                          <a:ea typeface="Calibri"/>
                          <a:cs typeface="Calibri"/>
                        </a:rPr>
                        <a:t> </a:t>
                      </a:r>
                    </a:p>
                    <a:p>
                      <a:pPr marL="84455" marR="73660" indent="581660" algn="r">
                        <a:lnSpc>
                          <a:spcPct val="115000"/>
                        </a:lnSpc>
                        <a:spcBef>
                          <a:spcPts val="0"/>
                        </a:spcBef>
                        <a:spcAft>
                          <a:spcPts val="0"/>
                        </a:spcAft>
                      </a:pPr>
                      <a:r>
                        <a:rPr lang="en-US" sz="2200" b="1" i="1" spc="-10" dirty="0" smtClean="0">
                          <a:effectLst/>
                          <a:latin typeface="Calibri"/>
                          <a:ea typeface="Calibri"/>
                          <a:cs typeface="Calibri"/>
                        </a:rPr>
                        <a:t>Youth</a:t>
                      </a:r>
                      <a:r>
                        <a:rPr lang="en-US" sz="2200" b="1" i="1" spc="-10" baseline="0" dirty="0" smtClean="0">
                          <a:effectLst/>
                          <a:latin typeface="Calibri"/>
                          <a:ea typeface="Calibri"/>
                          <a:cs typeface="Calibri"/>
                        </a:rPr>
                        <a:t> in subsidized housing while aged 13-18</a:t>
                      </a:r>
                      <a:endParaRPr lang="en-US" sz="2200" dirty="0">
                        <a:effectLst/>
                        <a:latin typeface="Calibri"/>
                        <a:ea typeface="Calibri"/>
                        <a:cs typeface="Calibri"/>
                      </a:endParaRPr>
                    </a:p>
                  </a:txBody>
                  <a:tcPr marL="0" marR="0" marT="0" marB="0"/>
                </a:tc>
              </a:tr>
              <a:tr h="392525">
                <a:tc>
                  <a:txBody>
                    <a:bodyPr/>
                    <a:lstStyle/>
                    <a:p>
                      <a:pPr marL="68580" marR="107315">
                        <a:lnSpc>
                          <a:spcPct val="115000"/>
                        </a:lnSpc>
                        <a:spcBef>
                          <a:spcPts val="60"/>
                        </a:spcBef>
                        <a:spcAft>
                          <a:spcPts val="0"/>
                        </a:spcAft>
                      </a:pPr>
                      <a:r>
                        <a:rPr lang="en-US" sz="2000" b="1" spc="-5" dirty="0" smtClean="0">
                          <a:effectLst/>
                          <a:latin typeface="Calibri"/>
                          <a:ea typeface="Calibri"/>
                          <a:cs typeface="Calibri"/>
                        </a:rPr>
                        <a:t>Black</a:t>
                      </a:r>
                      <a:r>
                        <a:rPr lang="en-US" sz="2000" b="1" spc="-5" baseline="0" dirty="0" smtClean="0">
                          <a:effectLst/>
                          <a:latin typeface="Calibri"/>
                          <a:ea typeface="Calibri"/>
                          <a:cs typeface="Calibri"/>
                        </a:rPr>
                        <a:t> non-Hispanic household</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0.448</a:t>
                      </a:r>
                    </a:p>
                  </a:txBody>
                  <a:tcPr marL="3810" marR="3810" marT="3810" marB="0" anchor="b"/>
                </a:tc>
                <a:tc>
                  <a:txBody>
                    <a:bodyPr/>
                    <a:lstStyle/>
                    <a:p>
                      <a:pPr algn="ctr" fontAlgn="b"/>
                      <a:r>
                        <a:rPr lang="en-US" sz="2200" b="1" i="0" u="none" strike="noStrike">
                          <a:solidFill>
                            <a:srgbClr val="000000"/>
                          </a:solidFill>
                          <a:effectLst/>
                          <a:latin typeface="Calibri" panose="020F0502020204030204" pitchFamily="34" charset="0"/>
                        </a:rPr>
                        <a:t>0.474</a:t>
                      </a:r>
                    </a:p>
                  </a:txBody>
                  <a:tcPr marL="3810" marR="3810" marT="3810" marB="0" anchor="b"/>
                </a:tc>
              </a:tr>
              <a:tr h="392525">
                <a:tc>
                  <a:txBody>
                    <a:bodyPr/>
                    <a:lstStyle/>
                    <a:p>
                      <a:pPr marL="68580" marR="107315">
                        <a:lnSpc>
                          <a:spcPct val="115000"/>
                        </a:lnSpc>
                        <a:spcBef>
                          <a:spcPts val="60"/>
                        </a:spcBef>
                        <a:spcAft>
                          <a:spcPts val="0"/>
                        </a:spcAft>
                      </a:pPr>
                      <a:r>
                        <a:rPr lang="en-US" sz="2000" b="1" dirty="0" smtClean="0">
                          <a:effectLst/>
                          <a:latin typeface="Calibri"/>
                          <a:ea typeface="Calibri"/>
                          <a:cs typeface="Calibri"/>
                        </a:rPr>
                        <a:t>Hispanic</a:t>
                      </a:r>
                      <a:r>
                        <a:rPr lang="en-US" sz="2000" b="1" baseline="0" dirty="0" smtClean="0">
                          <a:effectLst/>
                          <a:latin typeface="Calibri"/>
                          <a:ea typeface="Calibri"/>
                          <a:cs typeface="Calibri"/>
                        </a:rPr>
                        <a:t> household</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0.256</a:t>
                      </a:r>
                    </a:p>
                  </a:txBody>
                  <a:tcPr marL="3810" marR="3810" marT="3810" marB="0" anchor="b"/>
                </a:tc>
                <a:tc>
                  <a:txBody>
                    <a:bodyPr/>
                    <a:lstStyle/>
                    <a:p>
                      <a:pPr algn="ctr" fontAlgn="b"/>
                      <a:r>
                        <a:rPr lang="en-US" sz="2200" b="1" i="0" u="none" strike="noStrike">
                          <a:solidFill>
                            <a:srgbClr val="000000"/>
                          </a:solidFill>
                          <a:effectLst/>
                          <a:latin typeface="Calibri" panose="020F0502020204030204" pitchFamily="34" charset="0"/>
                        </a:rPr>
                        <a:t>0.258</a:t>
                      </a:r>
                    </a:p>
                  </a:txBody>
                  <a:tcPr marL="3810" marR="3810" marT="3810" marB="0" anchor="b"/>
                </a:tc>
              </a:tr>
              <a:tr h="392525">
                <a:tc>
                  <a:txBody>
                    <a:bodyPr/>
                    <a:lstStyle/>
                    <a:p>
                      <a:pPr marL="68580" marR="107315">
                        <a:lnSpc>
                          <a:spcPct val="115000"/>
                        </a:lnSpc>
                        <a:spcBef>
                          <a:spcPts val="60"/>
                        </a:spcBef>
                        <a:spcAft>
                          <a:spcPts val="0"/>
                        </a:spcAft>
                      </a:pPr>
                      <a:r>
                        <a:rPr lang="en-US" sz="2000" b="1" spc="-5" dirty="0" smtClean="0">
                          <a:effectLst/>
                          <a:latin typeface="Calibri"/>
                          <a:ea typeface="Calibri"/>
                          <a:cs typeface="Calibri"/>
                        </a:rPr>
                        <a:t>White</a:t>
                      </a:r>
                      <a:r>
                        <a:rPr lang="en-US" sz="2000" b="1" spc="-5" baseline="0" dirty="0" smtClean="0">
                          <a:effectLst/>
                          <a:latin typeface="Calibri"/>
                          <a:ea typeface="Calibri"/>
                          <a:cs typeface="Calibri"/>
                        </a:rPr>
                        <a:t> non-Hispanic household</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0.230</a:t>
                      </a:r>
                    </a:p>
                  </a:txBody>
                  <a:tcPr marL="3810" marR="3810" marT="3810" marB="0" anchor="b"/>
                </a:tc>
                <a:tc>
                  <a:txBody>
                    <a:bodyPr/>
                    <a:lstStyle/>
                    <a:p>
                      <a:pPr algn="ctr" fontAlgn="b"/>
                      <a:r>
                        <a:rPr lang="en-US" sz="2200" b="1" i="0" u="none" strike="noStrike">
                          <a:solidFill>
                            <a:srgbClr val="000000"/>
                          </a:solidFill>
                          <a:effectLst/>
                          <a:latin typeface="Calibri" panose="020F0502020204030204" pitchFamily="34" charset="0"/>
                        </a:rPr>
                        <a:t>0.198</a:t>
                      </a:r>
                    </a:p>
                  </a:txBody>
                  <a:tcPr marL="3810" marR="3810" marT="3810" marB="0" anchor="b"/>
                </a:tc>
              </a:tr>
              <a:tr h="392525">
                <a:tc>
                  <a:txBody>
                    <a:bodyPr/>
                    <a:lstStyle/>
                    <a:p>
                      <a:pPr marL="68580" marR="107315">
                        <a:lnSpc>
                          <a:spcPct val="115000"/>
                        </a:lnSpc>
                        <a:spcBef>
                          <a:spcPts val="60"/>
                        </a:spcBef>
                        <a:spcAft>
                          <a:spcPts val="0"/>
                        </a:spcAft>
                      </a:pPr>
                      <a:r>
                        <a:rPr lang="en-US" sz="2000" b="1" spc="-5" dirty="0" smtClean="0">
                          <a:effectLst/>
                          <a:latin typeface="Calibri"/>
                          <a:ea typeface="Calibri"/>
                          <a:cs typeface="Calibri"/>
                        </a:rPr>
                        <a:t>Parents’ Earnings</a:t>
                      </a:r>
                      <a:r>
                        <a:rPr lang="en-US" sz="2000" b="1" spc="-5" baseline="0" dirty="0" smtClean="0">
                          <a:effectLst/>
                          <a:latin typeface="Calibri"/>
                          <a:ea typeface="Calibri"/>
                          <a:cs typeface="Calibri"/>
                        </a:rPr>
                        <a:t> while teenager 16-18</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smtClean="0">
                          <a:solidFill>
                            <a:srgbClr val="000000"/>
                          </a:solidFill>
                          <a:effectLst/>
                          <a:latin typeface="Calibri" panose="020F0502020204030204" pitchFamily="34" charset="0"/>
                        </a:rPr>
                        <a:t>$29106</a:t>
                      </a:r>
                      <a:endParaRPr lang="en-US" sz="2200" b="1"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2200" b="1" i="0" u="none" strike="noStrike" dirty="0" smtClean="0">
                          <a:solidFill>
                            <a:srgbClr val="000000"/>
                          </a:solidFill>
                          <a:effectLst/>
                          <a:latin typeface="Calibri" panose="020F0502020204030204" pitchFamily="34" charset="0"/>
                        </a:rPr>
                        <a:t>$26848</a:t>
                      </a:r>
                      <a:endParaRPr lang="en-US" sz="2200" b="1" i="0" u="none" strike="noStrike" dirty="0">
                        <a:solidFill>
                          <a:srgbClr val="000000"/>
                        </a:solidFill>
                        <a:effectLst/>
                        <a:latin typeface="Calibri" panose="020F0502020204030204" pitchFamily="34" charset="0"/>
                      </a:endParaRPr>
                    </a:p>
                  </a:txBody>
                  <a:tcPr marL="3810" marR="3810" marT="3810" marB="0" anchor="b"/>
                </a:tc>
              </a:tr>
              <a:tr h="392525">
                <a:tc>
                  <a:txBody>
                    <a:bodyPr/>
                    <a:lstStyle/>
                    <a:p>
                      <a:pPr marL="68580" marR="107315">
                        <a:lnSpc>
                          <a:spcPct val="115000"/>
                        </a:lnSpc>
                        <a:spcBef>
                          <a:spcPts val="60"/>
                        </a:spcBef>
                        <a:spcAft>
                          <a:spcPts val="0"/>
                        </a:spcAft>
                      </a:pPr>
                      <a:r>
                        <a:rPr lang="en-US" sz="2000" b="1" spc="-5" dirty="0" smtClean="0">
                          <a:effectLst/>
                          <a:latin typeface="Calibri"/>
                          <a:ea typeface="Calibri"/>
                          <a:cs typeface="Calibri"/>
                        </a:rPr>
                        <a:t>Single-headed</a:t>
                      </a:r>
                      <a:r>
                        <a:rPr lang="en-US" sz="2000" b="1" spc="-5" baseline="0" dirty="0" smtClean="0">
                          <a:effectLst/>
                          <a:latin typeface="Calibri"/>
                          <a:ea typeface="Calibri"/>
                          <a:cs typeface="Calibri"/>
                        </a:rPr>
                        <a:t> household</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0.743</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0.771</a:t>
                      </a:r>
                    </a:p>
                  </a:txBody>
                  <a:tcPr marL="3810" marR="3810" marT="3810" marB="0" anchor="b"/>
                </a:tc>
              </a:tr>
              <a:tr h="392525">
                <a:tc>
                  <a:txBody>
                    <a:bodyPr/>
                    <a:lstStyle/>
                    <a:p>
                      <a:pPr marL="68580" marR="107315">
                        <a:lnSpc>
                          <a:spcPct val="115000"/>
                        </a:lnSpc>
                        <a:spcBef>
                          <a:spcPts val="60"/>
                        </a:spcBef>
                        <a:spcAft>
                          <a:spcPts val="0"/>
                        </a:spcAft>
                      </a:pPr>
                      <a:r>
                        <a:rPr lang="en-US" sz="2000" b="1" dirty="0" smtClean="0">
                          <a:effectLst/>
                          <a:latin typeface="Calibri"/>
                          <a:ea typeface="Calibri"/>
                          <a:cs typeface="Calibri"/>
                        </a:rPr>
                        <a:t>Years in public housing (13-18)</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0.000</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1.209</a:t>
                      </a:r>
                    </a:p>
                  </a:txBody>
                  <a:tcPr marL="3810" marR="3810" marT="3810" marB="0" anchor="b"/>
                </a:tc>
              </a:tr>
              <a:tr h="653572">
                <a:tc>
                  <a:txBody>
                    <a:bodyPr/>
                    <a:lstStyle/>
                    <a:p>
                      <a:pPr marL="68580" marR="107315">
                        <a:lnSpc>
                          <a:spcPct val="115000"/>
                        </a:lnSpc>
                        <a:spcBef>
                          <a:spcPts val="60"/>
                        </a:spcBef>
                        <a:spcAft>
                          <a:spcPts val="0"/>
                        </a:spcAft>
                      </a:pPr>
                      <a:r>
                        <a:rPr lang="en-US" sz="2000" b="1" dirty="0" smtClean="0">
                          <a:effectLst/>
                          <a:latin typeface="Calibri"/>
                          <a:ea typeface="Calibri"/>
                          <a:cs typeface="Calibri"/>
                        </a:rPr>
                        <a:t>Years in</a:t>
                      </a:r>
                      <a:r>
                        <a:rPr lang="en-US" sz="2000" b="1" baseline="0" dirty="0" smtClean="0">
                          <a:effectLst/>
                          <a:latin typeface="Calibri"/>
                          <a:ea typeface="Calibri"/>
                          <a:cs typeface="Calibri"/>
                        </a:rPr>
                        <a:t> voucher-supported housing (13-18)</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0.000</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2.434</a:t>
                      </a:r>
                    </a:p>
                  </a:txBody>
                  <a:tcPr marL="3810" marR="3810" marT="3810" marB="0" anchor="b"/>
                </a:tc>
              </a:tr>
              <a:tr h="653572">
                <a:tc>
                  <a:txBody>
                    <a:bodyPr/>
                    <a:lstStyle/>
                    <a:p>
                      <a:pPr marL="68580" marR="107315">
                        <a:lnSpc>
                          <a:spcPct val="115000"/>
                        </a:lnSpc>
                        <a:spcBef>
                          <a:spcPts val="5"/>
                        </a:spcBef>
                        <a:spcAft>
                          <a:spcPts val="0"/>
                        </a:spcAft>
                      </a:pPr>
                      <a:r>
                        <a:rPr lang="en-US" sz="2000" b="1" spc="-5" dirty="0" smtClean="0">
                          <a:effectLst/>
                          <a:latin typeface="Calibri"/>
                          <a:ea typeface="Calibri"/>
                          <a:cs typeface="Calibri"/>
                        </a:rPr>
                        <a:t>Total labor market earnings 2011-2013  </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smtClean="0">
                          <a:solidFill>
                            <a:srgbClr val="000000"/>
                          </a:solidFill>
                          <a:effectLst/>
                          <a:latin typeface="Calibri" panose="020F0502020204030204" pitchFamily="34" charset="0"/>
                        </a:rPr>
                        <a:t>$30190</a:t>
                      </a:r>
                      <a:endParaRPr lang="en-US" sz="2200" b="1"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2200" b="1" i="0" u="none" strike="noStrike" dirty="0" smtClean="0">
                          <a:solidFill>
                            <a:srgbClr val="000000"/>
                          </a:solidFill>
                          <a:effectLst/>
                          <a:latin typeface="Calibri" panose="020F0502020204030204" pitchFamily="34" charset="0"/>
                        </a:rPr>
                        <a:t>$31037</a:t>
                      </a:r>
                      <a:endParaRPr lang="en-US" sz="2200" b="1" i="0" u="none" strike="noStrike" dirty="0">
                        <a:solidFill>
                          <a:srgbClr val="000000"/>
                        </a:solidFill>
                        <a:effectLst/>
                        <a:latin typeface="Calibri" panose="020F0502020204030204" pitchFamily="34" charset="0"/>
                      </a:endParaRPr>
                    </a:p>
                  </a:txBody>
                  <a:tcPr marL="3810" marR="3810" marT="3810" marB="0" anchor="b"/>
                </a:tc>
              </a:tr>
              <a:tr h="447156">
                <a:tc>
                  <a:txBody>
                    <a:bodyPr/>
                    <a:lstStyle/>
                    <a:p>
                      <a:pPr marL="68580" marR="107315">
                        <a:lnSpc>
                          <a:spcPct val="99000"/>
                        </a:lnSpc>
                        <a:spcBef>
                          <a:spcPts val="0"/>
                        </a:spcBef>
                        <a:spcAft>
                          <a:spcPts val="0"/>
                        </a:spcAft>
                      </a:pPr>
                      <a:r>
                        <a:rPr lang="en-US" sz="2000" b="1" spc="-5" dirty="0" smtClean="0">
                          <a:effectLst/>
                          <a:latin typeface="Calibri"/>
                          <a:ea typeface="Calibri"/>
                          <a:cs typeface="Calibri"/>
                        </a:rPr>
                        <a:t>Number of observations (rounded)</a:t>
                      </a:r>
                      <a:endParaRPr lang="en-US" sz="20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50000</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282000</a:t>
                      </a:r>
                    </a:p>
                  </a:txBody>
                  <a:tcPr marL="3810" marR="3810" marT="3810" marB="0" anchor="b"/>
                </a:tc>
              </a:tr>
            </a:tbl>
          </a:graphicData>
        </a:graphic>
      </p:graphicFrame>
      <p:sp>
        <p:nvSpPr>
          <p:cNvPr id="4" name="Slide Number Placeholder 3"/>
          <p:cNvSpPr>
            <a:spLocks noGrp="1"/>
          </p:cNvSpPr>
          <p:nvPr>
            <p:ph type="sldNum" sz="quarter" idx="12"/>
          </p:nvPr>
        </p:nvSpPr>
        <p:spPr/>
        <p:txBody>
          <a:bodyPr/>
          <a:lstStyle/>
          <a:p>
            <a:fld id="{8C6B5B77-4519-43AE-B0BC-D3C0E1CB2607}" type="slidenum">
              <a:rPr lang="en-US" smtClean="0"/>
              <a:pPr/>
              <a:t>10</a:t>
            </a:fld>
            <a:endParaRPr lang="en-US" dirty="0"/>
          </a:p>
        </p:txBody>
      </p:sp>
    </p:spTree>
    <p:extLst>
      <p:ext uri="{BB962C8B-B14F-4D97-AF65-F5344CB8AC3E}">
        <p14:creationId xmlns:p14="http://schemas.microsoft.com/office/powerpoint/2010/main" val="1954523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normAutofit/>
          </a:bodyPr>
          <a:lstStyle/>
          <a:p>
            <a:pPr algn="ctr"/>
            <a:r>
              <a:rPr lang="en-US" sz="2400" b="1" dirty="0" smtClean="0">
                <a:latin typeface="+mn-lt"/>
              </a:rPr>
              <a:t>The Effect of One Additional Year of Residence </a:t>
            </a:r>
            <a:r>
              <a:rPr lang="en-US" sz="2400" b="1" dirty="0">
                <a:latin typeface="+mn-lt"/>
              </a:rPr>
              <a:t>In Voucher-Assisted or Public Housing While Young (Age 13-18) on Total </a:t>
            </a:r>
            <a:r>
              <a:rPr lang="en-US" sz="2400" b="1" dirty="0" smtClean="0">
                <a:latin typeface="+mn-lt"/>
              </a:rPr>
              <a:t>2011-2013 Earnings, All Households: OLS, HFE, HFE with Longitudinal Controls</a:t>
            </a:r>
            <a:endParaRPr lang="en-US" sz="2400" dirty="0">
              <a:latin typeface="+mn-lt"/>
            </a:endParaRPr>
          </a:p>
        </p:txBody>
      </p:sp>
      <p:sp>
        <p:nvSpPr>
          <p:cNvPr id="4" name="Slide Number Placeholder 3"/>
          <p:cNvSpPr>
            <a:spLocks noGrp="1"/>
          </p:cNvSpPr>
          <p:nvPr>
            <p:ph type="sldNum" sz="quarter" idx="12"/>
          </p:nvPr>
        </p:nvSpPr>
        <p:spPr/>
        <p:txBody>
          <a:bodyPr/>
          <a:lstStyle/>
          <a:p>
            <a:fld id="{8C6B5B77-4519-43AE-B0BC-D3C0E1CB2607}" type="slidenum">
              <a:rPr lang="en-US" smtClean="0"/>
              <a:pPr/>
              <a:t>11</a:t>
            </a:fld>
            <a:endParaRPr lang="en-US" dirty="0"/>
          </a:p>
        </p:txBody>
      </p:sp>
      <p:sp>
        <p:nvSpPr>
          <p:cNvPr id="3" name="TextBox 2"/>
          <p:cNvSpPr txBox="1"/>
          <p:nvPr/>
        </p:nvSpPr>
        <p:spPr>
          <a:xfrm>
            <a:off x="685800" y="5504688"/>
            <a:ext cx="10978969" cy="1200329"/>
          </a:xfrm>
          <a:prstGeom prst="rect">
            <a:avLst/>
          </a:prstGeom>
          <a:noFill/>
        </p:spPr>
        <p:txBody>
          <a:bodyPr wrap="square" rtlCol="0">
            <a:spAutoFit/>
          </a:bodyPr>
          <a:lstStyle/>
          <a:p>
            <a:r>
              <a:rPr lang="en-US" b="1" dirty="0"/>
              <a:t>*** </a:t>
            </a:r>
            <a:r>
              <a:rPr lang="en-US" b="1" dirty="0" smtClean="0"/>
              <a:t>p&lt;= 0.01</a:t>
            </a:r>
            <a:r>
              <a:rPr lang="en-US" b="1" dirty="0"/>
              <a:t>, ** </a:t>
            </a:r>
            <a:r>
              <a:rPr lang="en-US" b="1" dirty="0" smtClean="0"/>
              <a:t>p&lt;= 0.05, </a:t>
            </a:r>
            <a:r>
              <a:rPr lang="en-US" b="1" dirty="0"/>
              <a:t>* </a:t>
            </a:r>
            <a:r>
              <a:rPr lang="en-US" b="1" dirty="0" smtClean="0"/>
              <a:t>p&lt;= 0.10</a:t>
            </a:r>
          </a:p>
          <a:p>
            <a:r>
              <a:rPr lang="en-US" b="1" dirty="0" smtClean="0">
                <a:latin typeface="Calibri" panose="020F0502020204030204" pitchFamily="34" charset="0"/>
                <a:ea typeface="Calibri" panose="020F0502020204030204" pitchFamily="34" charset="0"/>
                <a:cs typeface="Times New Roman" panose="02020603050405020304" pitchFamily="18" charset="0"/>
              </a:rPr>
              <a:t>HFE also includes observable </a:t>
            </a:r>
            <a:r>
              <a:rPr lang="en-US" b="1" dirty="0">
                <a:latin typeface="Calibri" panose="020F0502020204030204" pitchFamily="34" charset="0"/>
                <a:ea typeface="Calibri" panose="020F0502020204030204" pitchFamily="34" charset="0"/>
                <a:cs typeface="Times New Roman" panose="02020603050405020304" pitchFamily="18" charset="0"/>
              </a:rPr>
              <a:t>person controls that vary across siblings (e.g., age, gender)</a:t>
            </a:r>
            <a:br>
              <a:rPr lang="en-US" b="1" dirty="0">
                <a:latin typeface="Calibri" panose="020F0502020204030204" pitchFamily="34" charset="0"/>
                <a:ea typeface="Calibri" panose="020F0502020204030204" pitchFamily="34" charset="0"/>
                <a:cs typeface="Times New Roman" panose="02020603050405020304" pitchFamily="18" charset="0"/>
              </a:rPr>
            </a:br>
            <a:r>
              <a:rPr lang="en-US" b="1" dirty="0" smtClean="0"/>
              <a:t>HFE LC includes household fixed effects and controls for child-specific  parents’ income and neighborhood poverty.</a:t>
            </a:r>
          </a:p>
          <a:p>
            <a:r>
              <a:rPr lang="en-US" b="1" dirty="0" smtClean="0"/>
              <a:t>Note: OLS results using long-form data (for more descriptive variables) also show negative effects.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173832986"/>
              </p:ext>
            </p:extLst>
          </p:nvPr>
        </p:nvGraphicFramePr>
        <p:xfrm>
          <a:off x="2157047" y="1242644"/>
          <a:ext cx="7713783" cy="4189050"/>
        </p:xfrm>
        <a:graphic>
          <a:graphicData uri="http://schemas.openxmlformats.org/drawingml/2006/table">
            <a:tbl>
              <a:tblPr firstRow="1" firstCol="1" bandRow="1">
                <a:tableStyleId>{5C22544A-7EE6-4342-B048-85BDC9FD1C3A}</a:tableStyleId>
              </a:tblPr>
              <a:tblGrid>
                <a:gridCol w="4014975"/>
                <a:gridCol w="1232936"/>
                <a:gridCol w="1232936"/>
                <a:gridCol w="1232936"/>
              </a:tblGrid>
              <a:tr h="418905">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dirty="0">
                          <a:effectLst/>
                        </a:rPr>
                        <a:t>OLS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a:effectLst/>
                        </a:rPr>
                        <a:t>HFE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a:effectLst/>
                        </a:rPr>
                        <a:t>HFE LC</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pPr marL="0" marR="0">
                        <a:spcBef>
                          <a:spcPts val="0"/>
                        </a:spcBef>
                        <a:spcAft>
                          <a:spcPts val="0"/>
                        </a:spcAft>
                      </a:pPr>
                      <a:r>
                        <a:rPr lang="en-US" sz="2000" dirty="0">
                          <a:effectLst/>
                        </a:rPr>
                        <a:t>Voucher Housing</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0.035***</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0.081***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0.081***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0.004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0.009</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0.009</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pPr marL="0" marR="0">
                        <a:spcBef>
                          <a:spcPts val="0"/>
                        </a:spcBef>
                        <a:spcAft>
                          <a:spcPts val="0"/>
                        </a:spcAft>
                      </a:pPr>
                      <a:r>
                        <a:rPr lang="en-US" sz="2000" dirty="0">
                          <a:effectLst/>
                        </a:rPr>
                        <a:t>Voucher Housing*Male</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0.094***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0.104***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0.103***</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0.006</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0.007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0.007</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pPr marL="0" marR="0">
                        <a:spcBef>
                          <a:spcPts val="0"/>
                        </a:spcBef>
                        <a:spcAft>
                          <a:spcPts val="0"/>
                        </a:spcAft>
                      </a:pPr>
                      <a:r>
                        <a:rPr lang="en-US" sz="2000">
                          <a:effectLst/>
                        </a:rPr>
                        <a:t>Public Housing</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0.059***</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0.100***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0.101***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0.005</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0.013</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0.013</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pPr marL="0" marR="0">
                        <a:spcBef>
                          <a:spcPts val="0"/>
                        </a:spcBef>
                        <a:spcAft>
                          <a:spcPts val="0"/>
                        </a:spcAft>
                      </a:pPr>
                      <a:r>
                        <a:rPr lang="en-US" sz="2000">
                          <a:effectLst/>
                        </a:rPr>
                        <a:t>Public Housing*Male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0.093***</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0.114***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0.114***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18905">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0.008</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13786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normAutofit/>
          </a:bodyPr>
          <a:lstStyle/>
          <a:p>
            <a:pPr algn="ctr"/>
            <a:r>
              <a:rPr lang="en-US" sz="2400" b="1" dirty="0" smtClean="0">
                <a:latin typeface="+mn-lt"/>
              </a:rPr>
              <a:t>The Effect of One Additional Year of Residence </a:t>
            </a:r>
            <a:r>
              <a:rPr lang="en-US" sz="2400" b="1" dirty="0">
                <a:latin typeface="+mn-lt"/>
              </a:rPr>
              <a:t>In Voucher-Assisted or Public Housing While Young (Age 13-18) on Total </a:t>
            </a:r>
            <a:r>
              <a:rPr lang="en-US" sz="2400" b="1" dirty="0" smtClean="0">
                <a:latin typeface="+mn-lt"/>
              </a:rPr>
              <a:t>2011-2013 Earnings, Black, Non-Hispanic  Households: OLS, HFE, HFE with Longitudinal Controls</a:t>
            </a:r>
            <a:endParaRPr lang="en-US" sz="2400" dirty="0">
              <a:latin typeface="+mn-lt"/>
            </a:endParaRPr>
          </a:p>
        </p:txBody>
      </p:sp>
      <p:sp>
        <p:nvSpPr>
          <p:cNvPr id="4" name="Slide Number Placeholder 3"/>
          <p:cNvSpPr>
            <a:spLocks noGrp="1"/>
          </p:cNvSpPr>
          <p:nvPr>
            <p:ph type="sldNum" sz="quarter" idx="12"/>
          </p:nvPr>
        </p:nvSpPr>
        <p:spPr/>
        <p:txBody>
          <a:bodyPr/>
          <a:lstStyle/>
          <a:p>
            <a:fld id="{8C6B5B77-4519-43AE-B0BC-D3C0E1CB2607}" type="slidenum">
              <a:rPr lang="en-US" smtClean="0"/>
              <a:pPr/>
              <a:t>12</a:t>
            </a:fld>
            <a:endParaRPr lang="en-US" dirty="0"/>
          </a:p>
        </p:txBody>
      </p:sp>
      <p:sp>
        <p:nvSpPr>
          <p:cNvPr id="3" name="TextBox 2"/>
          <p:cNvSpPr txBox="1"/>
          <p:nvPr/>
        </p:nvSpPr>
        <p:spPr>
          <a:xfrm>
            <a:off x="685800" y="5605272"/>
            <a:ext cx="11085087" cy="1477328"/>
          </a:xfrm>
          <a:prstGeom prst="rect">
            <a:avLst/>
          </a:prstGeom>
          <a:noFill/>
        </p:spPr>
        <p:txBody>
          <a:bodyPr wrap="square" rtlCol="0">
            <a:spAutoFit/>
          </a:bodyPr>
          <a:lstStyle/>
          <a:p>
            <a:r>
              <a:rPr lang="en-US" b="1" dirty="0"/>
              <a:t>*** p&lt;= </a:t>
            </a:r>
            <a:r>
              <a:rPr lang="en-US" b="1" dirty="0" smtClean="0"/>
              <a:t>0.01</a:t>
            </a:r>
            <a:r>
              <a:rPr lang="en-US" b="1" dirty="0"/>
              <a:t>, ** p&lt;= </a:t>
            </a:r>
            <a:r>
              <a:rPr lang="en-US" b="1" dirty="0" smtClean="0"/>
              <a:t>0.05, </a:t>
            </a:r>
            <a:r>
              <a:rPr lang="en-US" b="1" dirty="0"/>
              <a:t>* p&lt;= </a:t>
            </a:r>
            <a:r>
              <a:rPr lang="en-US" b="1" dirty="0" smtClean="0"/>
              <a:t>0.10</a:t>
            </a:r>
            <a:endParaRPr lang="en-US" b="1" dirty="0"/>
          </a:p>
          <a:p>
            <a:r>
              <a:rPr lang="en-US" b="1" dirty="0" smtClean="0">
                <a:latin typeface="Calibri" panose="020F0502020204030204" pitchFamily="34" charset="0"/>
                <a:ea typeface="Calibri" panose="020F0502020204030204" pitchFamily="34" charset="0"/>
                <a:cs typeface="Times New Roman" panose="02020603050405020304" pitchFamily="18" charset="0"/>
              </a:rPr>
              <a:t>HFE </a:t>
            </a:r>
            <a:r>
              <a:rPr lang="en-US" b="1" dirty="0">
                <a:latin typeface="Calibri" panose="020F0502020204030204" pitchFamily="34" charset="0"/>
                <a:ea typeface="Calibri" panose="020F0502020204030204" pitchFamily="34" charset="0"/>
                <a:cs typeface="Times New Roman" panose="02020603050405020304" pitchFamily="18" charset="0"/>
              </a:rPr>
              <a:t>also includes observable person controls that vary across siblings (e.g., age, gender)</a:t>
            </a:r>
            <a:br>
              <a:rPr lang="en-US" b="1" dirty="0">
                <a:latin typeface="Calibri" panose="020F0502020204030204" pitchFamily="34" charset="0"/>
                <a:ea typeface="Calibri" panose="020F0502020204030204" pitchFamily="34" charset="0"/>
                <a:cs typeface="Times New Roman" panose="02020603050405020304" pitchFamily="18" charset="0"/>
              </a:rPr>
            </a:br>
            <a:r>
              <a:rPr lang="en-US" b="1" dirty="0"/>
              <a:t>HFE LC includes household fixed effects and controls for child-specific  parents’ income and neighborhood poverty.</a:t>
            </a:r>
          </a:p>
          <a:p>
            <a:r>
              <a:rPr lang="en-US" b="1" dirty="0"/>
              <a:t>Note: OLS results using long-form data (for more descriptive variables) also show negative effects.</a:t>
            </a:r>
          </a:p>
          <a:p>
            <a:r>
              <a:rPr lang="en-US" dirty="0" smtClean="0"/>
              <a:t>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34327382"/>
              </p:ext>
            </p:extLst>
          </p:nvPr>
        </p:nvGraphicFramePr>
        <p:xfrm>
          <a:off x="2249424" y="1243586"/>
          <a:ext cx="7199375" cy="4332460"/>
        </p:xfrm>
        <a:graphic>
          <a:graphicData uri="http://schemas.openxmlformats.org/drawingml/2006/table">
            <a:tbl>
              <a:tblPr firstRow="1" firstCol="1" bandRow="1">
                <a:tableStyleId>{5C22544A-7EE6-4342-B048-85BDC9FD1C3A}</a:tableStyleId>
              </a:tblPr>
              <a:tblGrid>
                <a:gridCol w="3385136"/>
                <a:gridCol w="1271413"/>
                <a:gridCol w="1271413"/>
                <a:gridCol w="1271413"/>
              </a:tblGrid>
              <a:tr h="433246">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dirty="0">
                          <a:effectLst/>
                        </a:rPr>
                        <a:t>OLS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a:effectLst/>
                        </a:rPr>
                        <a:t>HFE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a:effectLst/>
                        </a:rPr>
                        <a:t>HFE LC</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pPr marL="0" marR="0">
                        <a:spcBef>
                          <a:spcPts val="0"/>
                        </a:spcBef>
                        <a:spcAft>
                          <a:spcPts val="0"/>
                        </a:spcAft>
                      </a:pPr>
                      <a:r>
                        <a:rPr lang="en-US" sz="2000" dirty="0">
                          <a:effectLst/>
                        </a:rPr>
                        <a:t>Voucher Housing</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0.028***</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0.065***</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0.064***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0.006</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pPr marL="0" marR="0">
                        <a:spcBef>
                          <a:spcPts val="0"/>
                        </a:spcBef>
                        <a:spcAft>
                          <a:spcPts val="0"/>
                        </a:spcAft>
                      </a:pPr>
                      <a:r>
                        <a:rPr lang="en-US" sz="2000">
                          <a:effectLst/>
                        </a:rPr>
                        <a:t>Voucher Housing*Male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0.032***</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0.040***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0.037***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0.009</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0.011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0.011</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pPr marL="0" marR="0">
                        <a:spcBef>
                          <a:spcPts val="0"/>
                        </a:spcBef>
                        <a:spcAft>
                          <a:spcPts val="0"/>
                        </a:spcAft>
                      </a:pPr>
                      <a:r>
                        <a:rPr lang="en-US" sz="2000">
                          <a:effectLst/>
                        </a:rPr>
                        <a:t>Public Housing</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0.065***</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0.043**</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0.047**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0.007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pPr marL="0" marR="0">
                        <a:spcBef>
                          <a:spcPts val="0"/>
                        </a:spcBef>
                        <a:spcAft>
                          <a:spcPts val="0"/>
                        </a:spcAft>
                      </a:pPr>
                      <a:r>
                        <a:rPr lang="en-US" sz="2000">
                          <a:effectLst/>
                        </a:rPr>
                        <a:t>Public Housing*Male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0.008</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0.006</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0.013</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33246">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52910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normAutofit/>
          </a:bodyPr>
          <a:lstStyle/>
          <a:p>
            <a:pPr algn="ctr"/>
            <a:r>
              <a:rPr lang="en-US" sz="2400" b="1" dirty="0" smtClean="0">
                <a:latin typeface="+mn-lt"/>
              </a:rPr>
              <a:t>The Effect of One Additional Year of Residence In Voucher-Assisted or Public Housing While Young (Age 13-18) on Total 2011-2013 Earnings</a:t>
            </a:r>
            <a:endParaRPr lang="en-US" sz="2400" dirty="0">
              <a:latin typeface="+mn-lt"/>
            </a:endParaRPr>
          </a:p>
        </p:txBody>
      </p:sp>
      <p:sp>
        <p:nvSpPr>
          <p:cNvPr id="4" name="Slide Number Placeholder 3"/>
          <p:cNvSpPr>
            <a:spLocks noGrp="1"/>
          </p:cNvSpPr>
          <p:nvPr>
            <p:ph type="sldNum" sz="quarter" idx="12"/>
          </p:nvPr>
        </p:nvSpPr>
        <p:spPr/>
        <p:txBody>
          <a:bodyPr/>
          <a:lstStyle/>
          <a:p>
            <a:fld id="{8C6B5B77-4519-43AE-B0BC-D3C0E1CB2607}" type="slidenum">
              <a:rPr lang="en-US" smtClean="0"/>
              <a:pPr/>
              <a:t>13</a:t>
            </a:fld>
            <a:endParaRPr lang="en-US" dirty="0"/>
          </a:p>
        </p:txBody>
      </p:sp>
      <p:graphicFrame>
        <p:nvGraphicFramePr>
          <p:cNvPr id="6" name="Content Placeholder 5"/>
          <p:cNvGraphicFramePr>
            <a:graphicFrameLocks noGrp="1"/>
          </p:cNvGraphicFramePr>
          <p:nvPr>
            <p:ph idx="1"/>
            <p:extLst/>
          </p:nvPr>
        </p:nvGraphicFramePr>
        <p:xfrm>
          <a:off x="2211641" y="1143000"/>
          <a:ext cx="7782281" cy="4492280"/>
        </p:xfrm>
        <a:graphic>
          <a:graphicData uri="http://schemas.openxmlformats.org/drawingml/2006/table">
            <a:tbl>
              <a:tblPr firstRow="1" firstCol="1" bandRow="1">
                <a:tableStyleId>{5C22544A-7EE6-4342-B048-85BDC9FD1C3A}</a:tableStyleId>
              </a:tblPr>
              <a:tblGrid>
                <a:gridCol w="2969959"/>
                <a:gridCol w="2406161"/>
                <a:gridCol w="2406161"/>
              </a:tblGrid>
              <a:tr h="485335">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All Households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Black,</a:t>
                      </a:r>
                      <a:r>
                        <a:rPr lang="en-US" sz="2000" baseline="0" dirty="0" smtClean="0">
                          <a:effectLst/>
                          <a:latin typeface="Calibri" panose="020F0502020204030204" pitchFamily="34" charset="0"/>
                          <a:ea typeface="Times New Roman" panose="02020603050405020304" pitchFamily="18" charset="0"/>
                          <a:cs typeface="Times New Roman" panose="02020603050405020304" pitchFamily="18" charset="0"/>
                        </a:rPr>
                        <a:t> Non-Hispanic</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pPr marL="0" marR="0">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Females: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r>
                        <a:rPr lang="en-US" sz="2000" dirty="0" smtClean="0">
                          <a:effectLst/>
                          <a:latin typeface="Times New Roman" panose="02020603050405020304" pitchFamily="18" charset="0"/>
                        </a:rPr>
                        <a:t>Voucher Housing</a:t>
                      </a:r>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$849</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$676</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pPr marL="0" marR="0">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Public Housing</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$1058</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$442</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pPr marL="0" marR="0">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Males: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r>
                        <a:rPr lang="en-US" sz="2000" dirty="0" smtClean="0">
                          <a:effectLst/>
                          <a:latin typeface="Times New Roman" panose="02020603050405020304" pitchFamily="18" charset="0"/>
                        </a:rPr>
                        <a:t>Voucher Housing</a:t>
                      </a:r>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-$227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$261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pPr marL="0" marR="0">
                        <a:spcBef>
                          <a:spcPts val="0"/>
                        </a:spcBef>
                        <a:spcAft>
                          <a:spcPts val="0"/>
                        </a:spcAft>
                      </a:pPr>
                      <a:r>
                        <a:rPr lang="en-US" sz="2000" dirty="0" smtClean="0">
                          <a:effectLst/>
                          <a:latin typeface="Calibri" panose="020F0502020204030204" pitchFamily="34" charset="0"/>
                          <a:ea typeface="Times New Roman" panose="02020603050405020304" pitchFamily="18" charset="0"/>
                          <a:cs typeface="Times New Roman" panose="02020603050405020304" pitchFamily="18" charset="0"/>
                        </a:rPr>
                        <a:t>Public Housing</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Not Significantly different</a:t>
                      </a:r>
                      <a:r>
                        <a:rPr lang="en-US" sz="2000" b="1" baseline="0" dirty="0" smtClean="0">
                          <a:effectLst/>
                          <a:latin typeface="Calibri" panose="020F0502020204030204" pitchFamily="34" charset="0"/>
                          <a:ea typeface="Times New Roman" panose="02020603050405020304" pitchFamily="18" charset="0"/>
                          <a:cs typeface="Times New Roman" panose="02020603050405020304" pitchFamily="18" charset="0"/>
                        </a:rPr>
                        <a:t> from zero</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latin typeface="Calibri" panose="020F0502020204030204" pitchFamily="34" charset="0"/>
                          <a:ea typeface="Times New Roman" panose="02020603050405020304" pitchFamily="18" charset="0"/>
                          <a:cs typeface="Times New Roman" panose="02020603050405020304" pitchFamily="18" charset="0"/>
                        </a:rPr>
                        <a:t>$388</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85335">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
        <p:nvSpPr>
          <p:cNvPr id="3" name="TextBox 2"/>
          <p:cNvSpPr txBox="1"/>
          <p:nvPr/>
        </p:nvSpPr>
        <p:spPr>
          <a:xfrm>
            <a:off x="348615" y="6023610"/>
            <a:ext cx="11303351" cy="646331"/>
          </a:xfrm>
          <a:prstGeom prst="rect">
            <a:avLst/>
          </a:prstGeom>
          <a:noFill/>
        </p:spPr>
        <p:txBody>
          <a:bodyPr wrap="none" rtlCol="0">
            <a:spAutoFit/>
          </a:bodyPr>
          <a:lstStyle/>
          <a:p>
            <a:r>
              <a:rPr lang="en-US" b="1" dirty="0" smtClean="0"/>
              <a:t>For these calculations, we used a common baseline of $30,190 which is the 3-year earnings in 2011-13 for a teenager</a:t>
            </a:r>
          </a:p>
          <a:p>
            <a:r>
              <a:rPr lang="en-US" b="1" dirty="0" smtClean="0"/>
              <a:t>whose household was in subsidized housing in 2000 but the teenager did not participate.</a:t>
            </a:r>
            <a:endParaRPr lang="en-US" b="1" dirty="0"/>
          </a:p>
        </p:txBody>
      </p:sp>
    </p:spTree>
    <p:extLst>
      <p:ext uri="{BB962C8B-B14F-4D97-AF65-F5344CB8AC3E}">
        <p14:creationId xmlns:p14="http://schemas.microsoft.com/office/powerpoint/2010/main" val="1294442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Endogenous and Exogenous Between Sibling Variation </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Changes in Family Economic Circumstances:</a:t>
            </a:r>
          </a:p>
          <a:p>
            <a:pPr lvl="1"/>
            <a:r>
              <a:rPr lang="en-US" sz="2800" b="1" dirty="0" smtClean="0"/>
              <a:t>Changes in Parental Income and Neighborhood </a:t>
            </a:r>
          </a:p>
          <a:p>
            <a:pPr lvl="2"/>
            <a:r>
              <a:rPr lang="en-US" sz="2800" b="1" dirty="0" smtClean="0"/>
              <a:t>We control for these using longitudinal parent earnings from LEHD and average neighborhood poverty rate over relevant period (HFE LC): results robust.</a:t>
            </a:r>
          </a:p>
          <a:p>
            <a:pPr lvl="1"/>
            <a:r>
              <a:rPr lang="en-US" sz="2800" b="1" dirty="0" smtClean="0"/>
              <a:t>Changes in Family Structure</a:t>
            </a:r>
          </a:p>
          <a:p>
            <a:pPr lvl="2"/>
            <a:r>
              <a:rPr lang="en-US" sz="2800" b="1" dirty="0" smtClean="0"/>
              <a:t>We use an IV procedure which predicts participation based on actual head of household participation in any given year, family structure as of 2000, and age of child (see next slide).</a:t>
            </a:r>
          </a:p>
          <a:p>
            <a:pPr lvl="2"/>
            <a:r>
              <a:rPr lang="en-US" sz="2800" b="1" dirty="0" smtClean="0"/>
              <a:t>This also abstracts from measurement error in HUD longitudinal data.</a:t>
            </a:r>
          </a:p>
          <a:p>
            <a:r>
              <a:rPr lang="en-US" b="1" dirty="0" smtClean="0"/>
              <a:t>Pre-teen exposure to subsidy:</a:t>
            </a:r>
          </a:p>
          <a:p>
            <a:pPr lvl="2"/>
            <a:r>
              <a:rPr lang="en-US" sz="2800" b="1" dirty="0" smtClean="0"/>
              <a:t>We control for whether household is receiving subsidy in 1997: results robust.</a:t>
            </a:r>
            <a:endParaRPr lang="en-US" sz="2800" dirty="0" smtClean="0"/>
          </a:p>
          <a:p>
            <a:r>
              <a:rPr lang="en-US" b="1" dirty="0" smtClean="0"/>
              <a:t>Exploit difference in wait times: results robust</a:t>
            </a:r>
          </a:p>
          <a:p>
            <a:r>
              <a:rPr lang="en-US" b="1" dirty="0" smtClean="0"/>
              <a:t>Local housing supply shocks (Harkness and Newman (2000)) approach: consistent results for public housing although less precisely measured.</a:t>
            </a:r>
            <a:r>
              <a:rPr lang="en-US" dirty="0" smtClean="0"/>
              <a:t>		</a:t>
            </a:r>
            <a:endParaRPr lang="en-US" dirty="0"/>
          </a:p>
        </p:txBody>
      </p:sp>
      <p:sp>
        <p:nvSpPr>
          <p:cNvPr id="4" name="Slide Number Placeholder 3"/>
          <p:cNvSpPr>
            <a:spLocks noGrp="1"/>
          </p:cNvSpPr>
          <p:nvPr>
            <p:ph type="sldNum" sz="quarter" idx="12"/>
          </p:nvPr>
        </p:nvSpPr>
        <p:spPr/>
        <p:txBody>
          <a:bodyPr/>
          <a:lstStyle/>
          <a:p>
            <a:fld id="{33616A27-B5EE-4117-9A00-2FAF9F40E09B}" type="slidenum">
              <a:rPr lang="en-US" smtClean="0"/>
              <a:t>14</a:t>
            </a:fld>
            <a:endParaRPr lang="en-US"/>
          </a:p>
        </p:txBody>
      </p:sp>
    </p:spTree>
    <p:extLst>
      <p:ext uri="{BB962C8B-B14F-4D97-AF65-F5344CB8AC3E}">
        <p14:creationId xmlns:p14="http://schemas.microsoft.com/office/powerpoint/2010/main" val="2531311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normAutofit/>
          </a:bodyPr>
          <a:lstStyle/>
          <a:p>
            <a:pPr algn="ctr"/>
            <a:r>
              <a:rPr lang="en-US" sz="2400" b="1" dirty="0" smtClean="0"/>
              <a:t>The Effect of One Additional Year of Residence </a:t>
            </a:r>
            <a:r>
              <a:rPr lang="en-US" sz="2400" b="1" dirty="0"/>
              <a:t>In Voucher-Assisted or Public Housing While Young (Age 13-18) on Total </a:t>
            </a:r>
            <a:r>
              <a:rPr lang="en-US" sz="2400" b="1" dirty="0" smtClean="0"/>
              <a:t>2011-2013 Earnings, All Households:  HFE, HFE with Predicted Participation, and HFE IV</a:t>
            </a:r>
            <a:endParaRPr lang="en-US" sz="2400"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15</a:t>
            </a:fld>
            <a:endParaRPr lang="en-US" dirty="0"/>
          </a:p>
        </p:txBody>
      </p:sp>
      <p:sp>
        <p:nvSpPr>
          <p:cNvPr id="3" name="TextBox 2"/>
          <p:cNvSpPr txBox="1"/>
          <p:nvPr/>
        </p:nvSpPr>
        <p:spPr>
          <a:xfrm>
            <a:off x="692085" y="5657671"/>
            <a:ext cx="6073970" cy="923330"/>
          </a:xfrm>
          <a:prstGeom prst="rect">
            <a:avLst/>
          </a:prstGeom>
          <a:noFill/>
        </p:spPr>
        <p:txBody>
          <a:bodyPr wrap="none" rtlCol="0">
            <a:spAutoFit/>
          </a:bodyPr>
          <a:lstStyle/>
          <a:p>
            <a:r>
              <a:rPr lang="en-US" b="1" dirty="0"/>
              <a:t>*** p&lt;= </a:t>
            </a:r>
            <a:r>
              <a:rPr lang="en-US" b="1" dirty="0" smtClean="0"/>
              <a:t>0.01, </a:t>
            </a:r>
            <a:r>
              <a:rPr lang="en-US" b="1" dirty="0"/>
              <a:t>** p&lt;= </a:t>
            </a:r>
            <a:r>
              <a:rPr lang="en-US" b="1" dirty="0" smtClean="0"/>
              <a:t>0.05, </a:t>
            </a:r>
            <a:r>
              <a:rPr lang="en-US" b="1" dirty="0"/>
              <a:t>* p&lt;= </a:t>
            </a:r>
            <a:r>
              <a:rPr lang="en-US" b="1" dirty="0" smtClean="0"/>
              <a:t>0.10</a:t>
            </a:r>
            <a:endParaRPr lang="en-US" b="1" dirty="0"/>
          </a:p>
          <a:p>
            <a:r>
              <a:rPr lang="en-US" b="1" dirty="0" smtClean="0"/>
              <a:t>HFE PRED uses predicted participation in subsidized housing.  </a:t>
            </a:r>
          </a:p>
          <a:p>
            <a:r>
              <a:rPr lang="en-US" b="1" dirty="0" smtClean="0"/>
              <a:t>HFE IV uses predicted as instrument for actual participation.</a:t>
            </a:r>
          </a:p>
        </p:txBody>
      </p:sp>
      <p:graphicFrame>
        <p:nvGraphicFramePr>
          <p:cNvPr id="7" name="Content Placeholder 6"/>
          <p:cNvGraphicFramePr>
            <a:graphicFrameLocks noGrp="1"/>
          </p:cNvGraphicFramePr>
          <p:nvPr>
            <p:ph idx="1"/>
            <p:extLst/>
          </p:nvPr>
        </p:nvGraphicFramePr>
        <p:xfrm>
          <a:off x="2414494" y="1344704"/>
          <a:ext cx="7714731" cy="4064000"/>
        </p:xfrm>
        <a:graphic>
          <a:graphicData uri="http://schemas.openxmlformats.org/drawingml/2006/table">
            <a:tbl>
              <a:tblPr firstRow="1" firstCol="1" bandRow="1">
                <a:tableStyleId>{5C22544A-7EE6-4342-B048-85BDC9FD1C3A}</a:tableStyleId>
              </a:tblPr>
              <a:tblGrid>
                <a:gridCol w="3913009"/>
                <a:gridCol w="1235710"/>
                <a:gridCol w="1369393"/>
                <a:gridCol w="1196619"/>
              </a:tblGrid>
              <a:tr h="406400">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dirty="0">
                          <a:effectLst/>
                        </a:rPr>
                        <a:t>HFE</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dirty="0">
                          <a:effectLst/>
                        </a:rPr>
                        <a:t>HFE PRED</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dirty="0">
                          <a:effectLst/>
                        </a:rPr>
                        <a:t>HFE IV</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06400">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06400">
                <a:tc>
                  <a:txBody>
                    <a:bodyPr/>
                    <a:lstStyle/>
                    <a:p>
                      <a:pPr marL="0" marR="0">
                        <a:spcBef>
                          <a:spcPts val="0"/>
                        </a:spcBef>
                        <a:spcAft>
                          <a:spcPts val="0"/>
                        </a:spcAft>
                      </a:pPr>
                      <a:r>
                        <a:rPr lang="en-US" sz="2000" dirty="0">
                          <a:effectLst/>
                        </a:rPr>
                        <a:t>Voucher Housing</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0.081***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0.039***</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dirty="0">
                          <a:solidFill>
                            <a:srgbClr val="000000"/>
                          </a:solidFill>
                          <a:effectLst/>
                          <a:latin typeface="Calibri" panose="020F0502020204030204" pitchFamily="34" charset="0"/>
                        </a:rPr>
                        <a:t>0.043</a:t>
                      </a:r>
                      <a:r>
                        <a:rPr lang="en-US" sz="2200" b="1" i="0" u="none" strike="noStrike" dirty="0" smtClean="0">
                          <a:solidFill>
                            <a:srgbClr val="000000"/>
                          </a:solidFill>
                          <a:effectLst/>
                          <a:latin typeface="Calibri" panose="020F0502020204030204" pitchFamily="34" charset="0"/>
                        </a:rPr>
                        <a:t>**</a:t>
                      </a:r>
                      <a:endParaRPr lang="en-US" sz="2200" b="1" i="0" u="none" strike="noStrike" dirty="0">
                        <a:solidFill>
                          <a:srgbClr val="000000"/>
                        </a:solidFill>
                        <a:effectLst/>
                        <a:latin typeface="Calibri" panose="020F0502020204030204" pitchFamily="34" charset="0"/>
                      </a:endParaRPr>
                    </a:p>
                  </a:txBody>
                  <a:tcPr marL="3810" marR="3810" marT="3810" marB="0" anchor="b"/>
                </a:tc>
              </a:tr>
              <a:tr h="406400">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0.009</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0.013</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a:solidFill>
                            <a:srgbClr val="000000"/>
                          </a:solidFill>
                          <a:effectLst/>
                          <a:latin typeface="Calibri" panose="020F0502020204030204" pitchFamily="34" charset="0"/>
                        </a:rPr>
                        <a:t>0.017</a:t>
                      </a:r>
                    </a:p>
                  </a:txBody>
                  <a:tcPr marL="3810" marR="3810" marT="3810" marB="0" anchor="b"/>
                </a:tc>
              </a:tr>
              <a:tr h="406400">
                <a:tc>
                  <a:txBody>
                    <a:bodyPr/>
                    <a:lstStyle/>
                    <a:p>
                      <a:pPr marL="0" marR="0">
                        <a:spcBef>
                          <a:spcPts val="0"/>
                        </a:spcBef>
                        <a:spcAft>
                          <a:spcPts val="0"/>
                        </a:spcAft>
                      </a:pPr>
                      <a:r>
                        <a:rPr lang="en-US" sz="2000">
                          <a:effectLst/>
                        </a:rPr>
                        <a:t>Voucher Housing*Male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0.104***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0.110***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a:solidFill>
                            <a:srgbClr val="000000"/>
                          </a:solidFill>
                          <a:effectLst/>
                          <a:latin typeface="Calibri" panose="020F0502020204030204" pitchFamily="34" charset="0"/>
                        </a:rPr>
                        <a:t>-0.127***</a:t>
                      </a:r>
                    </a:p>
                  </a:txBody>
                  <a:tcPr marL="3810" marR="3810" marT="3810" marB="0" anchor="b"/>
                </a:tc>
              </a:tr>
              <a:tr h="406400">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0.007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0.007</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a:solidFill>
                            <a:srgbClr val="000000"/>
                          </a:solidFill>
                          <a:effectLst/>
                          <a:latin typeface="Calibri" panose="020F0502020204030204" pitchFamily="34" charset="0"/>
                        </a:rPr>
                        <a:t>0.008</a:t>
                      </a:r>
                    </a:p>
                  </a:txBody>
                  <a:tcPr marL="3810" marR="3810" marT="3810" marB="0" anchor="b"/>
                </a:tc>
              </a:tr>
              <a:tr h="406400">
                <a:tc>
                  <a:txBody>
                    <a:bodyPr/>
                    <a:lstStyle/>
                    <a:p>
                      <a:pPr marL="0" marR="0">
                        <a:spcBef>
                          <a:spcPts val="0"/>
                        </a:spcBef>
                        <a:spcAft>
                          <a:spcPts val="0"/>
                        </a:spcAft>
                      </a:pPr>
                      <a:r>
                        <a:rPr lang="en-US" sz="2000">
                          <a:effectLst/>
                        </a:rPr>
                        <a:t>Public Housing</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0.100***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0.042**</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a:solidFill>
                            <a:srgbClr val="000000"/>
                          </a:solidFill>
                          <a:effectLst/>
                          <a:latin typeface="Calibri" panose="020F0502020204030204" pitchFamily="34" charset="0"/>
                        </a:rPr>
                        <a:t>0.0420</a:t>
                      </a:r>
                    </a:p>
                  </a:txBody>
                  <a:tcPr marL="3810" marR="3810" marT="3810" marB="0" anchor="b"/>
                </a:tc>
              </a:tr>
              <a:tr h="406400">
                <a:tc>
                  <a:txBody>
                    <a:bodyPr/>
                    <a:lstStyle/>
                    <a:p>
                      <a:endParaRPr lang="en-US" sz="2000" dirty="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a:effectLst/>
                        </a:rPr>
                        <a:t>0.013</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0.020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a:solidFill>
                            <a:srgbClr val="000000"/>
                          </a:solidFill>
                          <a:effectLst/>
                          <a:latin typeface="Calibri" panose="020F0502020204030204" pitchFamily="34" charset="0"/>
                        </a:rPr>
                        <a:t>0.027</a:t>
                      </a:r>
                    </a:p>
                  </a:txBody>
                  <a:tcPr marL="3810" marR="3810" marT="3810" marB="0" anchor="b"/>
                </a:tc>
              </a:tr>
              <a:tr h="406400">
                <a:tc>
                  <a:txBody>
                    <a:bodyPr/>
                    <a:lstStyle/>
                    <a:p>
                      <a:pPr marL="0" marR="0">
                        <a:spcBef>
                          <a:spcPts val="0"/>
                        </a:spcBef>
                        <a:spcAft>
                          <a:spcPts val="0"/>
                        </a:spcAft>
                      </a:pPr>
                      <a:r>
                        <a:rPr lang="en-US" sz="2000">
                          <a:effectLst/>
                        </a:rPr>
                        <a:t>Public Housing*Male</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0.114***</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a:effectLst/>
                        </a:rPr>
                        <a:t>-</a:t>
                      </a:r>
                      <a:r>
                        <a:rPr lang="en-US" sz="2000" b="1" dirty="0" smtClean="0">
                          <a:effectLst/>
                        </a:rPr>
                        <a:t>0.112***</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a:solidFill>
                            <a:srgbClr val="000000"/>
                          </a:solidFill>
                          <a:effectLst/>
                          <a:latin typeface="Calibri" panose="020F0502020204030204" pitchFamily="34" charset="0"/>
                        </a:rPr>
                        <a:t>-0.137***</a:t>
                      </a:r>
                    </a:p>
                  </a:txBody>
                  <a:tcPr marL="3810" marR="3810" marT="3810" marB="0" anchor="b"/>
                </a:tc>
              </a:tr>
              <a:tr h="406400">
                <a:tc>
                  <a:txBody>
                    <a:bodyPr/>
                    <a:lstStyle/>
                    <a:p>
                      <a:endParaRPr lang="en-US" sz="2000">
                        <a:effectLst/>
                        <a:latin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0.010</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000" b="1" dirty="0" smtClean="0">
                          <a:effectLst/>
                        </a:rPr>
                        <a:t>0.011</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fontAlgn="b"/>
                      <a:r>
                        <a:rPr lang="en-US" sz="2200" b="1" i="0" u="none" strike="noStrike" dirty="0">
                          <a:solidFill>
                            <a:srgbClr val="000000"/>
                          </a:solidFill>
                          <a:effectLst/>
                          <a:latin typeface="Calibri" panose="020F0502020204030204" pitchFamily="34" charset="0"/>
                        </a:rPr>
                        <a:t>0.012</a:t>
                      </a:r>
                    </a:p>
                  </a:txBody>
                  <a:tcPr marL="3810" marR="3810" marT="3810" marB="0" anchor="b"/>
                </a:tc>
              </a:tr>
            </a:tbl>
          </a:graphicData>
        </a:graphic>
      </p:graphicFrame>
    </p:spTree>
    <p:extLst>
      <p:ext uri="{BB962C8B-B14F-4D97-AF65-F5344CB8AC3E}">
        <p14:creationId xmlns:p14="http://schemas.microsoft.com/office/powerpoint/2010/main" val="1484227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Heterogeneous Treatment Effects?</a:t>
            </a:r>
            <a:endParaRPr lang="en-US" b="1" dirty="0"/>
          </a:p>
        </p:txBody>
      </p:sp>
      <p:sp>
        <p:nvSpPr>
          <p:cNvPr id="3" name="Content Placeholder 2"/>
          <p:cNvSpPr>
            <a:spLocks noGrp="1"/>
          </p:cNvSpPr>
          <p:nvPr>
            <p:ph idx="1"/>
          </p:nvPr>
        </p:nvSpPr>
        <p:spPr/>
        <p:txBody>
          <a:bodyPr/>
          <a:lstStyle/>
          <a:p>
            <a:r>
              <a:rPr lang="en-US" b="1" dirty="0" smtClean="0"/>
              <a:t>By public housing type:</a:t>
            </a:r>
          </a:p>
          <a:p>
            <a:pPr lvl="1"/>
            <a:r>
              <a:rPr lang="en-US" b="1" dirty="0" smtClean="0"/>
              <a:t>Size of public housing does not seem to matter for positive effects for females and weak effect for males (all households).</a:t>
            </a:r>
          </a:p>
          <a:p>
            <a:pPr lvl="1"/>
            <a:r>
              <a:rPr lang="en-US" b="1" dirty="0" smtClean="0"/>
              <a:t>Positive effects for females even larger in low-income public housing but males still essentially zero (all households).</a:t>
            </a:r>
          </a:p>
          <a:p>
            <a:pPr lvl="1"/>
            <a:r>
              <a:rPr lang="en-US" b="1" dirty="0" smtClean="0"/>
              <a:t>Black males in very low-income public housing do notably worse.  </a:t>
            </a:r>
          </a:p>
          <a:p>
            <a:r>
              <a:rPr lang="en-US" b="1" dirty="0" smtClean="0"/>
              <a:t>By whether between-sibling variation is due to entry vs. exit into subsidized housing:</a:t>
            </a:r>
          </a:p>
          <a:p>
            <a:pPr lvl="1"/>
            <a:r>
              <a:rPr lang="en-US" b="1" dirty="0" smtClean="0"/>
              <a:t>We find results are the same for those households that were not in subsidized housing in 1997.</a:t>
            </a:r>
            <a:endParaRPr lang="en-US" b="1" dirty="0"/>
          </a:p>
        </p:txBody>
      </p:sp>
      <p:sp>
        <p:nvSpPr>
          <p:cNvPr id="4" name="Slide Number Placeholder 3"/>
          <p:cNvSpPr>
            <a:spLocks noGrp="1"/>
          </p:cNvSpPr>
          <p:nvPr>
            <p:ph type="sldNum" sz="quarter" idx="12"/>
          </p:nvPr>
        </p:nvSpPr>
        <p:spPr/>
        <p:txBody>
          <a:bodyPr/>
          <a:lstStyle/>
          <a:p>
            <a:fld id="{33616A27-B5EE-4117-9A00-2FAF9F40E09B}" type="slidenum">
              <a:rPr lang="en-US" smtClean="0"/>
              <a:t>16</a:t>
            </a:fld>
            <a:endParaRPr lang="en-US"/>
          </a:p>
        </p:txBody>
      </p:sp>
    </p:spTree>
    <p:extLst>
      <p:ext uri="{BB962C8B-B14F-4D97-AF65-F5344CB8AC3E}">
        <p14:creationId xmlns:p14="http://schemas.microsoft.com/office/powerpoint/2010/main" val="2276210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153"/>
            <a:ext cx="10515600" cy="1133855"/>
          </a:xfrm>
        </p:spPr>
        <p:txBody>
          <a:bodyPr/>
          <a:lstStyle/>
          <a:p>
            <a:pPr algn="ctr"/>
            <a:r>
              <a:rPr lang="en-US" b="1" dirty="0" smtClean="0"/>
              <a:t>Possible Mechanisms </a:t>
            </a:r>
            <a:endParaRPr lang="en-US" b="1" dirty="0"/>
          </a:p>
        </p:txBody>
      </p:sp>
      <p:sp>
        <p:nvSpPr>
          <p:cNvPr id="3" name="Content Placeholder 2"/>
          <p:cNvSpPr>
            <a:spLocks noGrp="1"/>
          </p:cNvSpPr>
          <p:nvPr>
            <p:ph idx="1"/>
          </p:nvPr>
        </p:nvSpPr>
        <p:spPr>
          <a:xfrm>
            <a:off x="838200" y="1207008"/>
            <a:ext cx="10515600" cy="4969955"/>
          </a:xfrm>
        </p:spPr>
        <p:txBody>
          <a:bodyPr>
            <a:normAutofit lnSpcReduction="10000"/>
          </a:bodyPr>
          <a:lstStyle/>
          <a:p>
            <a:r>
              <a:rPr lang="en-US" b="1" dirty="0" smtClean="0"/>
              <a:t>Impact of subsidized housing on incarceration?</a:t>
            </a:r>
          </a:p>
          <a:p>
            <a:pPr lvl="1"/>
            <a:r>
              <a:rPr lang="en-US" b="1" dirty="0" smtClean="0"/>
              <a:t>Use 2010 Census group quarters data.</a:t>
            </a:r>
          </a:p>
          <a:p>
            <a:pPr lvl="1"/>
            <a:r>
              <a:rPr lang="en-US" b="1" dirty="0" smtClean="0"/>
              <a:t>Results very preliminary but suggest participation in subsidized housing when young reduces likelihood of being incarcerated in 2010 for females.  Neutral effect for males.</a:t>
            </a:r>
          </a:p>
          <a:p>
            <a:pPr lvl="2"/>
            <a:r>
              <a:rPr lang="en-US" sz="2400" b="1" dirty="0" smtClean="0"/>
              <a:t>Consistent with our earnings results – possible mechanism</a:t>
            </a:r>
          </a:p>
          <a:p>
            <a:pPr lvl="2"/>
            <a:r>
              <a:rPr lang="en-US" sz="2400" b="1" dirty="0" smtClean="0"/>
              <a:t>Sample selection issues need to be resolved.  Participants in subsidized housing more likely to be found in 2010 Decennial.</a:t>
            </a:r>
          </a:p>
          <a:p>
            <a:pPr lvl="2"/>
            <a:r>
              <a:rPr lang="en-US" sz="2400" b="1" dirty="0" smtClean="0"/>
              <a:t>Note that we find that black males much more likely to be incarcerated – above is marginal effect of being in subsidized housing.	</a:t>
            </a:r>
          </a:p>
          <a:p>
            <a:r>
              <a:rPr lang="en-US" b="1" dirty="0" smtClean="0"/>
              <a:t>Are the effects being driven by stability of housing?</a:t>
            </a:r>
          </a:p>
          <a:p>
            <a:pPr lvl="1"/>
            <a:r>
              <a:rPr lang="en-US" b="1" dirty="0" smtClean="0"/>
              <a:t>We control for number of moves of each sibling.  Has minimal impact on results.</a:t>
            </a:r>
          </a:p>
          <a:p>
            <a:pPr lvl="2"/>
            <a:endParaRPr lang="en-US" dirty="0"/>
          </a:p>
        </p:txBody>
      </p:sp>
      <p:sp>
        <p:nvSpPr>
          <p:cNvPr id="4" name="Slide Number Placeholder 3"/>
          <p:cNvSpPr>
            <a:spLocks noGrp="1"/>
          </p:cNvSpPr>
          <p:nvPr>
            <p:ph type="sldNum" sz="quarter" idx="12"/>
          </p:nvPr>
        </p:nvSpPr>
        <p:spPr/>
        <p:txBody>
          <a:bodyPr/>
          <a:lstStyle/>
          <a:p>
            <a:fld id="{33616A27-B5EE-4117-9A00-2FAF9F40E09B}" type="slidenum">
              <a:rPr lang="en-US" smtClean="0"/>
              <a:t>17</a:t>
            </a:fld>
            <a:endParaRPr lang="en-US"/>
          </a:p>
        </p:txBody>
      </p:sp>
    </p:spTree>
    <p:extLst>
      <p:ext uri="{BB962C8B-B14F-4D97-AF65-F5344CB8AC3E}">
        <p14:creationId xmlns:p14="http://schemas.microsoft.com/office/powerpoint/2010/main" val="386977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3815"/>
          </a:xfrm>
        </p:spPr>
        <p:txBody>
          <a:bodyPr/>
          <a:lstStyle/>
          <a:p>
            <a:pPr algn="ctr"/>
            <a:r>
              <a:rPr lang="en-US" b="1" dirty="0" smtClean="0"/>
              <a:t>Summing Up</a:t>
            </a:r>
            <a:endParaRPr lang="en-US" b="1" dirty="0"/>
          </a:p>
        </p:txBody>
      </p:sp>
      <p:sp>
        <p:nvSpPr>
          <p:cNvPr id="3" name="Content Placeholder 2"/>
          <p:cNvSpPr>
            <a:spLocks noGrp="1"/>
          </p:cNvSpPr>
          <p:nvPr>
            <p:ph idx="1"/>
          </p:nvPr>
        </p:nvSpPr>
        <p:spPr>
          <a:xfrm>
            <a:off x="838200" y="813816"/>
            <a:ext cx="10515600" cy="5363147"/>
          </a:xfrm>
        </p:spPr>
        <p:txBody>
          <a:bodyPr>
            <a:noAutofit/>
          </a:bodyPr>
          <a:lstStyle/>
          <a:p>
            <a:r>
              <a:rPr lang="en-US" b="1" dirty="0" smtClean="0"/>
              <a:t>Naïve estimates based on selection on observables imply youth in subsidized housing do worse in terms of later earnings.</a:t>
            </a:r>
          </a:p>
          <a:p>
            <a:r>
              <a:rPr lang="en-US" b="1" dirty="0" smtClean="0"/>
              <a:t>Using household fixed effects yields substantial positive effects for females from participation for both public and voucher housing.   Effects on males are about zero. Effects not substantially different between programs.</a:t>
            </a:r>
          </a:p>
          <a:p>
            <a:pPr lvl="1"/>
            <a:r>
              <a:rPr lang="en-US" sz="2800" b="1" dirty="0" smtClean="0"/>
              <a:t>For Black, Non-Hispanics:  Positive results for females and males.  </a:t>
            </a:r>
          </a:p>
          <a:p>
            <a:pPr lvl="1"/>
            <a:r>
              <a:rPr lang="en-US" sz="2800" b="1" dirty="0" smtClean="0"/>
              <a:t>Results largely robust to using additional controls and IV procedures to address differences across siblings due to endogenous moves from changes in family circumstances or other problematic unobservable between-siblings differences.  </a:t>
            </a:r>
          </a:p>
          <a:p>
            <a:r>
              <a:rPr lang="en-US" b="1" dirty="0" smtClean="0"/>
              <a:t>Effects are not substantially different across public housing types (size and income), with the exception of black males in very poor projects doing worse.</a:t>
            </a:r>
          </a:p>
          <a:p>
            <a:endParaRPr lang="en-US" sz="2800" b="1" dirty="0"/>
          </a:p>
        </p:txBody>
      </p:sp>
      <p:sp>
        <p:nvSpPr>
          <p:cNvPr id="4" name="Slide Number Placeholder 3"/>
          <p:cNvSpPr>
            <a:spLocks noGrp="1"/>
          </p:cNvSpPr>
          <p:nvPr>
            <p:ph type="sldNum" sz="quarter" idx="12"/>
          </p:nvPr>
        </p:nvSpPr>
        <p:spPr/>
        <p:txBody>
          <a:bodyPr/>
          <a:lstStyle/>
          <a:p>
            <a:fld id="{33616A27-B5EE-4117-9A00-2FAF9F40E09B}" type="slidenum">
              <a:rPr lang="en-US" smtClean="0"/>
              <a:t>18</a:t>
            </a:fld>
            <a:endParaRPr lang="en-US"/>
          </a:p>
        </p:txBody>
      </p:sp>
    </p:spTree>
    <p:extLst>
      <p:ext uri="{BB962C8B-B14F-4D97-AF65-F5344CB8AC3E}">
        <p14:creationId xmlns:p14="http://schemas.microsoft.com/office/powerpoint/2010/main" val="860953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887" y="1270536"/>
            <a:ext cx="11117179" cy="4093428"/>
          </a:xfrm>
          <a:prstGeom prst="rect">
            <a:avLst/>
          </a:prstGeom>
        </p:spPr>
        <p:txBody>
          <a:bodyPr wrap="square">
            <a:spAutoFit/>
          </a:bodyPr>
          <a:lstStyle/>
          <a:p>
            <a:r>
              <a:rPr lang="en-US" sz="2000" b="1" dirty="0" smtClean="0"/>
              <a:t>Disclaimer</a:t>
            </a:r>
            <a:r>
              <a:rPr lang="en-US" sz="2000" dirty="0" smtClean="0"/>
              <a:t/>
            </a:r>
            <a:br>
              <a:rPr lang="en-US" sz="2000" dirty="0" smtClean="0"/>
            </a:br>
            <a:r>
              <a:rPr lang="en-US" sz="2000" i="1" dirty="0" smtClean="0"/>
              <a:t>Any opinions and conclusions expressed herein are those of the authors and do not necessarily represent the views of the U.S. Census Bureau or the Office of the Comptroller of the Currency.  These results have been reviewed to protect confidentiality.  </a:t>
            </a:r>
            <a:br>
              <a:rPr lang="en-US" sz="2000" i="1" dirty="0" smtClean="0"/>
            </a:br>
            <a:r>
              <a:rPr lang="en-US" sz="2000" i="1" dirty="0" smtClean="0"/>
              <a:t/>
            </a:r>
            <a:br>
              <a:rPr lang="en-US" sz="2000" i="1" dirty="0" smtClean="0"/>
            </a:br>
            <a:r>
              <a:rPr lang="en-US" sz="2000" b="1" dirty="0" smtClean="0"/>
              <a:t>Acknowledgments</a:t>
            </a:r>
            <a:r>
              <a:rPr lang="en-US" sz="2000" dirty="0" smtClean="0"/>
              <a:t/>
            </a:r>
            <a:br>
              <a:rPr lang="en-US" sz="2000" dirty="0" smtClean="0"/>
            </a:br>
            <a:r>
              <a:rPr lang="en-US" sz="2000" i="1" dirty="0" smtClean="0"/>
              <a:t>For research support: </a:t>
            </a:r>
            <a:r>
              <a:rPr lang="en-US" sz="2000" dirty="0" smtClean="0"/>
              <a:t/>
            </a:r>
            <a:br>
              <a:rPr lang="en-US" sz="2000" dirty="0" smtClean="0"/>
            </a:br>
            <a:r>
              <a:rPr lang="en-US" sz="2000" dirty="0" smtClean="0"/>
              <a:t>The John D. and Catherine T. MacArthur Foundation, U.S. Department of Housing and Urban Development, Harvard University, University of Maryland, U.S. Census Bureau, U.S. Office of the Comptroller of the Currency</a:t>
            </a:r>
            <a:br>
              <a:rPr lang="en-US" sz="2000" dirty="0" smtClean="0"/>
            </a:br>
            <a:r>
              <a:rPr lang="en-US" sz="2000" i="1" dirty="0" smtClean="0"/>
              <a:t>For the data: </a:t>
            </a:r>
            <a:r>
              <a:rPr lang="en-US" sz="2000" dirty="0" smtClean="0"/>
              <a:t/>
            </a:r>
            <a:br>
              <a:rPr lang="en-US" sz="2000" dirty="0" smtClean="0"/>
            </a:br>
            <a:r>
              <a:rPr lang="en-US" sz="2000" dirty="0" smtClean="0"/>
              <a:t>National Science Foundation, National Institute on Aging, Alfred P. Sloan Foundation, U.S. Department of Housing and Urban Development</a:t>
            </a:r>
            <a:endParaRPr lang="en-US" sz="2000" dirty="0"/>
          </a:p>
        </p:txBody>
      </p:sp>
      <p:sp>
        <p:nvSpPr>
          <p:cNvPr id="3" name="Slide Number Placeholder 2"/>
          <p:cNvSpPr>
            <a:spLocks noGrp="1"/>
          </p:cNvSpPr>
          <p:nvPr>
            <p:ph type="sldNum" sz="quarter" idx="12"/>
          </p:nvPr>
        </p:nvSpPr>
        <p:spPr/>
        <p:txBody>
          <a:bodyPr/>
          <a:lstStyle/>
          <a:p>
            <a:fld id="{33616A27-B5EE-4117-9A00-2FAF9F40E09B}" type="slidenum">
              <a:rPr lang="en-US" smtClean="0"/>
              <a:t>2</a:t>
            </a:fld>
            <a:endParaRPr lang="en-US"/>
          </a:p>
        </p:txBody>
      </p:sp>
    </p:spTree>
    <p:extLst>
      <p:ext uri="{BB962C8B-B14F-4D97-AF65-F5344CB8AC3E}">
        <p14:creationId xmlns:p14="http://schemas.microsoft.com/office/powerpoint/2010/main" val="4031995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566927"/>
            <a:ext cx="9939782" cy="1558329"/>
          </a:xfrm>
        </p:spPr>
        <p:txBody>
          <a:bodyPr>
            <a:normAutofit/>
          </a:bodyPr>
          <a:lstStyle/>
          <a:p>
            <a:pPr algn="ctr"/>
            <a:r>
              <a:rPr lang="en-US" sz="4400" b="1" dirty="0" smtClean="0">
                <a:latin typeface="+mn-lt"/>
              </a:rPr>
              <a:t>Our Contribution</a:t>
            </a:r>
            <a:endParaRPr lang="en-US" sz="4400" b="1" dirty="0">
              <a:latin typeface="+mn-lt"/>
            </a:endParaRPr>
          </a:p>
        </p:txBody>
      </p:sp>
      <p:sp>
        <p:nvSpPr>
          <p:cNvPr id="3" name="Text Placeholder 2"/>
          <p:cNvSpPr>
            <a:spLocks noGrp="1"/>
          </p:cNvSpPr>
          <p:nvPr>
            <p:ph type="body" idx="1"/>
          </p:nvPr>
        </p:nvSpPr>
        <p:spPr>
          <a:xfrm>
            <a:off x="831850" y="1204636"/>
            <a:ext cx="10521950" cy="5151714"/>
          </a:xfrm>
        </p:spPr>
        <p:txBody>
          <a:bodyPr>
            <a:noAutofit/>
          </a:bodyPr>
          <a:lstStyle/>
          <a:p>
            <a:pPr marL="457200" indent="-457200">
              <a:buFont typeface="Arial" panose="020B0604020202020204" pitchFamily="34" charset="0"/>
              <a:buChar char="•"/>
            </a:pPr>
            <a:r>
              <a:rPr lang="en-US" sz="3200" b="1" dirty="0" smtClean="0">
                <a:solidFill>
                  <a:schemeClr val="tx1"/>
                </a:solidFill>
              </a:rPr>
              <a:t>Analysis of longer-term labor market effects of living in public housing or Housing </a:t>
            </a:r>
            <a:r>
              <a:rPr lang="en-US" sz="3200" b="1" dirty="0">
                <a:solidFill>
                  <a:schemeClr val="tx1"/>
                </a:solidFill>
              </a:rPr>
              <a:t>Choice </a:t>
            </a:r>
            <a:r>
              <a:rPr lang="en-US" sz="3200" b="1" dirty="0" smtClean="0">
                <a:solidFill>
                  <a:schemeClr val="tx1"/>
                </a:solidFill>
              </a:rPr>
              <a:t>Voucher-assisted housing </a:t>
            </a:r>
            <a:r>
              <a:rPr lang="en-US" sz="3200" b="1" dirty="0">
                <a:solidFill>
                  <a:schemeClr val="tx1"/>
                </a:solidFill>
              </a:rPr>
              <a:t>while </a:t>
            </a:r>
            <a:r>
              <a:rPr lang="en-US" sz="3200" b="1" dirty="0" smtClean="0">
                <a:solidFill>
                  <a:schemeClr val="tx1"/>
                </a:solidFill>
              </a:rPr>
              <a:t>young.  Observe youth aged 13-18 in 2000 and their subsidized housing status from 1997-2005,  follow them 13 years to observe labor market outcomes.</a:t>
            </a:r>
          </a:p>
          <a:p>
            <a:pPr marL="457200" indent="-457200">
              <a:buFont typeface="Arial" panose="020B0604020202020204" pitchFamily="34" charset="0"/>
              <a:buChar char="•"/>
            </a:pPr>
            <a:r>
              <a:rPr lang="en-US" sz="3200" b="1" dirty="0" smtClean="0">
                <a:solidFill>
                  <a:schemeClr val="tx1"/>
                </a:solidFill>
              </a:rPr>
              <a:t>Unique construction of a large-scale national data infrastructure merging 4 microdata sets, including 2000 Census, annual HUD subsidy data, and near-universal longitudinal employment data.</a:t>
            </a:r>
          </a:p>
          <a:p>
            <a:pPr marL="457200" indent="-457200">
              <a:buFont typeface="Arial" panose="020B0604020202020204" pitchFamily="34" charset="0"/>
              <a:buChar char="•"/>
            </a:pPr>
            <a:r>
              <a:rPr lang="en-US" sz="3200" b="1" dirty="0" smtClean="0">
                <a:solidFill>
                  <a:schemeClr val="tx1"/>
                </a:solidFill>
              </a:rPr>
              <a:t>Use of a between-siblings approach to control for unobservable determinants that can affect outcomes.</a:t>
            </a:r>
          </a:p>
          <a:p>
            <a:endParaRPr lang="en-US" sz="3200" dirty="0"/>
          </a:p>
        </p:txBody>
      </p:sp>
      <p:sp>
        <p:nvSpPr>
          <p:cNvPr id="4" name="Slide Number Placeholder 3"/>
          <p:cNvSpPr>
            <a:spLocks noGrp="1"/>
          </p:cNvSpPr>
          <p:nvPr>
            <p:ph type="sldNum" sz="quarter" idx="12"/>
          </p:nvPr>
        </p:nvSpPr>
        <p:spPr/>
        <p:txBody>
          <a:bodyPr/>
          <a:lstStyle/>
          <a:p>
            <a:fld id="{33616A27-B5EE-4117-9A00-2FAF9F40E09B}" type="slidenum">
              <a:rPr lang="en-US" smtClean="0"/>
              <a:t>3</a:t>
            </a:fld>
            <a:endParaRPr lang="en-US"/>
          </a:p>
        </p:txBody>
      </p:sp>
    </p:spTree>
    <p:extLst>
      <p:ext uri="{BB962C8B-B14F-4D97-AF65-F5344CB8AC3E}">
        <p14:creationId xmlns:p14="http://schemas.microsoft.com/office/powerpoint/2010/main" val="2117161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97864"/>
          </a:xfrm>
        </p:spPr>
        <p:txBody>
          <a:bodyPr>
            <a:normAutofit fontScale="90000"/>
          </a:bodyPr>
          <a:lstStyle/>
          <a:p>
            <a:pPr algn="ctr"/>
            <a:r>
              <a:rPr lang="en-US" b="1" dirty="0" smtClean="0"/>
              <a:t>Challenges for assessing impact of subsidized housing on children</a:t>
            </a:r>
            <a:endParaRPr lang="en-US" b="1" dirty="0"/>
          </a:p>
        </p:txBody>
      </p:sp>
      <p:sp>
        <p:nvSpPr>
          <p:cNvPr id="3" name="Content Placeholder 2"/>
          <p:cNvSpPr>
            <a:spLocks noGrp="1"/>
          </p:cNvSpPr>
          <p:nvPr>
            <p:ph idx="1"/>
          </p:nvPr>
        </p:nvSpPr>
        <p:spPr>
          <a:xfrm>
            <a:off x="838200" y="1197865"/>
            <a:ext cx="10515600" cy="4979098"/>
          </a:xfrm>
        </p:spPr>
        <p:txBody>
          <a:bodyPr>
            <a:noAutofit/>
          </a:bodyPr>
          <a:lstStyle/>
          <a:p>
            <a:r>
              <a:rPr lang="en-US" b="1" dirty="0" smtClean="0"/>
              <a:t>Conceptually, offsetting forces are potentially at work:</a:t>
            </a:r>
          </a:p>
          <a:p>
            <a:pPr lvl="1"/>
            <a:r>
              <a:rPr lang="en-US" sz="2800" b="1" dirty="0" smtClean="0"/>
              <a:t>Income effect (depending of course on how subsidy is spent)</a:t>
            </a:r>
          </a:p>
          <a:p>
            <a:pPr lvl="1"/>
            <a:r>
              <a:rPr lang="en-US" sz="2800" b="1" dirty="0" smtClean="0"/>
              <a:t>Potential adverse neighborhood and peer effects: often have residential location restrictions – not only public housing but also vouchers (landlord behavior)</a:t>
            </a:r>
          </a:p>
          <a:p>
            <a:r>
              <a:rPr lang="en-US" b="1" dirty="0" smtClean="0"/>
              <a:t>Empirically, many challenges:</a:t>
            </a:r>
          </a:p>
          <a:p>
            <a:pPr lvl="1"/>
            <a:r>
              <a:rPr lang="en-US" sz="2800" b="1" dirty="0" smtClean="0"/>
              <a:t>Subsidized housing is a large program delivered in a wide range of settings.</a:t>
            </a:r>
          </a:p>
          <a:p>
            <a:pPr lvl="1"/>
            <a:r>
              <a:rPr lang="en-US" sz="2800" b="1" dirty="0" smtClean="0"/>
              <a:t>Those receiving subsidized housing may have unobserved characteristics and circumstances associated with adverse outcomes.</a:t>
            </a:r>
          </a:p>
          <a:p>
            <a:pPr lvl="1"/>
            <a:r>
              <a:rPr lang="en-US" sz="2800" b="1" dirty="0" smtClean="0"/>
              <a:t>For assessing long term effects, data requirements are a challenge (most studies follow short term effects).</a:t>
            </a:r>
            <a:endParaRPr lang="en-US" sz="2800" b="1" dirty="0"/>
          </a:p>
        </p:txBody>
      </p:sp>
      <p:sp>
        <p:nvSpPr>
          <p:cNvPr id="4" name="Slide Number Placeholder 3"/>
          <p:cNvSpPr>
            <a:spLocks noGrp="1"/>
          </p:cNvSpPr>
          <p:nvPr>
            <p:ph type="sldNum" sz="quarter" idx="12"/>
          </p:nvPr>
        </p:nvSpPr>
        <p:spPr/>
        <p:txBody>
          <a:bodyPr/>
          <a:lstStyle/>
          <a:p>
            <a:fld id="{33616A27-B5EE-4117-9A00-2FAF9F40E09B}" type="slidenum">
              <a:rPr lang="en-US" smtClean="0"/>
              <a:t>4</a:t>
            </a:fld>
            <a:endParaRPr lang="en-US"/>
          </a:p>
        </p:txBody>
      </p:sp>
    </p:spTree>
    <p:extLst>
      <p:ext uri="{BB962C8B-B14F-4D97-AF65-F5344CB8AC3E}">
        <p14:creationId xmlns:p14="http://schemas.microsoft.com/office/powerpoint/2010/main" val="3346938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696" y="1"/>
            <a:ext cx="10357104" cy="1133855"/>
          </a:xfrm>
        </p:spPr>
        <p:txBody>
          <a:bodyPr>
            <a:normAutofit/>
          </a:bodyPr>
          <a:lstStyle/>
          <a:p>
            <a:pPr algn="ctr"/>
            <a:r>
              <a:rPr lang="en-US" sz="4000" b="1" dirty="0" smtClean="0">
                <a:latin typeface="+mn-lt"/>
              </a:rPr>
              <a:t>Selected Background Literature</a:t>
            </a:r>
            <a:endParaRPr lang="en-US" sz="4000" b="1" dirty="0">
              <a:latin typeface="+mn-lt"/>
            </a:endParaRPr>
          </a:p>
        </p:txBody>
      </p:sp>
      <p:sp>
        <p:nvSpPr>
          <p:cNvPr id="3" name="Rectangle 2"/>
          <p:cNvSpPr/>
          <p:nvPr/>
        </p:nvSpPr>
        <p:spPr>
          <a:xfrm>
            <a:off x="996696" y="804694"/>
            <a:ext cx="9610005" cy="5866221"/>
          </a:xfrm>
          <a:prstGeom prst="rect">
            <a:avLst/>
          </a:prstGeom>
        </p:spPr>
        <p:txBody>
          <a:bodyPr wrap="square">
            <a:spAutoFit/>
          </a:bodyPr>
          <a:lstStyle/>
          <a:p>
            <a:pPr lvl="1">
              <a:lnSpc>
                <a:spcPct val="80000"/>
              </a:lnSpc>
            </a:pPr>
            <a:endParaRPr lang="en-US" sz="2400" b="1" dirty="0" smtClean="0"/>
          </a:p>
          <a:p>
            <a:pPr lvl="1">
              <a:lnSpc>
                <a:spcPct val="80000"/>
              </a:lnSpc>
            </a:pPr>
            <a:r>
              <a:rPr lang="en-US" sz="2400" b="1" dirty="0" smtClean="0"/>
              <a:t> </a:t>
            </a:r>
            <a:endParaRPr lang="en-US" sz="2000" b="1" dirty="0" smtClean="0"/>
          </a:p>
          <a:p>
            <a:pPr marL="342900" indent="-342900">
              <a:lnSpc>
                <a:spcPct val="80000"/>
              </a:lnSpc>
              <a:buFont typeface="Arial" panose="020B0604020202020204" pitchFamily="34" charset="0"/>
              <a:buChar char="•"/>
            </a:pPr>
            <a:r>
              <a:rPr lang="en-US" sz="2800" b="1" dirty="0" smtClean="0"/>
              <a:t>Existing between-siblings studies in related contexts.</a:t>
            </a:r>
          </a:p>
          <a:p>
            <a:pPr marL="342900" indent="-342900">
              <a:lnSpc>
                <a:spcPct val="80000"/>
              </a:lnSpc>
              <a:buFont typeface="Arial" panose="020B0604020202020204" pitchFamily="34" charset="0"/>
              <a:buChar char="•"/>
            </a:pPr>
            <a:endParaRPr lang="en-US" sz="2800" b="1" dirty="0" smtClean="0"/>
          </a:p>
          <a:p>
            <a:pPr marL="342900" indent="-342900">
              <a:lnSpc>
                <a:spcPct val="80000"/>
              </a:lnSpc>
              <a:buFont typeface="Arial" panose="020B0604020202020204" pitchFamily="34" charset="0"/>
              <a:buChar char="•"/>
            </a:pPr>
            <a:r>
              <a:rPr lang="en-US" sz="2800" b="1" dirty="0" smtClean="0"/>
              <a:t>Longer-term economic outcomes (our focus):</a:t>
            </a:r>
          </a:p>
          <a:p>
            <a:pPr lvl="1">
              <a:lnSpc>
                <a:spcPct val="80000"/>
              </a:lnSpc>
            </a:pPr>
            <a:endParaRPr lang="en-US" sz="2400" b="1" dirty="0" smtClean="0"/>
          </a:p>
          <a:p>
            <a:pPr marL="800100" lvl="1" indent="-342900">
              <a:lnSpc>
                <a:spcPct val="80000"/>
              </a:lnSpc>
              <a:spcAft>
                <a:spcPts val="600"/>
              </a:spcAft>
              <a:buFont typeface="Arial" panose="020B0604020202020204" pitchFamily="34" charset="0"/>
              <a:buChar char="•"/>
            </a:pPr>
            <a:r>
              <a:rPr lang="en-US" sz="2400" b="1" dirty="0" smtClean="0"/>
              <a:t>Newman and Harkness (2000) use PSID and IV procedure with public housing supply instruments. Find modest positive effects.</a:t>
            </a:r>
          </a:p>
          <a:p>
            <a:pPr marL="800100" lvl="1" indent="-342900">
              <a:lnSpc>
                <a:spcPct val="80000"/>
              </a:lnSpc>
              <a:spcAft>
                <a:spcPts val="600"/>
              </a:spcAft>
              <a:buFont typeface="Arial" panose="020B0604020202020204" pitchFamily="34" charset="0"/>
              <a:buChar char="•"/>
            </a:pPr>
            <a:r>
              <a:rPr lang="en-US" sz="2400" b="1" dirty="0"/>
              <a:t>Jacob, Kapustin, and Ludwig (2015) use housing voucher lottery in </a:t>
            </a:r>
            <a:r>
              <a:rPr lang="en-US" sz="2400" b="1" dirty="0" smtClean="0"/>
              <a:t>Chicago in 1997 </a:t>
            </a:r>
            <a:r>
              <a:rPr lang="en-US" sz="2400" b="1" dirty="0"/>
              <a:t>combined with administrative </a:t>
            </a:r>
            <a:r>
              <a:rPr lang="en-US" sz="2400" b="1" dirty="0" smtClean="0"/>
              <a:t>data: minimal </a:t>
            </a:r>
            <a:r>
              <a:rPr lang="en-US" sz="2400" b="1" dirty="0"/>
              <a:t>longer term outcomes in terms of school achievement, health and crime.</a:t>
            </a:r>
          </a:p>
          <a:p>
            <a:pPr marL="800100" lvl="1" indent="-342900">
              <a:lnSpc>
                <a:spcPct val="80000"/>
              </a:lnSpc>
              <a:spcAft>
                <a:spcPts val="600"/>
              </a:spcAft>
              <a:buFont typeface="Arial" panose="020B0604020202020204" pitchFamily="34" charset="0"/>
              <a:buChar char="•"/>
            </a:pPr>
            <a:r>
              <a:rPr lang="en-US" sz="2400" b="1" dirty="0" err="1" smtClean="0"/>
              <a:t>Chetty</a:t>
            </a:r>
            <a:r>
              <a:rPr lang="en-US" sz="2400" b="1" dirty="0" smtClean="0"/>
              <a:t>, </a:t>
            </a:r>
            <a:r>
              <a:rPr lang="en-US" sz="2400" b="1" dirty="0" err="1" smtClean="0"/>
              <a:t>Hendren</a:t>
            </a:r>
            <a:r>
              <a:rPr lang="en-US" sz="2400" b="1" dirty="0" smtClean="0"/>
              <a:t> and Katz (2015) use MTO combined with IRS data:  induced move to a better neighborhood yields positive effect on young adult earnings for children moved when very young. </a:t>
            </a:r>
          </a:p>
          <a:p>
            <a:pPr marL="800100" lvl="1" indent="-342900">
              <a:lnSpc>
                <a:spcPct val="80000"/>
              </a:lnSpc>
              <a:spcAft>
                <a:spcPts val="600"/>
              </a:spcAft>
              <a:buFont typeface="Arial" panose="020B0604020202020204" pitchFamily="34" charset="0"/>
              <a:buChar char="•"/>
            </a:pPr>
            <a:r>
              <a:rPr lang="en-US" sz="2400" b="1" dirty="0" smtClean="0"/>
              <a:t>Larger literature on short term outcomes of public housing on children (e.g., Currie and </a:t>
            </a:r>
            <a:r>
              <a:rPr lang="en-US" sz="2400" b="1" dirty="0" err="1" smtClean="0"/>
              <a:t>Yelowitz</a:t>
            </a:r>
            <a:r>
              <a:rPr lang="en-US" sz="2400" b="1" dirty="0" smtClean="0"/>
              <a:t> (2000), Jacob (2004)).</a:t>
            </a:r>
          </a:p>
          <a:p>
            <a:pPr marL="1257300" lvl="2" indent="-342900">
              <a:lnSpc>
                <a:spcPct val="80000"/>
              </a:lnSpc>
              <a:buFont typeface="Arial" panose="020B0604020202020204" pitchFamily="34" charset="0"/>
              <a:buChar char="•"/>
            </a:pPr>
            <a:endParaRPr lang="en-US" sz="2800" b="1" dirty="0" smtClean="0"/>
          </a:p>
          <a:p>
            <a:pPr lvl="1">
              <a:lnSpc>
                <a:spcPct val="80000"/>
              </a:lnSpc>
              <a:buFont typeface="Arial" panose="020B0604020202020204" pitchFamily="34" charset="0"/>
              <a:buChar char="•"/>
            </a:pPr>
            <a:endParaRPr lang="en-US" sz="2000" b="1" dirty="0"/>
          </a:p>
        </p:txBody>
      </p:sp>
      <p:sp>
        <p:nvSpPr>
          <p:cNvPr id="4" name="Slide Number Placeholder 3"/>
          <p:cNvSpPr>
            <a:spLocks noGrp="1"/>
          </p:cNvSpPr>
          <p:nvPr>
            <p:ph type="sldNum" sz="quarter" idx="12"/>
          </p:nvPr>
        </p:nvSpPr>
        <p:spPr/>
        <p:txBody>
          <a:bodyPr/>
          <a:lstStyle/>
          <a:p>
            <a:fld id="{33616A27-B5EE-4117-9A00-2FAF9F40E09B}" type="slidenum">
              <a:rPr lang="en-US" smtClean="0"/>
              <a:t>5</a:t>
            </a:fld>
            <a:endParaRPr lang="en-US" dirty="0"/>
          </a:p>
        </p:txBody>
      </p:sp>
    </p:spTree>
    <p:extLst>
      <p:ext uri="{BB962C8B-B14F-4D97-AF65-F5344CB8AC3E}">
        <p14:creationId xmlns:p14="http://schemas.microsoft.com/office/powerpoint/2010/main" val="1645894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b="1" dirty="0" smtClean="0"/>
              <a:t>Household Fixed Effects Model</a:t>
            </a:r>
            <a:endParaRPr lang="en-US" b="1"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12686" y="1034143"/>
                <a:ext cx="8498114" cy="5119914"/>
              </a:xfrm>
            </p:spPr>
            <p:txBody>
              <a:bodyPr>
                <a:normAutofit lnSpcReduction="10000"/>
              </a:bodyPr>
              <a:lstStyle/>
              <a:p>
                <a:r>
                  <a:rPr lang="en-US" b="1" dirty="0" smtClean="0"/>
                  <a:t>Baseline regression model</a:t>
                </a:r>
                <a:endParaRPr lang="en-US" b="1" dirty="0"/>
              </a:p>
              <a:p>
                <a:pPr marL="0" indent="0">
                  <a:buNone/>
                </a:pPr>
                <a14:m>
                  <m:oMathPara xmlns:m="http://schemas.openxmlformats.org/officeDocument/2006/math">
                    <m:oMathParaPr>
                      <m:jc m:val="centerGroup"/>
                    </m:oMathParaPr>
                    <m:oMath xmlns:m="http://schemas.openxmlformats.org/officeDocument/2006/math">
                      <m:sSub>
                        <m:sSubPr>
                          <m:ctrlPr>
                            <a:rPr lang="en-US" b="1" i="1">
                              <a:latin typeface="Cambria Math" panose="02040503050406030204" pitchFamily="18" charset="0"/>
                            </a:rPr>
                          </m:ctrlPr>
                        </m:sSubPr>
                        <m:e>
                          <m:r>
                            <a:rPr lang="en-US" b="1" i="1">
                              <a:latin typeface="Cambria Math"/>
                            </a:rPr>
                            <m:t>𝒚</m:t>
                          </m:r>
                        </m:e>
                        <m:sub>
                          <m:r>
                            <a:rPr lang="en-US" b="1" i="1">
                              <a:latin typeface="Cambria Math"/>
                            </a:rPr>
                            <m:t>𝒊𝒇</m:t>
                          </m:r>
                        </m:sub>
                      </m:sSub>
                      <m:r>
                        <a:rPr lang="en-US" b="1" i="1">
                          <a:latin typeface="Cambria Math"/>
                        </a:rPr>
                        <m:t> = </m:t>
                      </m:r>
                      <m:r>
                        <a:rPr lang="en-US" b="1" i="1">
                          <a:latin typeface="Cambria Math"/>
                        </a:rPr>
                        <m:t>𝜶</m:t>
                      </m:r>
                      <m:r>
                        <a:rPr lang="en-US" b="1" i="1">
                          <a:latin typeface="Cambria Math"/>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ea typeface="Cambria Math" panose="02040503050406030204" pitchFamily="18" charset="0"/>
                            </a:rPr>
                            <m:t>𝝀</m:t>
                          </m:r>
                        </m:e>
                        <m:sub>
                          <m:r>
                            <a:rPr lang="en-US" b="1" i="1" smtClean="0">
                              <a:latin typeface="Cambria Math" panose="02040503050406030204" pitchFamily="18" charset="0"/>
                            </a:rPr>
                            <m:t>𝒇</m:t>
                          </m:r>
                        </m:sub>
                      </m:sSub>
                      <m:r>
                        <a:rPr lang="en-US" b="1" i="1" smtClean="0">
                          <a:latin typeface="Cambria Math" panose="02040503050406030204" pitchFamily="18" charset="0"/>
                        </a:rPr>
                        <m:t>+</m:t>
                      </m:r>
                      <m:r>
                        <a:rPr lang="en-US" b="1" i="1">
                          <a:latin typeface="Cambria Math"/>
                        </a:rPr>
                        <m:t>𝜷</m:t>
                      </m:r>
                      <m:r>
                        <a:rPr lang="en-US" b="1" i="1">
                          <a:latin typeface="Cambria Math"/>
                        </a:rPr>
                        <m:t>′</m:t>
                      </m:r>
                      <m:sSub>
                        <m:sSubPr>
                          <m:ctrlPr>
                            <a:rPr lang="en-US" b="1" i="1">
                              <a:latin typeface="Cambria Math" panose="02040503050406030204" pitchFamily="18" charset="0"/>
                            </a:rPr>
                          </m:ctrlPr>
                        </m:sSubPr>
                        <m:e>
                          <m:r>
                            <a:rPr lang="en-US" b="1" i="1" smtClean="0">
                              <a:latin typeface="Cambria Math" panose="02040503050406030204" pitchFamily="18" charset="0"/>
                            </a:rPr>
                            <m:t>𝑷</m:t>
                          </m:r>
                          <m:r>
                            <a:rPr lang="en-US" b="1" i="1">
                              <a:latin typeface="Cambria Math"/>
                            </a:rPr>
                            <m:t>𝑯</m:t>
                          </m:r>
                        </m:e>
                        <m:sub>
                          <m:r>
                            <a:rPr lang="en-US" b="1" i="1">
                              <a:latin typeface="Cambria Math"/>
                            </a:rPr>
                            <m:t>𝒊</m:t>
                          </m:r>
                        </m:sub>
                      </m:sSub>
                      <m:r>
                        <a:rPr lang="en-US" b="1" i="1">
                          <a:latin typeface="Cambria Math"/>
                        </a:rPr>
                        <m:t>+</m:t>
                      </m:r>
                      <m:r>
                        <a:rPr lang="en-US" b="1" i="1" smtClean="0">
                          <a:latin typeface="Cambria Math" panose="02040503050406030204" pitchFamily="18" charset="0"/>
                          <a:ea typeface="Cambria Math" panose="02040503050406030204" pitchFamily="18" charset="0"/>
                        </a:rPr>
                        <m:t>𝜹</m:t>
                      </m:r>
                      <m:r>
                        <a:rPr lang="en-US" b="1" i="1">
                          <a:latin typeface="Cambria Math"/>
                        </a:rPr>
                        <m:t>′</m:t>
                      </m:r>
                      <m:sSub>
                        <m:sSubPr>
                          <m:ctrlPr>
                            <a:rPr lang="en-US" b="1" i="1">
                              <a:latin typeface="Cambria Math" panose="02040503050406030204" pitchFamily="18" charset="0"/>
                            </a:rPr>
                          </m:ctrlPr>
                        </m:sSubPr>
                        <m:e>
                          <m:r>
                            <a:rPr lang="en-US" b="1" i="1" smtClean="0">
                              <a:latin typeface="Cambria Math" panose="02040503050406030204" pitchFamily="18" charset="0"/>
                            </a:rPr>
                            <m:t>𝑯𝑽</m:t>
                          </m:r>
                        </m:e>
                        <m:sub>
                          <m:r>
                            <a:rPr lang="en-US" b="1" i="1">
                              <a:latin typeface="Cambria Math"/>
                            </a:rPr>
                            <m:t>𝒊</m:t>
                          </m:r>
                        </m:sub>
                      </m:sSub>
                      <m:r>
                        <a:rPr lang="en-US" b="1" i="1">
                          <a:latin typeface="Cambria Math"/>
                        </a:rPr>
                        <m:t>+</m:t>
                      </m:r>
                      <m:r>
                        <a:rPr lang="en-US" b="1" i="1">
                          <a:latin typeface="Cambria Math"/>
                        </a:rPr>
                        <m:t>𝜸</m:t>
                      </m:r>
                      <m:r>
                        <a:rPr lang="en-US" b="1" i="1">
                          <a:latin typeface="Cambria Math"/>
                        </a:rPr>
                        <m:t>′</m:t>
                      </m:r>
                      <m:sSub>
                        <m:sSubPr>
                          <m:ctrlPr>
                            <a:rPr lang="en-US" b="1" i="1">
                              <a:latin typeface="Cambria Math" panose="02040503050406030204" pitchFamily="18" charset="0"/>
                            </a:rPr>
                          </m:ctrlPr>
                        </m:sSubPr>
                        <m:e>
                          <m:r>
                            <a:rPr lang="en-US" b="1" i="1" smtClean="0">
                              <a:latin typeface="Cambria Math" panose="02040503050406030204" pitchFamily="18" charset="0"/>
                            </a:rPr>
                            <m:t>𝑿</m:t>
                          </m:r>
                        </m:e>
                        <m:sub>
                          <m:r>
                            <a:rPr lang="en-US" b="1" i="1">
                              <a:latin typeface="Cambria Math"/>
                            </a:rPr>
                            <m:t>𝒊</m:t>
                          </m:r>
                        </m:sub>
                      </m:sSub>
                      <m:r>
                        <a:rPr lang="en-US" b="1" i="1">
                          <a:latin typeface="Cambria Math"/>
                        </a:rPr>
                        <m:t>+</m:t>
                      </m:r>
                      <m:sSub>
                        <m:sSubPr>
                          <m:ctrlPr>
                            <a:rPr lang="en-US" b="1" i="1">
                              <a:latin typeface="Cambria Math" panose="02040503050406030204" pitchFamily="18" charset="0"/>
                            </a:rPr>
                          </m:ctrlPr>
                        </m:sSubPr>
                        <m:e>
                          <m:r>
                            <a:rPr lang="en-US" b="1" i="1">
                              <a:latin typeface="Cambria Math"/>
                            </a:rPr>
                            <m:t>𝝐</m:t>
                          </m:r>
                        </m:e>
                        <m:sub>
                          <m:r>
                            <a:rPr lang="en-US" b="1" i="1">
                              <a:latin typeface="Cambria Math"/>
                            </a:rPr>
                            <m:t>𝒊𝒇</m:t>
                          </m:r>
                        </m:sub>
                      </m:sSub>
                    </m:oMath>
                  </m:oMathPara>
                </a14:m>
                <a:endParaRPr lang="en-US" b="1" dirty="0" smtClean="0"/>
              </a:p>
              <a:p>
                <a14:m>
                  <m:oMath xmlns:m="http://schemas.openxmlformats.org/officeDocument/2006/math">
                    <m:sSub>
                      <m:sSubPr>
                        <m:ctrlPr>
                          <a:rPr lang="en-US" b="1" i="1">
                            <a:latin typeface="Cambria Math" panose="02040503050406030204" pitchFamily="18" charset="0"/>
                          </a:rPr>
                        </m:ctrlPr>
                      </m:sSubPr>
                      <m:e>
                        <m:r>
                          <a:rPr lang="en-US" b="1" i="1">
                            <a:latin typeface="Cambria Math"/>
                          </a:rPr>
                          <m:t>𝒚</m:t>
                        </m:r>
                      </m:e>
                      <m:sub>
                        <m:r>
                          <a:rPr lang="en-US" b="1" i="1">
                            <a:latin typeface="Cambria Math"/>
                          </a:rPr>
                          <m:t>𝒊𝒇</m:t>
                        </m:r>
                      </m:sub>
                    </m:sSub>
                  </m:oMath>
                </a14:m>
                <a:r>
                  <a:rPr lang="en-US" b="1" dirty="0" smtClean="0"/>
                  <a:t> Young adult earnings of child </a:t>
                </a:r>
                <a:r>
                  <a:rPr lang="en-US" b="1" i="1" dirty="0" err="1" smtClean="0"/>
                  <a:t>i</a:t>
                </a:r>
                <a:r>
                  <a:rPr lang="en-US" b="1" dirty="0" smtClean="0"/>
                  <a:t> in household </a:t>
                </a:r>
                <a:r>
                  <a:rPr lang="en-US" b="1" i="1" dirty="0" smtClean="0"/>
                  <a:t>f</a:t>
                </a:r>
                <a:r>
                  <a:rPr lang="en-US" b="1" dirty="0" smtClean="0"/>
                  <a:t>.</a:t>
                </a:r>
              </a:p>
              <a:p>
                <a14:m>
                  <m:oMath xmlns:m="http://schemas.openxmlformats.org/officeDocument/2006/math">
                    <m:sSub>
                      <m:sSubPr>
                        <m:ctrlPr>
                          <a:rPr lang="en-US" b="1" i="1">
                            <a:latin typeface="Cambria Math" panose="02040503050406030204" pitchFamily="18" charset="0"/>
                          </a:rPr>
                        </m:ctrlPr>
                      </m:sSubPr>
                      <m:e>
                        <m:r>
                          <a:rPr lang="en-US" b="1" i="1" smtClean="0">
                            <a:latin typeface="Cambria Math" panose="02040503050406030204" pitchFamily="18" charset="0"/>
                          </a:rPr>
                          <m:t>𝑷</m:t>
                        </m:r>
                        <m:r>
                          <a:rPr lang="en-US" b="1" i="1">
                            <a:latin typeface="Cambria Math"/>
                          </a:rPr>
                          <m:t>𝑯</m:t>
                        </m:r>
                      </m:e>
                      <m:sub>
                        <m:r>
                          <a:rPr lang="en-US" b="1" i="1">
                            <a:latin typeface="Cambria Math"/>
                          </a:rPr>
                          <m:t>𝒊</m:t>
                        </m:r>
                      </m:sub>
                    </m:sSub>
                  </m:oMath>
                </a14:m>
                <a:r>
                  <a:rPr lang="en-US" b="1" dirty="0"/>
                  <a:t>, are </a:t>
                </a:r>
                <a:r>
                  <a:rPr lang="en-US" b="1" dirty="0" smtClean="0"/>
                  <a:t>years in public housing during ages 13-18 </a:t>
                </a:r>
              </a:p>
              <a:p>
                <a14:m>
                  <m:oMath xmlns:m="http://schemas.openxmlformats.org/officeDocument/2006/math">
                    <m:sSub>
                      <m:sSubPr>
                        <m:ctrlPr>
                          <a:rPr lang="en-US" b="1" i="1">
                            <a:latin typeface="Cambria Math" panose="02040503050406030204" pitchFamily="18" charset="0"/>
                          </a:rPr>
                        </m:ctrlPr>
                      </m:sSubPr>
                      <m:e>
                        <m:r>
                          <a:rPr lang="en-US" b="1" i="1" smtClean="0">
                            <a:latin typeface="Cambria Math" panose="02040503050406030204" pitchFamily="18" charset="0"/>
                          </a:rPr>
                          <m:t>𝑯𝑽</m:t>
                        </m:r>
                      </m:e>
                      <m:sub>
                        <m:r>
                          <a:rPr lang="en-US" b="1" i="1">
                            <a:latin typeface="Cambria Math"/>
                          </a:rPr>
                          <m:t>𝒊</m:t>
                        </m:r>
                      </m:sub>
                    </m:sSub>
                  </m:oMath>
                </a14:m>
                <a:r>
                  <a:rPr lang="en-US" b="1" dirty="0"/>
                  <a:t>, are years in </a:t>
                </a:r>
                <a:r>
                  <a:rPr lang="en-US" b="1" dirty="0" smtClean="0"/>
                  <a:t>voucher housing </a:t>
                </a:r>
                <a:r>
                  <a:rPr lang="en-US" b="1" dirty="0"/>
                  <a:t>during ages </a:t>
                </a:r>
                <a:r>
                  <a:rPr lang="en-US" b="1" dirty="0" smtClean="0"/>
                  <a:t>13-18</a:t>
                </a:r>
              </a:p>
              <a:p>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ea typeface="Cambria Math" panose="02040503050406030204" pitchFamily="18" charset="0"/>
                          </a:rPr>
                          <m:t>𝝀</m:t>
                        </m:r>
                      </m:e>
                      <m:sub>
                        <m:r>
                          <a:rPr lang="en-US" b="1" i="1">
                            <a:latin typeface="Cambria Math" panose="02040503050406030204" pitchFamily="18" charset="0"/>
                          </a:rPr>
                          <m:t>𝒇</m:t>
                        </m:r>
                      </m:sub>
                    </m:sSub>
                  </m:oMath>
                </a14:m>
                <a:r>
                  <a:rPr lang="en-US" b="1" i="1" dirty="0" smtClean="0">
                    <a:latin typeface="Cambria Math" panose="02040503050406030204" pitchFamily="18" charset="0"/>
                  </a:rPr>
                  <a:t> </a:t>
                </a:r>
                <a:r>
                  <a:rPr lang="en-US" b="1" dirty="0" smtClean="0">
                    <a:latin typeface="Cambria Math" panose="02040503050406030204" pitchFamily="18" charset="0"/>
                  </a:rPr>
                  <a:t> are household fixed effects.</a:t>
                </a:r>
              </a:p>
              <a:p>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𝑿</m:t>
                        </m:r>
                      </m:e>
                      <m:sub>
                        <m:r>
                          <a:rPr lang="en-US" b="1" i="1">
                            <a:latin typeface="Cambria Math"/>
                          </a:rPr>
                          <m:t>𝒊</m:t>
                        </m:r>
                      </m:sub>
                    </m:sSub>
                  </m:oMath>
                </a14:m>
                <a:r>
                  <a:rPr lang="en-US" b="1" dirty="0" smtClean="0">
                    <a:latin typeface="Cambria Math" panose="02040503050406030204" pitchFamily="18" charset="0"/>
                  </a:rPr>
                  <a:t> are observable person controls that vary across siblings (e.g., age by gender).</a:t>
                </a:r>
              </a:p>
              <a:p>
                <a:endParaRPr lang="en-US" b="1" dirty="0" smtClean="0">
                  <a:latin typeface="Cambria Math" panose="02040503050406030204" pitchFamily="18" charset="0"/>
                </a:endParaRPr>
              </a:p>
              <a:p>
                <a:r>
                  <a:rPr lang="en-US" b="1" dirty="0" smtClean="0">
                    <a:latin typeface="Cambria Math" panose="02040503050406030204" pitchFamily="18" charset="0"/>
                  </a:rPr>
                  <a:t>We also estimate similar specification with dummies for ever receiving PH or HV housing.   Results similar.</a:t>
                </a:r>
              </a:p>
              <a:p>
                <a:pPr lvl="1"/>
                <a:endParaRPr lang="en-US" dirty="0" smtClean="0">
                  <a:latin typeface="Cambria Math" panose="02040503050406030204" pitchFamily="18" charset="0"/>
                </a:endParaRPr>
              </a:p>
              <a:p>
                <a:endParaRPr lang="en-US" i="1" dirty="0" smtClean="0">
                  <a:latin typeface="Cambria Math" panose="020405030504060302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12686" y="1034143"/>
                <a:ext cx="8498114" cy="5119914"/>
              </a:xfrm>
              <a:blipFill rotWithShape="0">
                <a:blip r:embed="rId2"/>
                <a:stretch>
                  <a:fillRect l="-1291" t="-273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8C6B5B77-4519-43AE-B0BC-D3C0E1CB2607}" type="slidenum">
              <a:rPr lang="en-US" smtClean="0"/>
              <a:pPr/>
              <a:t>6</a:t>
            </a:fld>
            <a:endParaRPr lang="en-US" dirty="0"/>
          </a:p>
        </p:txBody>
      </p:sp>
    </p:spTree>
    <p:extLst>
      <p:ext uri="{BB962C8B-B14F-4D97-AF65-F5344CB8AC3E}">
        <p14:creationId xmlns:p14="http://schemas.microsoft.com/office/powerpoint/2010/main" val="568229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147" y="288758"/>
            <a:ext cx="10491537" cy="6686831"/>
          </a:xfrm>
          <a:prstGeom prst="rect">
            <a:avLst/>
          </a:prstGeom>
        </p:spPr>
        <p:txBody>
          <a:bodyPr wrap="square">
            <a:spAutoFit/>
          </a:bodyPr>
          <a:lstStyle/>
          <a:p>
            <a:pPr algn="ctr">
              <a:lnSpc>
                <a:spcPct val="107000"/>
              </a:lnSpc>
              <a:spcAft>
                <a:spcPts val="800"/>
              </a:spcAft>
            </a:pPr>
            <a:r>
              <a:rPr lang="en-US" sz="3200" b="1" dirty="0" smtClean="0">
                <a:effectLst/>
                <a:latin typeface="Calibri" panose="020F0502020204030204" pitchFamily="34" charset="0"/>
                <a:ea typeface="Calibri" panose="020F0502020204030204" pitchFamily="34" charset="0"/>
                <a:cs typeface="Times New Roman" panose="02020603050405020304" pitchFamily="18" charset="0"/>
              </a:rPr>
              <a:t>Overview of Between-Siblings Model</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u="sng" dirty="0" smtClean="0">
                <a:effectLst/>
                <a:latin typeface="Calibri" panose="020F0502020204030204" pitchFamily="34" charset="0"/>
                <a:ea typeface="Calibri" panose="020F0502020204030204" pitchFamily="34" charset="0"/>
                <a:cs typeface="Times New Roman" panose="02020603050405020304" pitchFamily="18" charset="0"/>
              </a:rPr>
              <a:t>Dependent Variable</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 Earnings 2011-2013 </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r>
            <a:br>
              <a:rPr lang="en-US" b="1" dirty="0" smtClean="0">
                <a:effectLst/>
                <a:latin typeface="Calibri" panose="020F0502020204030204" pitchFamily="34" charset="0"/>
                <a:ea typeface="Calibri" panose="020F0502020204030204" pitchFamily="34" charset="0"/>
                <a:cs typeface="Times New Roman" panose="02020603050405020304" pitchFamily="18" charset="0"/>
              </a:rPr>
            </a:b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r>
            <a:br>
              <a:rPr lang="en-US"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2400" b="1" u="sng" dirty="0" smtClean="0">
                <a:effectLst/>
                <a:latin typeface="Calibri" panose="020F0502020204030204" pitchFamily="34" charset="0"/>
                <a:ea typeface="Calibri" panose="020F0502020204030204" pitchFamily="34" charset="0"/>
                <a:cs typeface="Times New Roman" panose="02020603050405020304" pitchFamily="18" charset="0"/>
              </a:rPr>
              <a:t>Explanatory Variables</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eaLnBrk="0" hangingPunct="0">
              <a:lnSpc>
                <a:spcPct val="90000"/>
              </a:lnSpc>
              <a:spcBef>
                <a:spcPts val="0"/>
              </a:spcBef>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Years in Voucher Housing (0-6)</a:t>
            </a:r>
            <a:b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Male, Years in Voucher Housing</a:t>
            </a:r>
            <a:b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Years in Public Housing (0-6)</a:t>
            </a:r>
            <a:b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Male, Years in Public Housing</a:t>
            </a:r>
            <a:b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2400" b="1" u="sng" dirty="0" smtClean="0">
                <a:effectLst/>
                <a:latin typeface="Calibri" panose="020F0502020204030204" pitchFamily="34" charset="0"/>
                <a:ea typeface="Calibri" panose="020F0502020204030204" pitchFamily="34" charset="0"/>
                <a:cs typeface="Times New Roman" panose="02020603050405020304" pitchFamily="18" charset="0"/>
              </a:rPr>
              <a:t>Household-specific Fixed Effects </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(assigned to all youth in a specific household</a:t>
            </a:r>
            <a:r>
              <a:rPr lang="en-US" sz="2400" b="1" dirty="0">
                <a:latin typeface="Calibri" panose="020F0502020204030204" pitchFamily="34" charset="0"/>
                <a:ea typeface="Calibri" panose="020F0502020204030204" pitchFamily="34" charset="0"/>
                <a:cs typeface="Times New Roman" panose="02020603050405020304" pitchFamily="18" charset="0"/>
              </a:rPr>
              <a:t>; thus only these observations used to </a:t>
            </a:r>
            <a:r>
              <a:rPr lang="en-US" sz="2400" b="1" dirty="0" smtClean="0">
                <a:latin typeface="Calibri" panose="020F0502020204030204" pitchFamily="34" charset="0"/>
                <a:ea typeface="Calibri" panose="020F0502020204030204" pitchFamily="34" charset="0"/>
                <a:cs typeface="Times New Roman" panose="02020603050405020304" pitchFamily="18" charset="0"/>
              </a:rPr>
              <a:t>identify housing </a:t>
            </a:r>
            <a:r>
              <a:rPr lang="en-US" sz="2400" b="1" dirty="0">
                <a:latin typeface="Calibri" panose="020F0502020204030204" pitchFamily="34" charset="0"/>
                <a:ea typeface="Calibri" panose="020F0502020204030204" pitchFamily="34" charset="0"/>
                <a:cs typeface="Times New Roman" panose="02020603050405020304" pitchFamily="18" charset="0"/>
              </a:rPr>
              <a:t>coefficient </a:t>
            </a:r>
            <a:r>
              <a:rPr lang="en-US" sz="2400" b="1" dirty="0" smtClean="0">
                <a:latin typeface="Calibri" panose="020F0502020204030204" pitchFamily="34" charset="0"/>
                <a:ea typeface="Calibri" panose="020F0502020204030204" pitchFamily="34" charset="0"/>
                <a:cs typeface="Times New Roman" panose="02020603050405020304" pitchFamily="18" charset="0"/>
              </a:rPr>
              <a:t>estimates) (Thus </a:t>
            </a:r>
            <a:r>
              <a:rPr lang="en-US" sz="2400" b="1" u="sng" dirty="0" smtClean="0">
                <a:latin typeface="Calibri" panose="020F0502020204030204" pitchFamily="34" charset="0"/>
                <a:ea typeface="Calibri" panose="020F0502020204030204" pitchFamily="34" charset="0"/>
                <a:cs typeface="Times New Roman" panose="02020603050405020304" pitchFamily="18" charset="0"/>
              </a:rPr>
              <a:t>need 2 youth with different exposures; if no exposure then no contribution to exposure results)</a:t>
            </a:r>
            <a:r>
              <a:rPr lang="en-US" sz="2400" b="1" dirty="0" smtClean="0">
                <a:latin typeface="Calibri" panose="020F0502020204030204" pitchFamily="34" charset="0"/>
                <a:ea typeface="Calibri" panose="020F0502020204030204" pitchFamily="34" charset="0"/>
                <a:cs typeface="Times New Roman" panose="02020603050405020304" pitchFamily="18" charset="0"/>
              </a:rPr>
              <a:t/>
            </a:r>
            <a:br>
              <a:rPr lang="en-US" sz="2400" b="1" dirty="0" smtClean="0">
                <a:latin typeface="Calibri" panose="020F0502020204030204" pitchFamily="34" charset="0"/>
                <a:ea typeface="Calibri" panose="020F0502020204030204" pitchFamily="34" charset="0"/>
                <a:cs typeface="Times New Roman" panose="02020603050405020304" pitchFamily="18" charset="0"/>
              </a:rPr>
            </a:b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Observable person controls that vary across siblings (e.g., age, gender)</a:t>
            </a:r>
            <a:b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1200" b="1"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1200" b="1" dirty="0" smtClean="0">
                <a:effectLst/>
                <a:latin typeface="Calibri" panose="020F0502020204030204" pitchFamily="34" charset="0"/>
                <a:ea typeface="Calibri" panose="020F0502020204030204" pitchFamily="34" charset="0"/>
                <a:cs typeface="Times New Roman" panose="02020603050405020304" pitchFamily="18" charset="0"/>
              </a:rPr>
            </a:br>
            <a:r>
              <a:rPr lang="en-US" sz="1200" b="1"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1200" b="1"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b="1" dirty="0">
              <a:latin typeface="Arial" panose="020B0604020202020204" pitchFamily="34" charset="0"/>
              <a:ea typeface="Calibri" panose="020F0502020204030204" pitchFamily="34" charset="0"/>
              <a:cs typeface="Arial" panose="020B0604020202020204" pitchFamily="34" charset="0"/>
            </a:endParaRPr>
          </a:p>
          <a:p>
            <a:pPr marL="457200" marR="0" eaLnBrk="0" hangingPunct="0">
              <a:lnSpc>
                <a:spcPct val="90000"/>
              </a:lnSpc>
              <a:spcBef>
                <a:spcPts val="0"/>
              </a:spcBef>
              <a:spcAft>
                <a:spcPts val="800"/>
              </a:spcAft>
            </a:pPr>
            <a:endParaRPr lang="en-US"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eaLnBrk="0" hangingPunct="0">
              <a:lnSpc>
                <a:spcPct val="90000"/>
              </a:lnSpc>
              <a:spcBef>
                <a:spcPts val="0"/>
              </a:spcBef>
              <a:spcAft>
                <a:spcPts val="800"/>
              </a:spcAft>
            </a:pP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r>
            <a:br>
              <a:rPr lang="en-US" b="1"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33616A27-B5EE-4117-9A00-2FAF9F40E09B}" type="slidenum">
              <a:rPr lang="en-US" smtClean="0"/>
              <a:t>7</a:t>
            </a:fld>
            <a:endParaRPr lang="en-US"/>
          </a:p>
        </p:txBody>
      </p:sp>
    </p:spTree>
    <p:extLst>
      <p:ext uri="{BB962C8B-B14F-4D97-AF65-F5344CB8AC3E}">
        <p14:creationId xmlns:p14="http://schemas.microsoft.com/office/powerpoint/2010/main" val="852221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045" y="-594359"/>
            <a:ext cx="12250614" cy="1271015"/>
          </a:xfrm>
        </p:spPr>
        <p:txBody>
          <a:bodyPr>
            <a:normAutofit/>
          </a:bodyPr>
          <a:lstStyle/>
          <a:p>
            <a:pPr algn="ctr"/>
            <a:r>
              <a:rPr lang="en-US" sz="3600" b="1" dirty="0" smtClean="0">
                <a:latin typeface="+mn-lt"/>
              </a:rPr>
              <a:t>Our Unique Contribution – National, Comprehensive Data</a:t>
            </a:r>
            <a:endParaRPr lang="en-US" sz="3600" b="1" dirty="0">
              <a:latin typeface="+mn-lt"/>
            </a:endParaRPr>
          </a:p>
        </p:txBody>
      </p:sp>
      <p:sp>
        <p:nvSpPr>
          <p:cNvPr id="3" name="Text Placeholder 2"/>
          <p:cNvSpPr>
            <a:spLocks noGrp="1"/>
          </p:cNvSpPr>
          <p:nvPr>
            <p:ph type="body" idx="1"/>
          </p:nvPr>
        </p:nvSpPr>
        <p:spPr>
          <a:xfrm>
            <a:off x="831850" y="676656"/>
            <a:ext cx="10521950" cy="6181344"/>
          </a:xfrm>
        </p:spPr>
        <p:txBody>
          <a:bodyPr>
            <a:noAutofit/>
          </a:bodyPr>
          <a:lstStyle/>
          <a:p>
            <a:pPr lvl="1" indent="-457200">
              <a:spcBef>
                <a:spcPts val="1000"/>
              </a:spcBef>
              <a:buFont typeface="Arial" panose="020B0604020202020204" pitchFamily="34" charset="0"/>
              <a:buChar char="•"/>
            </a:pPr>
            <a:r>
              <a:rPr lang="en-US" sz="2800" b="1" dirty="0" smtClean="0">
                <a:solidFill>
                  <a:schemeClr val="tx1"/>
                </a:solidFill>
              </a:rPr>
              <a:t>Analyze longer-term labor market effects of living in subsidized voucher or public housing while young. </a:t>
            </a:r>
            <a:r>
              <a:rPr lang="en-US" sz="2800" b="1" dirty="0">
                <a:solidFill>
                  <a:schemeClr val="tx1"/>
                </a:solidFill>
              </a:rPr>
              <a:t>Focus on birth cohort from 1982 to 1987 (13-18 in 2000, 26-31 in 2013</a:t>
            </a:r>
            <a:r>
              <a:rPr lang="en-US" sz="2800" b="1" dirty="0" smtClean="0">
                <a:solidFill>
                  <a:schemeClr val="tx1"/>
                </a:solidFill>
              </a:rPr>
              <a:t>), integrating the  </a:t>
            </a:r>
            <a:r>
              <a:rPr lang="en-US" sz="2800" b="1" dirty="0">
                <a:solidFill>
                  <a:schemeClr val="tx1"/>
                </a:solidFill>
              </a:rPr>
              <a:t>following data on a national level:</a:t>
            </a:r>
          </a:p>
          <a:p>
            <a:pPr marL="1371600" lvl="2" indent="-457200">
              <a:buFont typeface="Arial" panose="020B0604020202020204" pitchFamily="34" charset="0"/>
              <a:buChar char="•"/>
            </a:pPr>
            <a:r>
              <a:rPr lang="en-US" sz="2800" b="1" dirty="0" smtClean="0">
                <a:solidFill>
                  <a:schemeClr val="tx1"/>
                </a:solidFill>
              </a:rPr>
              <a:t>2000 Census (100% file): family structure, demographics, rental status.</a:t>
            </a:r>
          </a:p>
          <a:p>
            <a:pPr marL="1371600" lvl="2" indent="-457200">
              <a:buFont typeface="Arial" panose="020B0604020202020204" pitchFamily="34" charset="0"/>
              <a:buChar char="•"/>
            </a:pPr>
            <a:r>
              <a:rPr lang="en-US" sz="2800" b="1" dirty="0" smtClean="0">
                <a:solidFill>
                  <a:schemeClr val="tx1"/>
                </a:solidFill>
              </a:rPr>
              <a:t>Parents’ income </a:t>
            </a:r>
            <a:r>
              <a:rPr lang="en-US" sz="2800" b="1" dirty="0">
                <a:solidFill>
                  <a:schemeClr val="tx1"/>
                </a:solidFill>
              </a:rPr>
              <a:t>from 1997-2005 </a:t>
            </a:r>
            <a:r>
              <a:rPr lang="en-US" sz="2800" b="1" dirty="0" smtClean="0">
                <a:solidFill>
                  <a:schemeClr val="tx1"/>
                </a:solidFill>
              </a:rPr>
              <a:t>LEHD national files limit to &lt;50% AMI, find “average” household income. </a:t>
            </a:r>
          </a:p>
          <a:p>
            <a:pPr marL="1371600" lvl="2" indent="-457200">
              <a:buFont typeface="Arial" panose="020B0604020202020204" pitchFamily="34" charset="0"/>
              <a:buChar char="•"/>
            </a:pPr>
            <a:r>
              <a:rPr lang="en-US" sz="2800" b="1" dirty="0" smtClean="0">
                <a:solidFill>
                  <a:schemeClr val="tx1"/>
                </a:solidFill>
              </a:rPr>
              <a:t>Complete HUD </a:t>
            </a:r>
            <a:r>
              <a:rPr lang="en-US" sz="2800" b="1" dirty="0">
                <a:solidFill>
                  <a:schemeClr val="tx1"/>
                </a:solidFill>
              </a:rPr>
              <a:t>administrative data from 1997-2005 </a:t>
            </a:r>
            <a:r>
              <a:rPr lang="en-US" sz="2800" b="1" dirty="0" smtClean="0">
                <a:solidFill>
                  <a:schemeClr val="tx1"/>
                </a:solidFill>
              </a:rPr>
              <a:t>to determine this cohort’s participation in both </a:t>
            </a:r>
            <a:r>
              <a:rPr lang="en-US" sz="2800" b="1" dirty="0">
                <a:solidFill>
                  <a:schemeClr val="tx1"/>
                </a:solidFill>
              </a:rPr>
              <a:t>public housing and voucher </a:t>
            </a:r>
            <a:r>
              <a:rPr lang="en-US" sz="2800" b="1" dirty="0" smtClean="0">
                <a:solidFill>
                  <a:schemeClr val="tx1"/>
                </a:solidFill>
              </a:rPr>
              <a:t>housing.</a:t>
            </a:r>
          </a:p>
          <a:p>
            <a:pPr marL="1371600" lvl="2" indent="-457200">
              <a:buFont typeface="Arial" panose="020B0604020202020204" pitchFamily="34" charset="0"/>
              <a:buChar char="•"/>
            </a:pPr>
            <a:r>
              <a:rPr lang="en-US" sz="2800" b="1" dirty="0" smtClean="0">
                <a:solidFill>
                  <a:schemeClr val="tx1"/>
                </a:solidFill>
              </a:rPr>
              <a:t>Labor </a:t>
            </a:r>
            <a:r>
              <a:rPr lang="en-US" sz="2800" b="1" dirty="0">
                <a:solidFill>
                  <a:schemeClr val="tx1"/>
                </a:solidFill>
              </a:rPr>
              <a:t>market outcomes in 2011-13 </a:t>
            </a:r>
            <a:r>
              <a:rPr lang="en-US" sz="2800" b="1" dirty="0" smtClean="0">
                <a:solidFill>
                  <a:schemeClr val="tx1"/>
                </a:solidFill>
              </a:rPr>
              <a:t>for this birth cohort.</a:t>
            </a:r>
            <a:endParaRPr lang="en-US" sz="2800" b="1" dirty="0">
              <a:solidFill>
                <a:schemeClr val="tx1"/>
              </a:solidFill>
            </a:endParaRPr>
          </a:p>
          <a:p>
            <a:pPr marL="1371600" lvl="2" indent="-457200">
              <a:buFont typeface="Arial" panose="020B0604020202020204" pitchFamily="34" charset="0"/>
              <a:buChar char="•"/>
            </a:pPr>
            <a:r>
              <a:rPr lang="en-US" sz="2800" b="1" dirty="0" smtClean="0">
                <a:solidFill>
                  <a:schemeClr val="tx1"/>
                </a:solidFill>
              </a:rPr>
              <a:t>Detailed address from administrative data for entire population from 1997-2005 (used, e.g., to construct average neighborhood poverty over period). </a:t>
            </a:r>
          </a:p>
          <a:p>
            <a:endParaRPr lang="en-US" sz="3200" dirty="0"/>
          </a:p>
        </p:txBody>
      </p:sp>
      <p:sp>
        <p:nvSpPr>
          <p:cNvPr id="4" name="Slide Number Placeholder 3"/>
          <p:cNvSpPr>
            <a:spLocks noGrp="1"/>
          </p:cNvSpPr>
          <p:nvPr>
            <p:ph type="sldNum" sz="quarter" idx="12"/>
          </p:nvPr>
        </p:nvSpPr>
        <p:spPr/>
        <p:txBody>
          <a:bodyPr/>
          <a:lstStyle/>
          <a:p>
            <a:fld id="{33616A27-B5EE-4117-9A00-2FAF9F40E09B}" type="slidenum">
              <a:rPr lang="en-US" smtClean="0"/>
              <a:t>8</a:t>
            </a:fld>
            <a:endParaRPr lang="en-US"/>
          </a:p>
        </p:txBody>
      </p:sp>
    </p:spTree>
    <p:extLst>
      <p:ext uri="{BB962C8B-B14F-4D97-AF65-F5344CB8AC3E}">
        <p14:creationId xmlns:p14="http://schemas.microsoft.com/office/powerpoint/2010/main" val="1102002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66" y="-1"/>
            <a:ext cx="12132733" cy="1464733"/>
          </a:xfrm>
        </p:spPr>
        <p:txBody>
          <a:bodyPr>
            <a:normAutofit/>
          </a:bodyPr>
          <a:lstStyle/>
          <a:p>
            <a:pPr algn="ctr"/>
            <a:r>
              <a:rPr lang="en-US" sz="2400" b="1" dirty="0" smtClean="0">
                <a:latin typeface="+mn-lt"/>
              </a:rPr>
              <a:t>Descriptive Statistics for Sibling Sample: Youth Aged 13-18 in 2000 Households with at Least One Other Sibling Aged 13-18 in 2000</a:t>
            </a:r>
            <a:br>
              <a:rPr lang="en-US" sz="2400" b="1" dirty="0" smtClean="0">
                <a:latin typeface="+mn-lt"/>
              </a:rPr>
            </a:br>
            <a:r>
              <a:rPr lang="en-US" sz="2000" b="1" dirty="0">
                <a:latin typeface="+mn-lt"/>
              </a:rPr>
              <a:t> </a:t>
            </a:r>
            <a:r>
              <a:rPr lang="en-US" sz="2000" b="1" dirty="0" smtClean="0">
                <a:latin typeface="+mn-lt"/>
              </a:rPr>
              <a:t>  (Rental Households with Parents Earning Less Than 50% AMI)</a:t>
            </a:r>
            <a:endParaRPr lang="en-US" sz="2000" b="1"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28239909"/>
              </p:ext>
            </p:extLst>
          </p:nvPr>
        </p:nvGraphicFramePr>
        <p:xfrm>
          <a:off x="367695" y="1342171"/>
          <a:ext cx="11688838" cy="5387792"/>
        </p:xfrm>
        <a:graphic>
          <a:graphicData uri="http://schemas.openxmlformats.org/drawingml/2006/table">
            <a:tbl>
              <a:tblPr firstRow="1" bandRow="1">
                <a:tableStyleId>{5C22544A-7EE6-4342-B048-85BDC9FD1C3A}</a:tableStyleId>
              </a:tblPr>
              <a:tblGrid>
                <a:gridCol w="4339507"/>
                <a:gridCol w="3648896"/>
                <a:gridCol w="3700435"/>
              </a:tblGrid>
              <a:tr h="1122063">
                <a:tc>
                  <a:txBody>
                    <a:bodyPr/>
                    <a:lstStyle/>
                    <a:p>
                      <a:pPr marL="0" marR="0">
                        <a:lnSpc>
                          <a:spcPts val="1100"/>
                        </a:lnSpc>
                        <a:spcBef>
                          <a:spcPts val="0"/>
                        </a:spcBef>
                        <a:spcAft>
                          <a:spcPts val="0"/>
                        </a:spcAft>
                      </a:pPr>
                      <a:r>
                        <a:rPr lang="en-US" sz="2200" dirty="0">
                          <a:effectLst/>
                          <a:latin typeface="Calibri"/>
                          <a:ea typeface="Calibri"/>
                          <a:cs typeface="Calibri"/>
                        </a:rPr>
                        <a:t>   </a:t>
                      </a:r>
                    </a:p>
                  </a:txBody>
                  <a:tcPr marL="0" marR="0" marT="0" marB="0"/>
                </a:tc>
                <a:tc>
                  <a:txBody>
                    <a:bodyPr/>
                    <a:lstStyle/>
                    <a:p>
                      <a:pPr marL="0" marR="0">
                        <a:lnSpc>
                          <a:spcPts val="1000"/>
                        </a:lnSpc>
                        <a:spcBef>
                          <a:spcPts val="10"/>
                        </a:spcBef>
                        <a:spcAft>
                          <a:spcPts val="0"/>
                        </a:spcAft>
                      </a:pPr>
                      <a:r>
                        <a:rPr lang="en-US" sz="2200" dirty="0">
                          <a:effectLst/>
                          <a:latin typeface="Calibri"/>
                          <a:ea typeface="Calibri"/>
                          <a:cs typeface="Calibri"/>
                        </a:rPr>
                        <a:t> </a:t>
                      </a:r>
                    </a:p>
                    <a:p>
                      <a:pPr marL="84455" marR="73660" indent="581660" algn="r">
                        <a:lnSpc>
                          <a:spcPct val="115000"/>
                        </a:lnSpc>
                        <a:spcBef>
                          <a:spcPts val="0"/>
                        </a:spcBef>
                        <a:spcAft>
                          <a:spcPts val="0"/>
                        </a:spcAft>
                      </a:pPr>
                      <a:r>
                        <a:rPr lang="en-US" sz="2200" b="1" i="1" spc="-10" dirty="0">
                          <a:effectLst/>
                          <a:latin typeface="Calibri"/>
                          <a:ea typeface="Calibri"/>
                          <a:cs typeface="Calibri"/>
                        </a:rPr>
                        <a:t>No</a:t>
                      </a:r>
                      <a:r>
                        <a:rPr lang="en-US" sz="2200" b="1" i="1" spc="95" dirty="0">
                          <a:effectLst/>
                          <a:latin typeface="Calibri"/>
                          <a:ea typeface="Calibri"/>
                          <a:cs typeface="Calibri"/>
                        </a:rPr>
                        <a:t> </a:t>
                      </a:r>
                      <a:r>
                        <a:rPr lang="en-US" sz="2200" b="1" i="1" spc="-5" dirty="0" smtClean="0">
                          <a:effectLst/>
                          <a:latin typeface="Calibri"/>
                          <a:ea typeface="Calibri"/>
                          <a:cs typeface="Calibri"/>
                        </a:rPr>
                        <a:t>Household Subsidy 1997-2005</a:t>
                      </a:r>
                      <a:endParaRPr lang="en-US" sz="2200" dirty="0">
                        <a:effectLst/>
                        <a:latin typeface="Calibri"/>
                        <a:ea typeface="Calibri"/>
                        <a:cs typeface="Calibri"/>
                      </a:endParaRPr>
                    </a:p>
                  </a:txBody>
                  <a:tcPr marL="0" marR="0" marT="0" marB="0"/>
                </a:tc>
                <a:tc>
                  <a:txBody>
                    <a:bodyPr/>
                    <a:lstStyle/>
                    <a:p>
                      <a:pPr marL="0" marR="0">
                        <a:lnSpc>
                          <a:spcPts val="1000"/>
                        </a:lnSpc>
                        <a:spcBef>
                          <a:spcPts val="10"/>
                        </a:spcBef>
                        <a:spcAft>
                          <a:spcPts val="0"/>
                        </a:spcAft>
                      </a:pPr>
                      <a:r>
                        <a:rPr lang="en-US" sz="2200" dirty="0">
                          <a:effectLst/>
                          <a:latin typeface="Calibri"/>
                          <a:ea typeface="Calibri"/>
                          <a:cs typeface="Calibri"/>
                        </a:rPr>
                        <a:t> </a:t>
                      </a:r>
                    </a:p>
                    <a:p>
                      <a:pPr marL="84455" marR="73660" indent="581660" algn="r">
                        <a:lnSpc>
                          <a:spcPct val="115000"/>
                        </a:lnSpc>
                        <a:spcBef>
                          <a:spcPts val="0"/>
                        </a:spcBef>
                        <a:spcAft>
                          <a:spcPts val="0"/>
                        </a:spcAft>
                      </a:pPr>
                      <a:r>
                        <a:rPr lang="en-US" sz="2200" b="1" i="1" spc="-10" dirty="0" smtClean="0">
                          <a:effectLst/>
                          <a:latin typeface="Calibri"/>
                          <a:ea typeface="Calibri"/>
                          <a:cs typeface="Calibri"/>
                        </a:rPr>
                        <a:t>Some </a:t>
                      </a:r>
                      <a:r>
                        <a:rPr lang="en-US" sz="2200" b="1" i="1" spc="-5" dirty="0" smtClean="0">
                          <a:effectLst/>
                          <a:latin typeface="Calibri"/>
                          <a:ea typeface="Calibri"/>
                          <a:cs typeface="Calibri"/>
                        </a:rPr>
                        <a:t>Household Subsidy 1997-2005</a:t>
                      </a:r>
                      <a:endParaRPr lang="en-US" sz="2200" dirty="0">
                        <a:effectLst/>
                        <a:latin typeface="Calibri"/>
                        <a:ea typeface="Calibri"/>
                        <a:cs typeface="Calibri"/>
                      </a:endParaRPr>
                    </a:p>
                  </a:txBody>
                  <a:tcPr marL="0" marR="0" marT="0" marB="0"/>
                </a:tc>
              </a:tr>
              <a:tr h="529937">
                <a:tc>
                  <a:txBody>
                    <a:bodyPr/>
                    <a:lstStyle/>
                    <a:p>
                      <a:pPr marL="68580" marR="107315">
                        <a:lnSpc>
                          <a:spcPct val="115000"/>
                        </a:lnSpc>
                        <a:spcBef>
                          <a:spcPts val="60"/>
                        </a:spcBef>
                        <a:spcAft>
                          <a:spcPts val="0"/>
                        </a:spcAft>
                      </a:pPr>
                      <a:r>
                        <a:rPr lang="en-US" sz="2200" b="1" spc="-5" dirty="0" smtClean="0">
                          <a:effectLst/>
                          <a:latin typeface="Calibri"/>
                          <a:ea typeface="Calibri"/>
                          <a:cs typeface="Calibri"/>
                        </a:rPr>
                        <a:t>Black</a:t>
                      </a:r>
                      <a:r>
                        <a:rPr lang="en-US" sz="2200" b="1" spc="-5" baseline="0" dirty="0" smtClean="0">
                          <a:effectLst/>
                          <a:latin typeface="Calibri"/>
                          <a:ea typeface="Calibri"/>
                          <a:cs typeface="Calibri"/>
                        </a:rPr>
                        <a:t> non-Hispanic household</a:t>
                      </a:r>
                      <a:endParaRPr lang="en-US" sz="22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0.216</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0.470</a:t>
                      </a:r>
                    </a:p>
                  </a:txBody>
                  <a:tcPr marL="3810" marR="3810" marT="3810" marB="0" anchor="b"/>
                </a:tc>
              </a:tr>
              <a:tr h="529937">
                <a:tc>
                  <a:txBody>
                    <a:bodyPr/>
                    <a:lstStyle/>
                    <a:p>
                      <a:pPr marL="68580" marR="107315">
                        <a:lnSpc>
                          <a:spcPct val="115000"/>
                        </a:lnSpc>
                        <a:spcBef>
                          <a:spcPts val="60"/>
                        </a:spcBef>
                        <a:spcAft>
                          <a:spcPts val="0"/>
                        </a:spcAft>
                      </a:pPr>
                      <a:r>
                        <a:rPr lang="en-US" sz="2200" b="1" dirty="0" smtClean="0">
                          <a:effectLst/>
                          <a:latin typeface="Calibri"/>
                          <a:ea typeface="Calibri"/>
                          <a:cs typeface="Calibri"/>
                        </a:rPr>
                        <a:t>Hispanic</a:t>
                      </a:r>
                      <a:r>
                        <a:rPr lang="en-US" sz="2200" b="1" baseline="0" dirty="0" smtClean="0">
                          <a:effectLst/>
                          <a:latin typeface="Calibri"/>
                          <a:ea typeface="Calibri"/>
                          <a:cs typeface="Calibri"/>
                        </a:rPr>
                        <a:t> household</a:t>
                      </a:r>
                      <a:endParaRPr lang="en-US" sz="22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0.295</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0.258</a:t>
                      </a:r>
                    </a:p>
                  </a:txBody>
                  <a:tcPr marL="3810" marR="3810" marT="3810" marB="0" anchor="b"/>
                </a:tc>
              </a:tr>
              <a:tr h="529937">
                <a:tc>
                  <a:txBody>
                    <a:bodyPr/>
                    <a:lstStyle/>
                    <a:p>
                      <a:pPr marL="68580" marR="107315">
                        <a:lnSpc>
                          <a:spcPct val="115000"/>
                        </a:lnSpc>
                        <a:spcBef>
                          <a:spcPts val="60"/>
                        </a:spcBef>
                        <a:spcAft>
                          <a:spcPts val="0"/>
                        </a:spcAft>
                      </a:pPr>
                      <a:r>
                        <a:rPr lang="en-US" sz="2200" b="1" spc="-5" dirty="0" smtClean="0">
                          <a:effectLst/>
                          <a:latin typeface="Calibri"/>
                          <a:ea typeface="Calibri"/>
                          <a:cs typeface="Calibri"/>
                        </a:rPr>
                        <a:t>White</a:t>
                      </a:r>
                      <a:r>
                        <a:rPr lang="en-US" sz="2200" b="1" spc="-5" baseline="0" dirty="0" smtClean="0">
                          <a:effectLst/>
                          <a:latin typeface="Calibri"/>
                          <a:ea typeface="Calibri"/>
                          <a:cs typeface="Calibri"/>
                        </a:rPr>
                        <a:t> non-Hispanic household</a:t>
                      </a:r>
                      <a:endParaRPr lang="en-US" sz="22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0.402</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0.203</a:t>
                      </a:r>
                    </a:p>
                  </a:txBody>
                  <a:tcPr marL="3810" marR="3810" marT="3810" marB="0" anchor="b"/>
                </a:tc>
              </a:tr>
              <a:tr h="529937">
                <a:tc>
                  <a:txBody>
                    <a:bodyPr/>
                    <a:lstStyle/>
                    <a:p>
                      <a:pPr marL="68580" marR="107315">
                        <a:lnSpc>
                          <a:spcPct val="115000"/>
                        </a:lnSpc>
                        <a:spcBef>
                          <a:spcPts val="60"/>
                        </a:spcBef>
                        <a:spcAft>
                          <a:spcPts val="0"/>
                        </a:spcAft>
                      </a:pPr>
                      <a:r>
                        <a:rPr lang="en-US" sz="2200" b="1" spc="-5" dirty="0" smtClean="0">
                          <a:effectLst/>
                          <a:latin typeface="Calibri"/>
                          <a:ea typeface="Calibri"/>
                          <a:cs typeface="Calibri"/>
                        </a:rPr>
                        <a:t>Parents’ Earnings while</a:t>
                      </a:r>
                      <a:r>
                        <a:rPr lang="en-US" sz="2200" b="1" spc="-5" baseline="0" dirty="0" smtClean="0">
                          <a:effectLst/>
                          <a:latin typeface="Calibri"/>
                          <a:ea typeface="Calibri"/>
                          <a:cs typeface="Calibri"/>
                        </a:rPr>
                        <a:t> teenager 16-18</a:t>
                      </a:r>
                      <a:endParaRPr lang="en-US" sz="2200" b="1" dirty="0">
                        <a:effectLst/>
                        <a:latin typeface="Calibri"/>
                        <a:ea typeface="Calibri"/>
                        <a:cs typeface="Calibri"/>
                      </a:endParaRPr>
                    </a:p>
                  </a:txBody>
                  <a:tcPr marL="0" marR="0" marT="0" marB="0" anchor="ctr"/>
                </a:tc>
                <a:tc>
                  <a:txBody>
                    <a:bodyPr/>
                    <a:lstStyle/>
                    <a:p>
                      <a:pPr algn="ctr" fontAlgn="b"/>
                      <a:r>
                        <a:rPr lang="en-US" sz="2200" b="1" i="0" u="none" strike="noStrike" dirty="0" smtClean="0">
                          <a:solidFill>
                            <a:srgbClr val="000000"/>
                          </a:solidFill>
                          <a:effectLst/>
                          <a:latin typeface="Calibri" panose="020F0502020204030204" pitchFamily="34" charset="0"/>
                        </a:rPr>
                        <a:t>$39625</a:t>
                      </a:r>
                      <a:endParaRPr lang="en-US" sz="2200" b="1"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2200" b="1" i="0" u="none" strike="noStrike" dirty="0" smtClean="0">
                          <a:solidFill>
                            <a:srgbClr val="000000"/>
                          </a:solidFill>
                          <a:effectLst/>
                          <a:latin typeface="Calibri" panose="020F0502020204030204" pitchFamily="34" charset="0"/>
                        </a:rPr>
                        <a:t>$27189</a:t>
                      </a:r>
                      <a:endParaRPr lang="en-US" sz="2200" b="1" i="0" u="none" strike="noStrike" dirty="0">
                        <a:solidFill>
                          <a:srgbClr val="000000"/>
                        </a:solidFill>
                        <a:effectLst/>
                        <a:latin typeface="Calibri" panose="020F0502020204030204" pitchFamily="34" charset="0"/>
                      </a:endParaRPr>
                    </a:p>
                  </a:txBody>
                  <a:tcPr marL="3810" marR="3810" marT="3810" marB="0" anchor="b"/>
                </a:tc>
              </a:tr>
              <a:tr h="529937">
                <a:tc>
                  <a:txBody>
                    <a:bodyPr/>
                    <a:lstStyle/>
                    <a:p>
                      <a:pPr marL="68580" marR="107315">
                        <a:lnSpc>
                          <a:spcPct val="115000"/>
                        </a:lnSpc>
                        <a:spcBef>
                          <a:spcPts val="60"/>
                        </a:spcBef>
                        <a:spcAft>
                          <a:spcPts val="0"/>
                        </a:spcAft>
                      </a:pPr>
                      <a:r>
                        <a:rPr lang="en-US" sz="2200" b="1" spc="-5" dirty="0" smtClean="0">
                          <a:effectLst/>
                          <a:latin typeface="Calibri"/>
                          <a:ea typeface="Calibri"/>
                          <a:cs typeface="Calibri"/>
                        </a:rPr>
                        <a:t>Single-headed</a:t>
                      </a:r>
                      <a:r>
                        <a:rPr lang="en-US" sz="2200" b="1" spc="-5" baseline="0" dirty="0" smtClean="0">
                          <a:effectLst/>
                          <a:latin typeface="Calibri"/>
                          <a:ea typeface="Calibri"/>
                          <a:cs typeface="Calibri"/>
                        </a:rPr>
                        <a:t> household</a:t>
                      </a:r>
                      <a:endParaRPr lang="en-US" sz="22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0.599</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0.767</a:t>
                      </a:r>
                    </a:p>
                  </a:txBody>
                  <a:tcPr marL="3810" marR="3810" marT="3810" marB="0" anchor="b"/>
                </a:tc>
              </a:tr>
              <a:tr h="529937">
                <a:tc>
                  <a:txBody>
                    <a:bodyPr/>
                    <a:lstStyle/>
                    <a:p>
                      <a:pPr marL="68580" marR="107315">
                        <a:lnSpc>
                          <a:spcPct val="115000"/>
                        </a:lnSpc>
                        <a:spcBef>
                          <a:spcPts val="5"/>
                        </a:spcBef>
                        <a:spcAft>
                          <a:spcPts val="0"/>
                        </a:spcAft>
                      </a:pPr>
                      <a:r>
                        <a:rPr lang="en-US" sz="2200" b="1" spc="-5" dirty="0" smtClean="0">
                          <a:effectLst/>
                          <a:latin typeface="Calibri"/>
                          <a:ea typeface="Calibri"/>
                          <a:cs typeface="Calibri"/>
                        </a:rPr>
                        <a:t>Total labor</a:t>
                      </a:r>
                      <a:r>
                        <a:rPr lang="en-US" sz="2200" b="1" spc="-5" baseline="0" dirty="0" smtClean="0">
                          <a:effectLst/>
                          <a:latin typeface="Calibri"/>
                          <a:ea typeface="Calibri"/>
                          <a:cs typeface="Calibri"/>
                        </a:rPr>
                        <a:t> market earnings between 2011 and 2013</a:t>
                      </a:r>
                      <a:endParaRPr lang="en-US" sz="2200" b="1" dirty="0">
                        <a:effectLst/>
                        <a:latin typeface="Calibri"/>
                        <a:ea typeface="Calibri"/>
                        <a:cs typeface="Calibri"/>
                      </a:endParaRPr>
                    </a:p>
                  </a:txBody>
                  <a:tcPr marL="0" marR="0" marT="0" marB="0" anchor="ctr"/>
                </a:tc>
                <a:tc>
                  <a:txBody>
                    <a:bodyPr/>
                    <a:lstStyle/>
                    <a:p>
                      <a:pPr algn="ctr" fontAlgn="b"/>
                      <a:r>
                        <a:rPr lang="en-US" sz="2200" b="1" i="0" u="none" strike="noStrike" dirty="0" smtClean="0">
                          <a:solidFill>
                            <a:srgbClr val="000000"/>
                          </a:solidFill>
                          <a:effectLst/>
                          <a:latin typeface="Calibri" panose="020F0502020204030204" pitchFamily="34" charset="0"/>
                        </a:rPr>
                        <a:t>$40819</a:t>
                      </a:r>
                      <a:endParaRPr lang="en-US" sz="2200" b="1" i="0" u="none" strike="noStrike" dirty="0">
                        <a:solidFill>
                          <a:srgbClr val="000000"/>
                        </a:solidFill>
                        <a:effectLst/>
                        <a:latin typeface="Calibri" panose="020F0502020204030204" pitchFamily="34" charset="0"/>
                      </a:endParaRPr>
                    </a:p>
                  </a:txBody>
                  <a:tcPr marL="3810" marR="3810" marT="3810" marB="0" anchor="b"/>
                </a:tc>
                <a:tc>
                  <a:txBody>
                    <a:bodyPr/>
                    <a:lstStyle/>
                    <a:p>
                      <a:pPr algn="ctr" fontAlgn="b"/>
                      <a:r>
                        <a:rPr lang="en-US" sz="2200" b="1" i="0" u="none" strike="noStrike" dirty="0" smtClean="0">
                          <a:solidFill>
                            <a:srgbClr val="000000"/>
                          </a:solidFill>
                          <a:effectLst/>
                          <a:latin typeface="Calibri" panose="020F0502020204030204" pitchFamily="34" charset="0"/>
                        </a:rPr>
                        <a:t>$30909</a:t>
                      </a:r>
                      <a:endParaRPr lang="en-US" sz="2200" b="1" i="0" u="none" strike="noStrike" dirty="0">
                        <a:solidFill>
                          <a:srgbClr val="000000"/>
                        </a:solidFill>
                        <a:effectLst/>
                        <a:latin typeface="Calibri" panose="020F0502020204030204" pitchFamily="34" charset="0"/>
                      </a:endParaRPr>
                    </a:p>
                  </a:txBody>
                  <a:tcPr marL="3810" marR="3810" marT="3810" marB="0" anchor="b"/>
                </a:tc>
              </a:tr>
              <a:tr h="603693">
                <a:tc>
                  <a:txBody>
                    <a:bodyPr/>
                    <a:lstStyle/>
                    <a:p>
                      <a:pPr marL="68580" marR="107315">
                        <a:lnSpc>
                          <a:spcPct val="99000"/>
                        </a:lnSpc>
                        <a:spcBef>
                          <a:spcPts val="0"/>
                        </a:spcBef>
                        <a:spcAft>
                          <a:spcPts val="0"/>
                        </a:spcAft>
                      </a:pPr>
                      <a:r>
                        <a:rPr lang="en-US" sz="2200" b="1" spc="-5" dirty="0" smtClean="0">
                          <a:effectLst/>
                          <a:latin typeface="Calibri"/>
                          <a:ea typeface="Calibri"/>
                          <a:cs typeface="Calibri"/>
                        </a:rPr>
                        <a:t>Number of observations (rounded)</a:t>
                      </a:r>
                      <a:endParaRPr lang="en-US" sz="2200" b="1" dirty="0">
                        <a:effectLst/>
                        <a:latin typeface="Calibri"/>
                        <a:ea typeface="Calibri"/>
                        <a:cs typeface="Calibri"/>
                      </a:endParaRPr>
                    </a:p>
                  </a:txBody>
                  <a:tcPr marL="0" marR="0" marT="0" marB="0" anchor="ctr"/>
                </a:tc>
                <a:tc>
                  <a:txBody>
                    <a:bodyPr/>
                    <a:lstStyle/>
                    <a:p>
                      <a:pPr algn="ctr" fontAlgn="b"/>
                      <a:r>
                        <a:rPr lang="en-US" sz="2200" b="1" i="0" u="none" strike="noStrike" dirty="0">
                          <a:solidFill>
                            <a:srgbClr val="000000"/>
                          </a:solidFill>
                          <a:effectLst/>
                          <a:latin typeface="Calibri" panose="020F0502020204030204" pitchFamily="34" charset="0"/>
                        </a:rPr>
                        <a:t>840000</a:t>
                      </a:r>
                    </a:p>
                  </a:txBody>
                  <a:tcPr marL="3810" marR="3810" marT="3810" marB="0" anchor="b"/>
                </a:tc>
                <a:tc>
                  <a:txBody>
                    <a:bodyPr/>
                    <a:lstStyle/>
                    <a:p>
                      <a:pPr algn="ctr" fontAlgn="b"/>
                      <a:r>
                        <a:rPr lang="en-US" sz="2200" b="1" i="0" u="none" strike="noStrike" dirty="0">
                          <a:solidFill>
                            <a:srgbClr val="000000"/>
                          </a:solidFill>
                          <a:effectLst/>
                          <a:latin typeface="Calibri" panose="020F0502020204030204" pitchFamily="34" charset="0"/>
                        </a:rPr>
                        <a:t>333000</a:t>
                      </a:r>
                    </a:p>
                  </a:txBody>
                  <a:tcPr marL="3810" marR="3810" marT="3810" marB="0" anchor="b"/>
                </a:tc>
              </a:tr>
            </a:tbl>
          </a:graphicData>
        </a:graphic>
      </p:graphicFrame>
      <p:sp>
        <p:nvSpPr>
          <p:cNvPr id="4" name="Slide Number Placeholder 3"/>
          <p:cNvSpPr>
            <a:spLocks noGrp="1"/>
          </p:cNvSpPr>
          <p:nvPr>
            <p:ph type="sldNum" sz="quarter" idx="12"/>
          </p:nvPr>
        </p:nvSpPr>
        <p:spPr/>
        <p:txBody>
          <a:bodyPr/>
          <a:lstStyle/>
          <a:p>
            <a:fld id="{8C6B5B77-4519-43AE-B0BC-D3C0E1CB2607}" type="slidenum">
              <a:rPr lang="en-US" smtClean="0"/>
              <a:pPr/>
              <a:t>9</a:t>
            </a:fld>
            <a:endParaRPr lang="en-US" dirty="0"/>
          </a:p>
        </p:txBody>
      </p:sp>
    </p:spTree>
    <p:extLst>
      <p:ext uri="{BB962C8B-B14F-4D97-AF65-F5344CB8AC3E}">
        <p14:creationId xmlns:p14="http://schemas.microsoft.com/office/powerpoint/2010/main" val="55974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19527</TotalTime>
  <Words>1592</Words>
  <Application>Microsoft Office PowerPoint</Application>
  <PresentationFormat>Widescreen</PresentationFormat>
  <Paragraphs>291</Paragraphs>
  <Slides>18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Cambria Math</vt:lpstr>
      <vt:lpstr>Times New Roman</vt:lpstr>
      <vt:lpstr>Office Theme</vt:lpstr>
      <vt:lpstr>PowerPoint Presentation</vt:lpstr>
      <vt:lpstr>PowerPoint Presentation</vt:lpstr>
      <vt:lpstr>Our Contribution</vt:lpstr>
      <vt:lpstr>Challenges for assessing impact of subsidized housing on children</vt:lpstr>
      <vt:lpstr>Selected Background Literature</vt:lpstr>
      <vt:lpstr>Household Fixed Effects Model</vt:lpstr>
      <vt:lpstr>PowerPoint Presentation</vt:lpstr>
      <vt:lpstr>Our Unique Contribution – National, Comprehensive Data</vt:lpstr>
      <vt:lpstr>Descriptive Statistics for Sibling Sample: Youth Aged 13-18 in 2000 Households with at Least One Other Sibling Aged 13-18 in 2000    (Rental Households with Parents Earning Less Than 50% AMI)</vt:lpstr>
      <vt:lpstr>Descriptive Statistics Continued: Now Focus Only on Households Receiving Some Housing Subsidy 1997-2005</vt:lpstr>
      <vt:lpstr>The Effect of One Additional Year of Residence In Voucher-Assisted or Public Housing While Young (Age 13-18) on Total 2011-2013 Earnings, All Households: OLS, HFE, HFE with Longitudinal Controls</vt:lpstr>
      <vt:lpstr>The Effect of One Additional Year of Residence In Voucher-Assisted or Public Housing While Young (Age 13-18) on Total 2011-2013 Earnings, Black, Non-Hispanic  Households: OLS, HFE, HFE with Longitudinal Controls</vt:lpstr>
      <vt:lpstr>The Effect of One Additional Year of Residence In Voucher-Assisted or Public Housing While Young (Age 13-18) on Total 2011-2013 Earnings</vt:lpstr>
      <vt:lpstr>Endogenous and Exogenous Between Sibling Variation </vt:lpstr>
      <vt:lpstr>The Effect of One Additional Year of Residence In Voucher-Assisted or Public Housing While Young (Age 13-18) on Total 2011-2013 Earnings, All Households:  HFE, HFE with Predicted Participation, and HFE IV</vt:lpstr>
      <vt:lpstr>Heterogeneous Treatment Effects?</vt:lpstr>
      <vt:lpstr>Possible Mechanisms </vt:lpstr>
      <vt:lpstr>Summing Up</vt:lpstr>
    </vt:vector>
  </TitlesOfParts>
  <Company>Harvard University - Graduate School of 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Childhood Housing and Adult Earnings:  A Between-Siblings Analysis of  Housing Vouchers and Public Housing</dc:title>
  <dc:creator>Henry Pollakowski</dc:creator>
  <cp:lastModifiedBy>Henry Pollakowski</cp:lastModifiedBy>
  <cp:revision>390</cp:revision>
  <cp:lastPrinted>2015-07-09T21:52:52Z</cp:lastPrinted>
  <dcterms:created xsi:type="dcterms:W3CDTF">2015-03-23T18:36:49Z</dcterms:created>
  <dcterms:modified xsi:type="dcterms:W3CDTF">2016-01-01T17:26:06Z</dcterms:modified>
</cp:coreProperties>
</file>