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2.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726" r:id="rId2"/>
    <p:sldId id="727" r:id="rId3"/>
    <p:sldId id="728" r:id="rId4"/>
    <p:sldId id="729" r:id="rId5"/>
    <p:sldId id="730" r:id="rId6"/>
    <p:sldId id="731" r:id="rId7"/>
    <p:sldId id="537" r:id="rId8"/>
    <p:sldId id="665" r:id="rId9"/>
    <p:sldId id="666" r:id="rId10"/>
    <p:sldId id="538" r:id="rId11"/>
    <p:sldId id="539" r:id="rId12"/>
    <p:sldId id="755" r:id="rId13"/>
    <p:sldId id="540" r:id="rId14"/>
    <p:sldId id="542" r:id="rId15"/>
    <p:sldId id="543" r:id="rId16"/>
    <p:sldId id="545" r:id="rId17"/>
    <p:sldId id="546" r:id="rId18"/>
    <p:sldId id="548" r:id="rId19"/>
    <p:sldId id="550" r:id="rId20"/>
    <p:sldId id="551" r:id="rId21"/>
    <p:sldId id="570" r:id="rId22"/>
    <p:sldId id="559" r:id="rId23"/>
    <p:sldId id="661" r:id="rId24"/>
    <p:sldId id="567" r:id="rId25"/>
    <p:sldId id="662" r:id="rId26"/>
    <p:sldId id="568" r:id="rId27"/>
    <p:sldId id="663" r:id="rId28"/>
    <p:sldId id="569" r:id="rId29"/>
    <p:sldId id="664" r:id="rId30"/>
    <p:sldId id="581" r:id="rId31"/>
    <p:sldId id="589" r:id="rId32"/>
    <p:sldId id="591" r:id="rId33"/>
    <p:sldId id="592" r:id="rId34"/>
    <p:sldId id="593" r:id="rId35"/>
    <p:sldId id="594" r:id="rId36"/>
    <p:sldId id="595" r:id="rId37"/>
    <p:sldId id="597" r:id="rId38"/>
    <p:sldId id="732" r:id="rId39"/>
    <p:sldId id="609" r:id="rId40"/>
    <p:sldId id="600" r:id="rId41"/>
    <p:sldId id="610" r:id="rId42"/>
    <p:sldId id="603" r:id="rId43"/>
    <p:sldId id="604" r:id="rId44"/>
    <p:sldId id="605" r:id="rId45"/>
    <p:sldId id="606" r:id="rId46"/>
    <p:sldId id="607" r:id="rId47"/>
    <p:sldId id="608" r:id="rId48"/>
    <p:sldId id="734" r:id="rId49"/>
    <p:sldId id="735" r:id="rId50"/>
    <p:sldId id="736" r:id="rId51"/>
    <p:sldId id="754" r:id="rId52"/>
    <p:sldId id="733" r:id="rId53"/>
    <p:sldId id="670" r:id="rId54"/>
    <p:sldId id="742" r:id="rId55"/>
    <p:sldId id="743" r:id="rId56"/>
    <p:sldId id="744" r:id="rId57"/>
    <p:sldId id="745" r:id="rId58"/>
    <p:sldId id="746" r:id="rId59"/>
    <p:sldId id="747" r:id="rId60"/>
    <p:sldId id="748" r:id="rId61"/>
    <p:sldId id="749" r:id="rId62"/>
    <p:sldId id="750" r:id="rId63"/>
    <p:sldId id="751" r:id="rId64"/>
    <p:sldId id="752" r:id="rId65"/>
    <p:sldId id="753" r:id="rId66"/>
    <p:sldId id="737" r:id="rId67"/>
    <p:sldId id="738" r:id="rId68"/>
    <p:sldId id="739" r:id="rId69"/>
    <p:sldId id="740" r:id="rId70"/>
    <p:sldId id="741" r:id="rId71"/>
    <p:sldId id="637" r:id="rId72"/>
    <p:sldId id="756" r:id="rId73"/>
    <p:sldId id="708" r:id="rId74"/>
    <p:sldId id="709" r:id="rId75"/>
    <p:sldId id="680" r:id="rId76"/>
    <p:sldId id="714" r:id="rId77"/>
    <p:sldId id="712" r:id="rId78"/>
    <p:sldId id="713" r:id="rId79"/>
    <p:sldId id="704" r:id="rId80"/>
    <p:sldId id="705" r:id="rId81"/>
    <p:sldId id="706" r:id="rId82"/>
    <p:sldId id="707" r:id="rId83"/>
    <p:sldId id="673" r:id="rId84"/>
    <p:sldId id="674" r:id="rId85"/>
    <p:sldId id="701"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443D245-5C5D-4C65-8429-3C80F539B276}">
          <p14:sldIdLst>
            <p14:sldId id="726"/>
            <p14:sldId id="727"/>
            <p14:sldId id="728"/>
            <p14:sldId id="729"/>
            <p14:sldId id="730"/>
            <p14:sldId id="731"/>
            <p14:sldId id="537"/>
            <p14:sldId id="665"/>
            <p14:sldId id="666"/>
            <p14:sldId id="538"/>
            <p14:sldId id="539"/>
            <p14:sldId id="755"/>
            <p14:sldId id="540"/>
            <p14:sldId id="542"/>
            <p14:sldId id="543"/>
            <p14:sldId id="545"/>
            <p14:sldId id="546"/>
            <p14:sldId id="548"/>
            <p14:sldId id="550"/>
            <p14:sldId id="551"/>
            <p14:sldId id="570"/>
            <p14:sldId id="559"/>
            <p14:sldId id="661"/>
            <p14:sldId id="567"/>
            <p14:sldId id="662"/>
            <p14:sldId id="568"/>
            <p14:sldId id="663"/>
            <p14:sldId id="569"/>
            <p14:sldId id="664"/>
            <p14:sldId id="581"/>
            <p14:sldId id="589"/>
            <p14:sldId id="591"/>
            <p14:sldId id="592"/>
            <p14:sldId id="593"/>
            <p14:sldId id="594"/>
            <p14:sldId id="595"/>
            <p14:sldId id="597"/>
            <p14:sldId id="732"/>
            <p14:sldId id="609"/>
            <p14:sldId id="600"/>
            <p14:sldId id="610"/>
            <p14:sldId id="603"/>
            <p14:sldId id="604"/>
            <p14:sldId id="605"/>
            <p14:sldId id="606"/>
            <p14:sldId id="607"/>
            <p14:sldId id="608"/>
            <p14:sldId id="734"/>
            <p14:sldId id="735"/>
            <p14:sldId id="736"/>
            <p14:sldId id="754"/>
            <p14:sldId id="733"/>
            <p14:sldId id="670"/>
            <p14:sldId id="742"/>
            <p14:sldId id="743"/>
            <p14:sldId id="744"/>
            <p14:sldId id="745"/>
            <p14:sldId id="746"/>
            <p14:sldId id="747"/>
            <p14:sldId id="748"/>
            <p14:sldId id="749"/>
            <p14:sldId id="750"/>
            <p14:sldId id="751"/>
            <p14:sldId id="752"/>
            <p14:sldId id="753"/>
            <p14:sldId id="737"/>
            <p14:sldId id="738"/>
            <p14:sldId id="739"/>
            <p14:sldId id="740"/>
            <p14:sldId id="741"/>
            <p14:sldId id="637"/>
            <p14:sldId id="756"/>
            <p14:sldId id="708"/>
            <p14:sldId id="709"/>
            <p14:sldId id="680"/>
            <p14:sldId id="714"/>
            <p14:sldId id="712"/>
            <p14:sldId id="713"/>
            <p14:sldId id="704"/>
            <p14:sldId id="705"/>
            <p14:sldId id="706"/>
            <p14:sldId id="707"/>
            <p14:sldId id="673"/>
            <p14:sldId id="674"/>
            <p14:sldId id="70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333399"/>
    <a:srgbClr val="6600FF"/>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30" autoAdjust="0"/>
    <p:restoredTop sz="93275" autoAdjust="0"/>
  </p:normalViewPr>
  <p:slideViewPr>
    <p:cSldViewPr>
      <p:cViewPr varScale="1">
        <p:scale>
          <a:sx n="65" d="100"/>
          <a:sy n="65" d="100"/>
        </p:scale>
        <p:origin x="-1196" y="-52"/>
      </p:cViewPr>
      <p:guideLst>
        <p:guide orient="horz" pos="2160"/>
        <p:guide pos="2880"/>
      </p:guideLst>
    </p:cSldViewPr>
  </p:slideViewPr>
  <p:outlineViewPr>
    <p:cViewPr>
      <p:scale>
        <a:sx n="33" d="100"/>
        <a:sy n="33" d="100"/>
      </p:scale>
      <p:origin x="288" y="2173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70CE5E-FD00-4A39-80F2-451958BB640D}" type="datetimeFigureOut">
              <a:rPr lang="en-US" smtClean="0"/>
              <a:t>12/23/2015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242427-B6D3-4458-8759-CB5E74C2092F}" type="slidenum">
              <a:rPr lang="en-US" smtClean="0"/>
              <a:t>‹#›</a:t>
            </a:fld>
            <a:endParaRPr lang="en-US" dirty="0"/>
          </a:p>
        </p:txBody>
      </p:sp>
    </p:spTree>
    <p:extLst>
      <p:ext uri="{BB962C8B-B14F-4D97-AF65-F5344CB8AC3E}">
        <p14:creationId xmlns:p14="http://schemas.microsoft.com/office/powerpoint/2010/main" val="4088833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call this paper “Policy Commitments in Relational Contracts” for reasons that will soon become clear.</a:t>
            </a:r>
            <a:endParaRPr lang="en-US" dirty="0"/>
          </a:p>
        </p:txBody>
      </p:sp>
      <p:sp>
        <p:nvSpPr>
          <p:cNvPr id="4" name="Slide Number Placeholder 3"/>
          <p:cNvSpPr>
            <a:spLocks noGrp="1"/>
          </p:cNvSpPr>
          <p:nvPr>
            <p:ph type="sldNum" sz="quarter" idx="10"/>
          </p:nvPr>
        </p:nvSpPr>
        <p:spPr/>
        <p:txBody>
          <a:bodyPr/>
          <a:lstStyle/>
          <a:p>
            <a:fld id="{D9242427-B6D3-4458-8759-CB5E74C2092F}" type="slidenum">
              <a:rPr lang="en-US" smtClean="0"/>
              <a:t>1</a:t>
            </a:fld>
            <a:endParaRPr lang="en-US" dirty="0"/>
          </a:p>
        </p:txBody>
      </p:sp>
    </p:spTree>
    <p:extLst>
      <p:ext uri="{BB962C8B-B14F-4D97-AF65-F5344CB8AC3E}">
        <p14:creationId xmlns:p14="http://schemas.microsoft.com/office/powerpoint/2010/main" val="1378311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is motivated by two observations—the first is the obvious motivation that supports every paper in the relational contracting literature. And that is that</a:t>
            </a:r>
            <a:r>
              <a:rPr lang="en-US" baseline="0" dirty="0" smtClean="0"/>
              <a:t> business relationships are typically long-term, and long-term relationships can facilitate cooperative behavior, because fear of destroying future surplus can motivate some parties in the relationship to perform well and the other parties in the relationship to reward that good performance.</a:t>
            </a:r>
          </a:p>
          <a:p>
            <a:endParaRPr lang="en-US" baseline="0" dirty="0" smtClean="0"/>
          </a:p>
          <a:p>
            <a:r>
              <a:rPr lang="en-US" baseline="0" dirty="0" smtClean="0"/>
              <a:t>The second observation is that managers, the ones who in these models are responsible for rewarding agents, make a lot of decisions. They decide whom to hire, whom to fire, whom to promote. They decide who should be doing what in the firm, and they decide who should get what resources. </a:t>
            </a:r>
          </a:p>
          <a:p>
            <a:endParaRPr lang="en-US" baseline="0" dirty="0" smtClean="0"/>
          </a:p>
          <a:p>
            <a:r>
              <a:rPr lang="en-US" baseline="0" dirty="0" smtClean="0"/>
              <a:t>Want to make the person feel important in </a:t>
            </a:r>
            <a:r>
              <a:rPr lang="en-US" baseline="0" smtClean="0"/>
              <a:t>the organization</a:t>
            </a:r>
            <a:endParaRPr lang="en-US" dirty="0"/>
          </a:p>
        </p:txBody>
      </p:sp>
      <p:sp>
        <p:nvSpPr>
          <p:cNvPr id="4" name="Slide Number Placeholder 3"/>
          <p:cNvSpPr>
            <a:spLocks noGrp="1"/>
          </p:cNvSpPr>
          <p:nvPr>
            <p:ph type="sldNum" sz="quarter" idx="10"/>
          </p:nvPr>
        </p:nvSpPr>
        <p:spPr/>
        <p:txBody>
          <a:bodyPr/>
          <a:lstStyle/>
          <a:p>
            <a:fld id="{D9242427-B6D3-4458-8759-CB5E74C2092F}" type="slidenum">
              <a:rPr lang="en-US" smtClean="0"/>
              <a:t>11</a:t>
            </a:fld>
            <a:endParaRPr lang="en-US"/>
          </a:p>
        </p:txBody>
      </p:sp>
    </p:spTree>
    <p:extLst>
      <p:ext uri="{BB962C8B-B14F-4D97-AF65-F5344CB8AC3E}">
        <p14:creationId xmlns:p14="http://schemas.microsoft.com/office/powerpoint/2010/main" val="1687738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is motivated by two observations—the first is the obvious motivation that supports every paper in the relational contracting literature. And that is that</a:t>
            </a:r>
            <a:r>
              <a:rPr lang="en-US" baseline="0" dirty="0" smtClean="0"/>
              <a:t> business relationships are typically long-term, and long-term relationships can facilitate cooperative behavior, because fear of destroying future surplus can motivate some parties in the relationship to perform well and the other parties in the relationship to reward that good performance.</a:t>
            </a:r>
          </a:p>
          <a:p>
            <a:endParaRPr lang="en-US" baseline="0" dirty="0" smtClean="0"/>
          </a:p>
          <a:p>
            <a:r>
              <a:rPr lang="en-US" baseline="0" dirty="0" smtClean="0"/>
              <a:t>The second observation is that managers, the ones who in these models are responsible for rewarding agents, make a lot of decisions. They decide whom to hire, whom to fire, whom to promote. They decide who should be doing what in the firm, and they decide who should get what resources. </a:t>
            </a:r>
          </a:p>
          <a:p>
            <a:endParaRPr lang="en-US" baseline="0" dirty="0" smtClean="0"/>
          </a:p>
          <a:p>
            <a:r>
              <a:rPr lang="en-US" baseline="0" dirty="0" smtClean="0"/>
              <a:t>Want to make the person feel important in </a:t>
            </a:r>
            <a:r>
              <a:rPr lang="en-US" baseline="0" smtClean="0"/>
              <a:t>the organization</a:t>
            </a:r>
            <a:endParaRPr lang="en-US" dirty="0"/>
          </a:p>
        </p:txBody>
      </p:sp>
      <p:sp>
        <p:nvSpPr>
          <p:cNvPr id="4" name="Slide Number Placeholder 3"/>
          <p:cNvSpPr>
            <a:spLocks noGrp="1"/>
          </p:cNvSpPr>
          <p:nvPr>
            <p:ph type="sldNum" sz="quarter" idx="10"/>
          </p:nvPr>
        </p:nvSpPr>
        <p:spPr/>
        <p:txBody>
          <a:bodyPr/>
          <a:lstStyle/>
          <a:p>
            <a:fld id="{D9242427-B6D3-4458-8759-CB5E74C2092F}" type="slidenum">
              <a:rPr lang="en-US" smtClean="0"/>
              <a:t>12</a:t>
            </a:fld>
            <a:endParaRPr lang="en-US"/>
          </a:p>
        </p:txBody>
      </p:sp>
    </p:spTree>
    <p:extLst>
      <p:ext uri="{BB962C8B-B14F-4D97-AF65-F5344CB8AC3E}">
        <p14:creationId xmlns:p14="http://schemas.microsoft.com/office/powerpoint/2010/main" val="1687738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is motivated by two observations—the first is the obvious motivation that supports every paper in the relational contracting literature. And that is that</a:t>
            </a:r>
            <a:r>
              <a:rPr lang="en-US" baseline="0" dirty="0" smtClean="0"/>
              <a:t> business relationships are typically long-term, and long-term relationships can facilitate cooperative behavior, because fear of destroying future surplus can motivate some parties in the relationship to perform well and the other parties in the relationship to reward that good performance.</a:t>
            </a:r>
          </a:p>
          <a:p>
            <a:endParaRPr lang="en-US" baseline="0" dirty="0" smtClean="0"/>
          </a:p>
          <a:p>
            <a:r>
              <a:rPr lang="en-US" baseline="0" dirty="0" smtClean="0"/>
              <a:t>The second observation is that managers, the ones who in these models are responsible for rewarding agents, make a lot of decisions. They decide whom to hire, whom to fire, whom to promote. They decide who should be doing what in the firm, and they decide who should get what resources. </a:t>
            </a:r>
          </a:p>
          <a:p>
            <a:endParaRPr lang="en-US" baseline="0" dirty="0" smtClean="0"/>
          </a:p>
          <a:p>
            <a:r>
              <a:rPr lang="en-US" baseline="0" dirty="0" smtClean="0"/>
              <a:t>Want to make the person feel important in </a:t>
            </a:r>
            <a:r>
              <a:rPr lang="en-US" baseline="0" smtClean="0"/>
              <a:t>the organization</a:t>
            </a:r>
            <a:endParaRPr lang="en-US" dirty="0"/>
          </a:p>
        </p:txBody>
      </p:sp>
      <p:sp>
        <p:nvSpPr>
          <p:cNvPr id="4" name="Slide Number Placeholder 3"/>
          <p:cNvSpPr>
            <a:spLocks noGrp="1"/>
          </p:cNvSpPr>
          <p:nvPr>
            <p:ph type="sldNum" sz="quarter" idx="10"/>
          </p:nvPr>
        </p:nvSpPr>
        <p:spPr/>
        <p:txBody>
          <a:bodyPr/>
          <a:lstStyle/>
          <a:p>
            <a:fld id="{D9242427-B6D3-4458-8759-CB5E74C2092F}" type="slidenum">
              <a:rPr lang="en-US" smtClean="0"/>
              <a:t>13</a:t>
            </a:fld>
            <a:endParaRPr lang="en-US"/>
          </a:p>
        </p:txBody>
      </p:sp>
    </p:spTree>
    <p:extLst>
      <p:ext uri="{BB962C8B-B14F-4D97-AF65-F5344CB8AC3E}">
        <p14:creationId xmlns:p14="http://schemas.microsoft.com/office/powerpoint/2010/main" val="1687738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is motivated by two observations—the first is the obvious motivation that supports every paper in the relational contracting literature. And that is that</a:t>
            </a:r>
            <a:r>
              <a:rPr lang="en-US" baseline="0" dirty="0" smtClean="0"/>
              <a:t> business relationships are typically long-term, and long-term relationships can facilitate cooperative behavior, because fear of destroying future surplus can motivate some parties in the relationship to perform well and the other parties in the relationship to reward that good performance.</a:t>
            </a:r>
          </a:p>
          <a:p>
            <a:endParaRPr lang="en-US" baseline="0" dirty="0" smtClean="0"/>
          </a:p>
          <a:p>
            <a:r>
              <a:rPr lang="en-US" baseline="0" dirty="0" smtClean="0"/>
              <a:t>The second observation is that managers, the ones who in these models are responsible for rewarding agents, make a lot of decisions. They decide whom to hire, whom to fire, whom to promote. They decide who should be doing what in the firm, and they decide who should get what resources. </a:t>
            </a:r>
          </a:p>
          <a:p>
            <a:endParaRPr lang="en-US" baseline="0" dirty="0" smtClean="0"/>
          </a:p>
          <a:p>
            <a:r>
              <a:rPr lang="en-US" baseline="0" dirty="0" smtClean="0"/>
              <a:t>Want to make the person feel important in </a:t>
            </a:r>
            <a:r>
              <a:rPr lang="en-US" baseline="0" smtClean="0"/>
              <a:t>the organization</a:t>
            </a:r>
            <a:endParaRPr lang="en-US" dirty="0"/>
          </a:p>
        </p:txBody>
      </p:sp>
      <p:sp>
        <p:nvSpPr>
          <p:cNvPr id="4" name="Slide Number Placeholder 3"/>
          <p:cNvSpPr>
            <a:spLocks noGrp="1"/>
          </p:cNvSpPr>
          <p:nvPr>
            <p:ph type="sldNum" sz="quarter" idx="10"/>
          </p:nvPr>
        </p:nvSpPr>
        <p:spPr/>
        <p:txBody>
          <a:bodyPr/>
          <a:lstStyle/>
          <a:p>
            <a:fld id="{D9242427-B6D3-4458-8759-CB5E74C2092F}" type="slidenum">
              <a:rPr lang="en-US" smtClean="0"/>
              <a:t>14</a:t>
            </a:fld>
            <a:endParaRPr lang="en-US"/>
          </a:p>
        </p:txBody>
      </p:sp>
    </p:spTree>
    <p:extLst>
      <p:ext uri="{BB962C8B-B14F-4D97-AF65-F5344CB8AC3E}">
        <p14:creationId xmlns:p14="http://schemas.microsoft.com/office/powerpoint/2010/main" val="1687738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is motivated by two observations—the first is the obvious motivation that supports every paper in the relational contracting literature. And that is that</a:t>
            </a:r>
            <a:r>
              <a:rPr lang="en-US" baseline="0" dirty="0" smtClean="0"/>
              <a:t> business relationships are typically long-term, and long-term relationships can facilitate cooperative behavior, because fear of destroying future surplus can motivate some parties in the relationship to perform well and the other parties in the relationship to reward that good performance.</a:t>
            </a:r>
          </a:p>
          <a:p>
            <a:endParaRPr lang="en-US" baseline="0" dirty="0" smtClean="0"/>
          </a:p>
          <a:p>
            <a:r>
              <a:rPr lang="en-US" baseline="0" dirty="0" smtClean="0"/>
              <a:t>The second observation is that managers, the ones who in these models are responsible for rewarding agents, make a lot of decisions. They decide whom to hire, whom to fire, whom to promote. They decide who should be doing what in the firm, and they decide who should get what resources. </a:t>
            </a:r>
          </a:p>
          <a:p>
            <a:endParaRPr lang="en-US" baseline="0" dirty="0" smtClean="0"/>
          </a:p>
          <a:p>
            <a:r>
              <a:rPr lang="en-US" baseline="0" dirty="0" smtClean="0"/>
              <a:t>Want to make the person feel important in </a:t>
            </a:r>
            <a:r>
              <a:rPr lang="en-US" baseline="0" smtClean="0"/>
              <a:t>the organization</a:t>
            </a:r>
            <a:endParaRPr lang="en-US" dirty="0"/>
          </a:p>
        </p:txBody>
      </p:sp>
      <p:sp>
        <p:nvSpPr>
          <p:cNvPr id="4" name="Slide Number Placeholder 3"/>
          <p:cNvSpPr>
            <a:spLocks noGrp="1"/>
          </p:cNvSpPr>
          <p:nvPr>
            <p:ph type="sldNum" sz="quarter" idx="10"/>
          </p:nvPr>
        </p:nvSpPr>
        <p:spPr/>
        <p:txBody>
          <a:bodyPr/>
          <a:lstStyle/>
          <a:p>
            <a:fld id="{D9242427-B6D3-4458-8759-CB5E74C2092F}" type="slidenum">
              <a:rPr lang="en-US" smtClean="0"/>
              <a:t>15</a:t>
            </a:fld>
            <a:endParaRPr lang="en-US"/>
          </a:p>
        </p:txBody>
      </p:sp>
    </p:spTree>
    <p:extLst>
      <p:ext uri="{BB962C8B-B14F-4D97-AF65-F5344CB8AC3E}">
        <p14:creationId xmlns:p14="http://schemas.microsoft.com/office/powerpoint/2010/main" val="1687738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is motivated by two observations—the first is the obvious motivation that supports every paper in the relational contracting literature. And that is that</a:t>
            </a:r>
            <a:r>
              <a:rPr lang="en-US" baseline="0" dirty="0" smtClean="0"/>
              <a:t> business relationships are typically long-term, and long-term relationships can facilitate cooperative behavior, because fear of destroying future surplus can motivate some parties in the relationship to perform well and the other parties in the relationship to reward that good performance.</a:t>
            </a:r>
          </a:p>
          <a:p>
            <a:endParaRPr lang="en-US" baseline="0" dirty="0" smtClean="0"/>
          </a:p>
          <a:p>
            <a:r>
              <a:rPr lang="en-US" baseline="0" dirty="0" smtClean="0"/>
              <a:t>The second observation is that managers, the ones who in these models are responsible for rewarding agents, make a lot of decisions. They decide whom to hire, whom to fire, whom to promote. They decide who should be doing what in the firm, and they decide who should get what resources. </a:t>
            </a:r>
          </a:p>
          <a:p>
            <a:endParaRPr lang="en-US" baseline="0" dirty="0" smtClean="0"/>
          </a:p>
          <a:p>
            <a:r>
              <a:rPr lang="en-US" baseline="0" dirty="0" smtClean="0"/>
              <a:t>Want to make the person feel important in </a:t>
            </a:r>
            <a:r>
              <a:rPr lang="en-US" baseline="0" smtClean="0"/>
              <a:t>the organization</a:t>
            </a:r>
            <a:endParaRPr lang="en-US" dirty="0"/>
          </a:p>
        </p:txBody>
      </p:sp>
      <p:sp>
        <p:nvSpPr>
          <p:cNvPr id="4" name="Slide Number Placeholder 3"/>
          <p:cNvSpPr>
            <a:spLocks noGrp="1"/>
          </p:cNvSpPr>
          <p:nvPr>
            <p:ph type="sldNum" sz="quarter" idx="10"/>
          </p:nvPr>
        </p:nvSpPr>
        <p:spPr/>
        <p:txBody>
          <a:bodyPr/>
          <a:lstStyle/>
          <a:p>
            <a:fld id="{D9242427-B6D3-4458-8759-CB5E74C2092F}" type="slidenum">
              <a:rPr lang="en-US" smtClean="0"/>
              <a:t>16</a:t>
            </a:fld>
            <a:endParaRPr lang="en-US"/>
          </a:p>
        </p:txBody>
      </p:sp>
    </p:spTree>
    <p:extLst>
      <p:ext uri="{BB962C8B-B14F-4D97-AF65-F5344CB8AC3E}">
        <p14:creationId xmlns:p14="http://schemas.microsoft.com/office/powerpoint/2010/main" val="1687738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is motivated by two observations—the first is the obvious motivation that supports every paper in the relational contracting literature. And that is that</a:t>
            </a:r>
            <a:r>
              <a:rPr lang="en-US" baseline="0" dirty="0" smtClean="0"/>
              <a:t> business relationships are typically long-term, and long-term relationships can facilitate cooperative behavior, because fear of destroying future surplus can motivate some parties in the relationship to perform well and the other parties in the relationship to reward that good performance.</a:t>
            </a:r>
          </a:p>
          <a:p>
            <a:endParaRPr lang="en-US" baseline="0" dirty="0" smtClean="0"/>
          </a:p>
          <a:p>
            <a:r>
              <a:rPr lang="en-US" baseline="0" dirty="0" smtClean="0"/>
              <a:t>The second observation is that managers, the ones who in these models are responsible for rewarding agents, make a lot of decisions. They decide whom to hire, whom to fire, whom to promote. They decide who should be doing what in the firm, and they decide who should get what resources. </a:t>
            </a:r>
          </a:p>
          <a:p>
            <a:endParaRPr lang="en-US" baseline="0" dirty="0" smtClean="0"/>
          </a:p>
          <a:p>
            <a:r>
              <a:rPr lang="en-US" baseline="0" dirty="0" smtClean="0"/>
              <a:t>Want to make the person feel important in </a:t>
            </a:r>
            <a:r>
              <a:rPr lang="en-US" baseline="0" smtClean="0"/>
              <a:t>the organization</a:t>
            </a:r>
            <a:endParaRPr lang="en-US" dirty="0"/>
          </a:p>
        </p:txBody>
      </p:sp>
      <p:sp>
        <p:nvSpPr>
          <p:cNvPr id="4" name="Slide Number Placeholder 3"/>
          <p:cNvSpPr>
            <a:spLocks noGrp="1"/>
          </p:cNvSpPr>
          <p:nvPr>
            <p:ph type="sldNum" sz="quarter" idx="10"/>
          </p:nvPr>
        </p:nvSpPr>
        <p:spPr/>
        <p:txBody>
          <a:bodyPr/>
          <a:lstStyle/>
          <a:p>
            <a:fld id="{D9242427-B6D3-4458-8759-CB5E74C2092F}" type="slidenum">
              <a:rPr lang="en-US" smtClean="0"/>
              <a:t>17</a:t>
            </a:fld>
            <a:endParaRPr lang="en-US"/>
          </a:p>
        </p:txBody>
      </p:sp>
    </p:spTree>
    <p:extLst>
      <p:ext uri="{BB962C8B-B14F-4D97-AF65-F5344CB8AC3E}">
        <p14:creationId xmlns:p14="http://schemas.microsoft.com/office/powerpoint/2010/main" val="1687738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is motivated by two observations—the first is the obvious motivation that supports every paper in the relational contracting literature. And that is that</a:t>
            </a:r>
            <a:r>
              <a:rPr lang="en-US" baseline="0" dirty="0" smtClean="0"/>
              <a:t> business relationships are typically long-term, and long-term relationships can facilitate cooperative behavior, because fear of destroying future surplus can motivate some parties in the relationship to perform well and the other parties in the relationship to reward that good performance.</a:t>
            </a:r>
          </a:p>
          <a:p>
            <a:endParaRPr lang="en-US" baseline="0" dirty="0" smtClean="0"/>
          </a:p>
          <a:p>
            <a:r>
              <a:rPr lang="en-US" baseline="0" dirty="0" smtClean="0"/>
              <a:t>The second observation is that managers, the ones who in these models are responsible for rewarding agents, make a lot of decisions. They decide whom to hire, whom to fire, whom to promote. They decide who should be doing what in the firm, and they decide who should get what resources. </a:t>
            </a:r>
          </a:p>
          <a:p>
            <a:endParaRPr lang="en-US" baseline="0" dirty="0" smtClean="0"/>
          </a:p>
          <a:p>
            <a:r>
              <a:rPr lang="en-US" baseline="0" dirty="0" smtClean="0"/>
              <a:t>Want to make the person feel important in </a:t>
            </a:r>
            <a:r>
              <a:rPr lang="en-US" baseline="0" smtClean="0"/>
              <a:t>the organization</a:t>
            </a:r>
            <a:endParaRPr lang="en-US" dirty="0"/>
          </a:p>
        </p:txBody>
      </p:sp>
      <p:sp>
        <p:nvSpPr>
          <p:cNvPr id="4" name="Slide Number Placeholder 3"/>
          <p:cNvSpPr>
            <a:spLocks noGrp="1"/>
          </p:cNvSpPr>
          <p:nvPr>
            <p:ph type="sldNum" sz="quarter" idx="10"/>
          </p:nvPr>
        </p:nvSpPr>
        <p:spPr/>
        <p:txBody>
          <a:bodyPr/>
          <a:lstStyle/>
          <a:p>
            <a:fld id="{D9242427-B6D3-4458-8759-CB5E74C2092F}" type="slidenum">
              <a:rPr lang="en-US" smtClean="0"/>
              <a:t>18</a:t>
            </a:fld>
            <a:endParaRPr lang="en-US"/>
          </a:p>
        </p:txBody>
      </p:sp>
    </p:spTree>
    <p:extLst>
      <p:ext uri="{BB962C8B-B14F-4D97-AF65-F5344CB8AC3E}">
        <p14:creationId xmlns:p14="http://schemas.microsoft.com/office/powerpoint/2010/main" val="1687738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is motivated by two observations—the first is the obvious motivation that supports every paper in the relational contracting literature. And that is that</a:t>
            </a:r>
            <a:r>
              <a:rPr lang="en-US" baseline="0" dirty="0" smtClean="0"/>
              <a:t> business relationships are typically long-term, and long-term relationships can facilitate cooperative behavior, because fear of destroying future surplus can motivate some parties in the relationship to perform well and the other parties in the relationship to reward that good performance.</a:t>
            </a:r>
          </a:p>
          <a:p>
            <a:endParaRPr lang="en-US" baseline="0" dirty="0" smtClean="0"/>
          </a:p>
          <a:p>
            <a:r>
              <a:rPr lang="en-US" baseline="0" dirty="0" smtClean="0"/>
              <a:t>The second observation is that managers, the ones who in these models are responsible for rewarding agents, make a lot of decisions. They decide whom to hire, whom to fire, whom to promote. They decide who should be doing what in the firm, and they decide who should get what resources. </a:t>
            </a:r>
          </a:p>
          <a:p>
            <a:endParaRPr lang="en-US" baseline="0" dirty="0" smtClean="0"/>
          </a:p>
          <a:p>
            <a:r>
              <a:rPr lang="en-US" baseline="0" dirty="0" smtClean="0"/>
              <a:t>Want to make the person feel important in the organization</a:t>
            </a:r>
            <a:endParaRPr lang="en-US" dirty="0"/>
          </a:p>
        </p:txBody>
      </p:sp>
      <p:sp>
        <p:nvSpPr>
          <p:cNvPr id="4" name="Slide Number Placeholder 3"/>
          <p:cNvSpPr>
            <a:spLocks noGrp="1"/>
          </p:cNvSpPr>
          <p:nvPr>
            <p:ph type="sldNum" sz="quarter" idx="10"/>
          </p:nvPr>
        </p:nvSpPr>
        <p:spPr/>
        <p:txBody>
          <a:bodyPr/>
          <a:lstStyle/>
          <a:p>
            <a:fld id="{D9242427-B6D3-4458-8759-CB5E74C2092F}" type="slidenum">
              <a:rPr lang="en-US" smtClean="0"/>
              <a:t>19</a:t>
            </a:fld>
            <a:endParaRPr lang="en-US"/>
          </a:p>
        </p:txBody>
      </p:sp>
    </p:spTree>
    <p:extLst>
      <p:ext uri="{BB962C8B-B14F-4D97-AF65-F5344CB8AC3E}">
        <p14:creationId xmlns:p14="http://schemas.microsoft.com/office/powerpoint/2010/main" val="1687738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is motivated by two observations—the first is the obvious motivation that supports every paper in the relational contracting literature. And that is that</a:t>
            </a:r>
            <a:r>
              <a:rPr lang="en-US" baseline="0" dirty="0" smtClean="0"/>
              <a:t> business relationships are typically long-term, and long-term relationships can facilitate cooperative behavior, because fear of destroying future surplus can motivate some parties in the relationship to perform well and the other parties in the relationship to reward that good performance.</a:t>
            </a:r>
          </a:p>
          <a:p>
            <a:endParaRPr lang="en-US" baseline="0" dirty="0" smtClean="0"/>
          </a:p>
          <a:p>
            <a:r>
              <a:rPr lang="en-US" baseline="0" dirty="0" smtClean="0"/>
              <a:t>The second observation is that managers, the ones who in these models are responsible for rewarding agents, make a lot of decisions. They decide whom to hire, whom to fire, whom to promote. They decide who should be doing what in the firm, and they decide who should get what resources. </a:t>
            </a:r>
          </a:p>
          <a:p>
            <a:endParaRPr lang="en-US" baseline="0" dirty="0" smtClean="0"/>
          </a:p>
          <a:p>
            <a:r>
              <a:rPr lang="en-US" baseline="0" dirty="0" smtClean="0"/>
              <a:t>Want to make the person feel important in </a:t>
            </a:r>
            <a:r>
              <a:rPr lang="en-US" baseline="0" smtClean="0"/>
              <a:t>the organization</a:t>
            </a:r>
            <a:endParaRPr lang="en-US" dirty="0"/>
          </a:p>
        </p:txBody>
      </p:sp>
      <p:sp>
        <p:nvSpPr>
          <p:cNvPr id="4" name="Slide Number Placeholder 3"/>
          <p:cNvSpPr>
            <a:spLocks noGrp="1"/>
          </p:cNvSpPr>
          <p:nvPr>
            <p:ph type="sldNum" sz="quarter" idx="10"/>
          </p:nvPr>
        </p:nvSpPr>
        <p:spPr/>
        <p:txBody>
          <a:bodyPr/>
          <a:lstStyle/>
          <a:p>
            <a:fld id="{D9242427-B6D3-4458-8759-CB5E74C2092F}" type="slidenum">
              <a:rPr lang="en-US" smtClean="0"/>
              <a:t>20</a:t>
            </a:fld>
            <a:endParaRPr lang="en-US"/>
          </a:p>
        </p:txBody>
      </p:sp>
    </p:spTree>
    <p:extLst>
      <p:ext uri="{BB962C8B-B14F-4D97-AF65-F5344CB8AC3E}">
        <p14:creationId xmlns:p14="http://schemas.microsoft.com/office/powerpoint/2010/main" val="1687738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is motivated by two observations—the first is the obvious motivation that supports every paper in the relational contracting literature. And that is that</a:t>
            </a:r>
            <a:r>
              <a:rPr lang="en-US" baseline="0" dirty="0" smtClean="0"/>
              <a:t> business relationships are typically long-term, and long-term relationships can facilitate cooperative behavior, because fear of destroying future surplus can motivate some parties in the relationship to perform well and the other parties in the relationship to reward that good performance.</a:t>
            </a:r>
          </a:p>
          <a:p>
            <a:endParaRPr lang="en-US" baseline="0" dirty="0" smtClean="0"/>
          </a:p>
          <a:p>
            <a:r>
              <a:rPr lang="en-US" baseline="0" dirty="0" smtClean="0"/>
              <a:t>The second observation is that managers, the ones who in these models are responsible for rewarding agents, make a lot of decisions. They decide whom to hire, whom to fire, whom to promote. They decide who should be doing what in the firm, and they decide who should get what resources. </a:t>
            </a:r>
          </a:p>
          <a:p>
            <a:endParaRPr lang="en-US" baseline="0" dirty="0" smtClean="0"/>
          </a:p>
          <a:p>
            <a:r>
              <a:rPr lang="en-US" baseline="0" dirty="0" smtClean="0"/>
              <a:t>Want to make the person feel important in </a:t>
            </a:r>
            <a:r>
              <a:rPr lang="en-US" baseline="0" smtClean="0"/>
              <a:t>the organization</a:t>
            </a:r>
            <a:endParaRPr lang="en-US" dirty="0"/>
          </a:p>
        </p:txBody>
      </p:sp>
      <p:sp>
        <p:nvSpPr>
          <p:cNvPr id="4" name="Slide Number Placeholder 3"/>
          <p:cNvSpPr>
            <a:spLocks noGrp="1"/>
          </p:cNvSpPr>
          <p:nvPr>
            <p:ph type="sldNum" sz="quarter" idx="10"/>
          </p:nvPr>
        </p:nvSpPr>
        <p:spPr/>
        <p:txBody>
          <a:bodyPr/>
          <a:lstStyle/>
          <a:p>
            <a:fld id="{D9242427-B6D3-4458-8759-CB5E74C2092F}" type="slidenum">
              <a:rPr lang="en-US" smtClean="0"/>
              <a:t>2</a:t>
            </a:fld>
            <a:endParaRPr lang="en-US"/>
          </a:p>
        </p:txBody>
      </p:sp>
    </p:spTree>
    <p:extLst>
      <p:ext uri="{BB962C8B-B14F-4D97-AF65-F5344CB8AC3E}">
        <p14:creationId xmlns:p14="http://schemas.microsoft.com/office/powerpoint/2010/main" val="1687738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is motivated by two observations—the first is the obvious motivation that supports every paper in the relational contracting literature. And that is that</a:t>
            </a:r>
            <a:r>
              <a:rPr lang="en-US" baseline="0" dirty="0" smtClean="0"/>
              <a:t> business relationships are typically long-term, and long-term relationships can facilitate cooperative behavior, because fear of destroying future surplus can motivate some parties in the relationship to perform well and the other parties in the relationship to reward that good performance.</a:t>
            </a:r>
          </a:p>
          <a:p>
            <a:endParaRPr lang="en-US" baseline="0" dirty="0" smtClean="0"/>
          </a:p>
          <a:p>
            <a:r>
              <a:rPr lang="en-US" baseline="0" dirty="0" smtClean="0"/>
              <a:t>The second observation is that managers, the ones who in these models are responsible for rewarding agents, make a lot of decisions. They decide whom to hire, whom to fire, whom to promote. They decide who should be doing what in the firm, and they decide who should get what resources. </a:t>
            </a:r>
          </a:p>
          <a:p>
            <a:endParaRPr lang="en-US" baseline="0" dirty="0" smtClean="0"/>
          </a:p>
          <a:p>
            <a:r>
              <a:rPr lang="en-US" baseline="0" dirty="0" smtClean="0"/>
              <a:t>Want to make the person feel important in </a:t>
            </a:r>
            <a:r>
              <a:rPr lang="en-US" baseline="0" smtClean="0"/>
              <a:t>the organization</a:t>
            </a:r>
            <a:endParaRPr lang="en-US" dirty="0"/>
          </a:p>
        </p:txBody>
      </p:sp>
      <p:sp>
        <p:nvSpPr>
          <p:cNvPr id="4" name="Slide Number Placeholder 3"/>
          <p:cNvSpPr>
            <a:spLocks noGrp="1"/>
          </p:cNvSpPr>
          <p:nvPr>
            <p:ph type="sldNum" sz="quarter" idx="10"/>
          </p:nvPr>
        </p:nvSpPr>
        <p:spPr/>
        <p:txBody>
          <a:bodyPr/>
          <a:lstStyle/>
          <a:p>
            <a:fld id="{D9242427-B6D3-4458-8759-CB5E74C2092F}" type="slidenum">
              <a:rPr lang="en-US" smtClean="0"/>
              <a:t>21</a:t>
            </a:fld>
            <a:endParaRPr lang="en-US"/>
          </a:p>
        </p:txBody>
      </p:sp>
    </p:spTree>
    <p:extLst>
      <p:ext uri="{BB962C8B-B14F-4D97-AF65-F5344CB8AC3E}">
        <p14:creationId xmlns:p14="http://schemas.microsoft.com/office/powerpoint/2010/main" val="1687738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is motivated by two observations—the first is the obvious motivation that supports every paper in the relational contracting literature. And that is that</a:t>
            </a:r>
            <a:r>
              <a:rPr lang="en-US" baseline="0" dirty="0" smtClean="0"/>
              <a:t> business relationships are typically long-term, and long-term relationships can facilitate cooperative behavior, because fear of destroying future surplus can motivate some parties in the relationship to perform well and the other parties in the relationship to reward that good performance.</a:t>
            </a:r>
          </a:p>
          <a:p>
            <a:endParaRPr lang="en-US" baseline="0" dirty="0" smtClean="0"/>
          </a:p>
          <a:p>
            <a:r>
              <a:rPr lang="en-US" baseline="0" dirty="0" smtClean="0"/>
              <a:t>The second observation is that managers, the ones who in these models are responsible for rewarding agents, make a lot of decisions. They decide whom to hire, whom to fire, whom to promote. They decide who should be doing what in the firm, and they decide who should get what resources. </a:t>
            </a:r>
          </a:p>
          <a:p>
            <a:endParaRPr lang="en-US" baseline="0" dirty="0" smtClean="0"/>
          </a:p>
          <a:p>
            <a:r>
              <a:rPr lang="en-US" baseline="0" dirty="0" smtClean="0"/>
              <a:t>Want to make the person feel important in </a:t>
            </a:r>
            <a:r>
              <a:rPr lang="en-US" baseline="0" smtClean="0"/>
              <a:t>the organization</a:t>
            </a:r>
            <a:endParaRPr lang="en-US" dirty="0"/>
          </a:p>
        </p:txBody>
      </p:sp>
      <p:sp>
        <p:nvSpPr>
          <p:cNvPr id="4" name="Slide Number Placeholder 3"/>
          <p:cNvSpPr>
            <a:spLocks noGrp="1"/>
          </p:cNvSpPr>
          <p:nvPr>
            <p:ph type="sldNum" sz="quarter" idx="10"/>
          </p:nvPr>
        </p:nvSpPr>
        <p:spPr/>
        <p:txBody>
          <a:bodyPr/>
          <a:lstStyle/>
          <a:p>
            <a:fld id="{D9242427-B6D3-4458-8759-CB5E74C2092F}" type="slidenum">
              <a:rPr lang="en-US" smtClean="0"/>
              <a:t>22</a:t>
            </a:fld>
            <a:endParaRPr lang="en-US"/>
          </a:p>
        </p:txBody>
      </p:sp>
    </p:spTree>
    <p:extLst>
      <p:ext uri="{BB962C8B-B14F-4D97-AF65-F5344CB8AC3E}">
        <p14:creationId xmlns:p14="http://schemas.microsoft.com/office/powerpoint/2010/main" val="1687738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is motivated by two observations—the first is the obvious motivation that supports every paper in the relational contracting literature. And that is that</a:t>
            </a:r>
            <a:r>
              <a:rPr lang="en-US" baseline="0" dirty="0" smtClean="0"/>
              <a:t> business relationships are typically long-term, and long-term relationships can facilitate cooperative behavior, because fear of destroying future surplus can motivate some parties in the relationship to perform well and the other parties in the relationship to reward that good performance.</a:t>
            </a:r>
          </a:p>
          <a:p>
            <a:endParaRPr lang="en-US" baseline="0" dirty="0" smtClean="0"/>
          </a:p>
          <a:p>
            <a:r>
              <a:rPr lang="en-US" baseline="0" dirty="0" smtClean="0"/>
              <a:t>The second observation is that managers, the ones who in these models are responsible for rewarding agents, make a lot of decisions. They decide whom to hire, whom to fire, whom to promote. They decide who should be doing what in the firm, and they decide who should get what resources. </a:t>
            </a:r>
          </a:p>
          <a:p>
            <a:endParaRPr lang="en-US" baseline="0" dirty="0" smtClean="0"/>
          </a:p>
          <a:p>
            <a:r>
              <a:rPr lang="en-US" baseline="0" dirty="0" smtClean="0"/>
              <a:t>Want to make the person feel important in </a:t>
            </a:r>
            <a:r>
              <a:rPr lang="en-US" baseline="0" smtClean="0"/>
              <a:t>the organization</a:t>
            </a:r>
            <a:endParaRPr lang="en-US" dirty="0"/>
          </a:p>
        </p:txBody>
      </p:sp>
      <p:sp>
        <p:nvSpPr>
          <p:cNvPr id="4" name="Slide Number Placeholder 3"/>
          <p:cNvSpPr>
            <a:spLocks noGrp="1"/>
          </p:cNvSpPr>
          <p:nvPr>
            <p:ph type="sldNum" sz="quarter" idx="10"/>
          </p:nvPr>
        </p:nvSpPr>
        <p:spPr/>
        <p:txBody>
          <a:bodyPr/>
          <a:lstStyle/>
          <a:p>
            <a:fld id="{D9242427-B6D3-4458-8759-CB5E74C2092F}" type="slidenum">
              <a:rPr lang="en-US" smtClean="0"/>
              <a:t>23</a:t>
            </a:fld>
            <a:endParaRPr lang="en-US"/>
          </a:p>
        </p:txBody>
      </p:sp>
    </p:spTree>
    <p:extLst>
      <p:ext uri="{BB962C8B-B14F-4D97-AF65-F5344CB8AC3E}">
        <p14:creationId xmlns:p14="http://schemas.microsoft.com/office/powerpoint/2010/main" val="1687738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is motivated by two observations—the first is the obvious motivation that supports every paper in the relational contracting literature. And that is that</a:t>
            </a:r>
            <a:r>
              <a:rPr lang="en-US" baseline="0" dirty="0" smtClean="0"/>
              <a:t> business relationships are typically long-term, and long-term relationships can facilitate cooperative behavior, because fear of destroying future surplus can motivate some parties in the relationship to perform well and the other parties in the relationship to reward that good performance.</a:t>
            </a:r>
          </a:p>
          <a:p>
            <a:endParaRPr lang="en-US" baseline="0" dirty="0" smtClean="0"/>
          </a:p>
          <a:p>
            <a:r>
              <a:rPr lang="en-US" baseline="0" dirty="0" smtClean="0"/>
              <a:t>The second observation is that managers, the ones who in these models are responsible for rewarding agents, make a lot of decisions. They decide whom to hire, whom to fire, whom to promote. They decide who should be doing what in the firm, and they decide who should get what resources. </a:t>
            </a:r>
          </a:p>
          <a:p>
            <a:endParaRPr lang="en-US" baseline="0" dirty="0" smtClean="0"/>
          </a:p>
          <a:p>
            <a:r>
              <a:rPr lang="en-US" baseline="0" dirty="0" smtClean="0"/>
              <a:t>Want to make the person feel important in </a:t>
            </a:r>
            <a:r>
              <a:rPr lang="en-US" baseline="0" smtClean="0"/>
              <a:t>the organization</a:t>
            </a:r>
            <a:endParaRPr lang="en-US" dirty="0"/>
          </a:p>
        </p:txBody>
      </p:sp>
      <p:sp>
        <p:nvSpPr>
          <p:cNvPr id="4" name="Slide Number Placeholder 3"/>
          <p:cNvSpPr>
            <a:spLocks noGrp="1"/>
          </p:cNvSpPr>
          <p:nvPr>
            <p:ph type="sldNum" sz="quarter" idx="10"/>
          </p:nvPr>
        </p:nvSpPr>
        <p:spPr/>
        <p:txBody>
          <a:bodyPr/>
          <a:lstStyle/>
          <a:p>
            <a:fld id="{D9242427-B6D3-4458-8759-CB5E74C2092F}" type="slidenum">
              <a:rPr lang="en-US" smtClean="0"/>
              <a:t>24</a:t>
            </a:fld>
            <a:endParaRPr lang="en-US"/>
          </a:p>
        </p:txBody>
      </p:sp>
    </p:spTree>
    <p:extLst>
      <p:ext uri="{BB962C8B-B14F-4D97-AF65-F5344CB8AC3E}">
        <p14:creationId xmlns:p14="http://schemas.microsoft.com/office/powerpoint/2010/main" val="1687738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is motivated by two observations—the first is the obvious motivation that supports every paper in the relational contracting literature. And that is that</a:t>
            </a:r>
            <a:r>
              <a:rPr lang="en-US" baseline="0" dirty="0" smtClean="0"/>
              <a:t> business relationships are typically long-term, and long-term relationships can facilitate cooperative behavior, because fear of destroying future surplus can motivate some parties in the relationship to perform well and the other parties in the relationship to reward that good performance.</a:t>
            </a:r>
          </a:p>
          <a:p>
            <a:endParaRPr lang="en-US" baseline="0" dirty="0" smtClean="0"/>
          </a:p>
          <a:p>
            <a:r>
              <a:rPr lang="en-US" baseline="0" dirty="0" smtClean="0"/>
              <a:t>The second observation is that managers, the ones who in these models are responsible for rewarding agents, make a lot of decisions. They decide whom to hire, whom to fire, whom to promote. They decide who should be doing what in the firm, and they decide who should get what resources. </a:t>
            </a:r>
          </a:p>
          <a:p>
            <a:endParaRPr lang="en-US" baseline="0" dirty="0" smtClean="0"/>
          </a:p>
          <a:p>
            <a:r>
              <a:rPr lang="en-US" baseline="0" dirty="0" smtClean="0"/>
              <a:t>Want to make the person feel important in </a:t>
            </a:r>
            <a:r>
              <a:rPr lang="en-US" baseline="0" smtClean="0"/>
              <a:t>the organization</a:t>
            </a:r>
            <a:endParaRPr lang="en-US" dirty="0"/>
          </a:p>
        </p:txBody>
      </p:sp>
      <p:sp>
        <p:nvSpPr>
          <p:cNvPr id="4" name="Slide Number Placeholder 3"/>
          <p:cNvSpPr>
            <a:spLocks noGrp="1"/>
          </p:cNvSpPr>
          <p:nvPr>
            <p:ph type="sldNum" sz="quarter" idx="10"/>
          </p:nvPr>
        </p:nvSpPr>
        <p:spPr/>
        <p:txBody>
          <a:bodyPr/>
          <a:lstStyle/>
          <a:p>
            <a:fld id="{D9242427-B6D3-4458-8759-CB5E74C2092F}" type="slidenum">
              <a:rPr lang="en-US" smtClean="0"/>
              <a:t>25</a:t>
            </a:fld>
            <a:endParaRPr lang="en-US"/>
          </a:p>
        </p:txBody>
      </p:sp>
    </p:spTree>
    <p:extLst>
      <p:ext uri="{BB962C8B-B14F-4D97-AF65-F5344CB8AC3E}">
        <p14:creationId xmlns:p14="http://schemas.microsoft.com/office/powerpoint/2010/main" val="1687738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is motivated by two observations—the first is the obvious motivation that supports every paper in the relational contracting literature. And that is that</a:t>
            </a:r>
            <a:r>
              <a:rPr lang="en-US" baseline="0" dirty="0" smtClean="0"/>
              <a:t> business relationships are typically long-term, and long-term relationships can facilitate cooperative behavior, because fear of destroying future surplus can motivate some parties in the relationship to perform well and the other parties in the relationship to reward that good performance.</a:t>
            </a:r>
          </a:p>
          <a:p>
            <a:endParaRPr lang="en-US" baseline="0" dirty="0" smtClean="0"/>
          </a:p>
          <a:p>
            <a:r>
              <a:rPr lang="en-US" baseline="0" dirty="0" smtClean="0"/>
              <a:t>The second observation is that managers, the ones who in these models are responsible for rewarding agents, make a lot of decisions. They decide whom to hire, whom to fire, whom to promote. They decide who should be doing what in the firm, and they decide who should get what resources. </a:t>
            </a:r>
          </a:p>
          <a:p>
            <a:endParaRPr lang="en-US" baseline="0" dirty="0" smtClean="0"/>
          </a:p>
          <a:p>
            <a:r>
              <a:rPr lang="en-US" baseline="0" dirty="0" smtClean="0"/>
              <a:t>Want to make the person feel important in </a:t>
            </a:r>
            <a:r>
              <a:rPr lang="en-US" baseline="0" smtClean="0"/>
              <a:t>the organization</a:t>
            </a:r>
            <a:endParaRPr lang="en-US" dirty="0"/>
          </a:p>
        </p:txBody>
      </p:sp>
      <p:sp>
        <p:nvSpPr>
          <p:cNvPr id="4" name="Slide Number Placeholder 3"/>
          <p:cNvSpPr>
            <a:spLocks noGrp="1"/>
          </p:cNvSpPr>
          <p:nvPr>
            <p:ph type="sldNum" sz="quarter" idx="10"/>
          </p:nvPr>
        </p:nvSpPr>
        <p:spPr/>
        <p:txBody>
          <a:bodyPr/>
          <a:lstStyle/>
          <a:p>
            <a:fld id="{D9242427-B6D3-4458-8759-CB5E74C2092F}" type="slidenum">
              <a:rPr lang="en-US" smtClean="0"/>
              <a:t>26</a:t>
            </a:fld>
            <a:endParaRPr lang="en-US"/>
          </a:p>
        </p:txBody>
      </p:sp>
    </p:spTree>
    <p:extLst>
      <p:ext uri="{BB962C8B-B14F-4D97-AF65-F5344CB8AC3E}">
        <p14:creationId xmlns:p14="http://schemas.microsoft.com/office/powerpoint/2010/main" val="1687738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is motivated by two observations—the first is the obvious motivation that supports every paper in the relational contracting literature. And that is that</a:t>
            </a:r>
            <a:r>
              <a:rPr lang="en-US" baseline="0" dirty="0" smtClean="0"/>
              <a:t> business relationships are typically long-term, and long-term relationships can facilitate cooperative behavior, because fear of destroying future surplus can motivate some parties in the relationship to perform well and the other parties in the relationship to reward that good performance.</a:t>
            </a:r>
          </a:p>
          <a:p>
            <a:endParaRPr lang="en-US" baseline="0" dirty="0" smtClean="0"/>
          </a:p>
          <a:p>
            <a:r>
              <a:rPr lang="en-US" baseline="0" dirty="0" smtClean="0"/>
              <a:t>The second observation is that managers, the ones who in these models are responsible for rewarding agents, make a lot of decisions. They decide whom to hire, whom to fire, whom to promote. They decide who should be doing what in the firm, and they decide who should get what resources. </a:t>
            </a:r>
          </a:p>
          <a:p>
            <a:endParaRPr lang="en-US" baseline="0" dirty="0" smtClean="0"/>
          </a:p>
          <a:p>
            <a:r>
              <a:rPr lang="en-US" baseline="0" dirty="0" smtClean="0"/>
              <a:t>Want to make the person feel important in </a:t>
            </a:r>
            <a:r>
              <a:rPr lang="en-US" baseline="0" smtClean="0"/>
              <a:t>the organization</a:t>
            </a:r>
            <a:endParaRPr lang="en-US" dirty="0"/>
          </a:p>
        </p:txBody>
      </p:sp>
      <p:sp>
        <p:nvSpPr>
          <p:cNvPr id="4" name="Slide Number Placeholder 3"/>
          <p:cNvSpPr>
            <a:spLocks noGrp="1"/>
          </p:cNvSpPr>
          <p:nvPr>
            <p:ph type="sldNum" sz="quarter" idx="10"/>
          </p:nvPr>
        </p:nvSpPr>
        <p:spPr/>
        <p:txBody>
          <a:bodyPr/>
          <a:lstStyle/>
          <a:p>
            <a:fld id="{D9242427-B6D3-4458-8759-CB5E74C2092F}" type="slidenum">
              <a:rPr lang="en-US" smtClean="0"/>
              <a:t>27</a:t>
            </a:fld>
            <a:endParaRPr lang="en-US"/>
          </a:p>
        </p:txBody>
      </p:sp>
    </p:spTree>
    <p:extLst>
      <p:ext uri="{BB962C8B-B14F-4D97-AF65-F5344CB8AC3E}">
        <p14:creationId xmlns:p14="http://schemas.microsoft.com/office/powerpoint/2010/main" val="1687738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is motivated by two observations—the first is the obvious motivation that supports every paper in the relational contracting literature. And that is that</a:t>
            </a:r>
            <a:r>
              <a:rPr lang="en-US" baseline="0" dirty="0" smtClean="0"/>
              <a:t> business relationships are typically long-term, and long-term relationships can facilitate cooperative behavior, because fear of destroying future surplus can motivate some parties in the relationship to perform well and the other parties in the relationship to reward that good performance.</a:t>
            </a:r>
          </a:p>
          <a:p>
            <a:endParaRPr lang="en-US" baseline="0" dirty="0" smtClean="0"/>
          </a:p>
          <a:p>
            <a:r>
              <a:rPr lang="en-US" baseline="0" dirty="0" smtClean="0"/>
              <a:t>The second observation is that managers, the ones who in these models are responsible for rewarding agents, make a lot of decisions. They decide whom to hire, whom to fire, whom to promote. They decide who should be doing what in the firm, and they decide who should get what resources. </a:t>
            </a:r>
          </a:p>
          <a:p>
            <a:endParaRPr lang="en-US" baseline="0" dirty="0" smtClean="0"/>
          </a:p>
          <a:p>
            <a:r>
              <a:rPr lang="en-US" baseline="0" dirty="0" smtClean="0"/>
              <a:t>Want to make the person feel important in </a:t>
            </a:r>
            <a:r>
              <a:rPr lang="en-US" baseline="0" smtClean="0"/>
              <a:t>the organization</a:t>
            </a:r>
            <a:endParaRPr lang="en-US" dirty="0"/>
          </a:p>
        </p:txBody>
      </p:sp>
      <p:sp>
        <p:nvSpPr>
          <p:cNvPr id="4" name="Slide Number Placeholder 3"/>
          <p:cNvSpPr>
            <a:spLocks noGrp="1"/>
          </p:cNvSpPr>
          <p:nvPr>
            <p:ph type="sldNum" sz="quarter" idx="10"/>
          </p:nvPr>
        </p:nvSpPr>
        <p:spPr/>
        <p:txBody>
          <a:bodyPr/>
          <a:lstStyle/>
          <a:p>
            <a:fld id="{D9242427-B6D3-4458-8759-CB5E74C2092F}" type="slidenum">
              <a:rPr lang="en-US" smtClean="0"/>
              <a:t>28</a:t>
            </a:fld>
            <a:endParaRPr lang="en-US"/>
          </a:p>
        </p:txBody>
      </p:sp>
    </p:spTree>
    <p:extLst>
      <p:ext uri="{BB962C8B-B14F-4D97-AF65-F5344CB8AC3E}">
        <p14:creationId xmlns:p14="http://schemas.microsoft.com/office/powerpoint/2010/main" val="1687738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is motivated by two observations—the first is the obvious motivation that supports every paper in the relational contracting literature. And that is that</a:t>
            </a:r>
            <a:r>
              <a:rPr lang="en-US" baseline="0" dirty="0" smtClean="0"/>
              <a:t> business relationships are typically long-term, and long-term relationships can facilitate cooperative behavior, because fear of destroying future surplus can motivate some parties in the relationship to perform well and the other parties in the relationship to reward that good performance.</a:t>
            </a:r>
          </a:p>
          <a:p>
            <a:endParaRPr lang="en-US" baseline="0" dirty="0" smtClean="0"/>
          </a:p>
          <a:p>
            <a:r>
              <a:rPr lang="en-US" baseline="0" dirty="0" smtClean="0"/>
              <a:t>The second observation is that managers, the ones who in these models are responsible for rewarding agents, make a lot of decisions. They decide whom to hire, whom to fire, whom to promote. They decide who should be doing what in the firm, and they decide who should get what resources. </a:t>
            </a:r>
          </a:p>
          <a:p>
            <a:endParaRPr lang="en-US" baseline="0" dirty="0" smtClean="0"/>
          </a:p>
          <a:p>
            <a:r>
              <a:rPr lang="en-US" baseline="0" dirty="0" smtClean="0"/>
              <a:t>Want to make the person feel important in </a:t>
            </a:r>
            <a:r>
              <a:rPr lang="en-US" baseline="0" smtClean="0"/>
              <a:t>the organization</a:t>
            </a:r>
            <a:endParaRPr lang="en-US" dirty="0"/>
          </a:p>
        </p:txBody>
      </p:sp>
      <p:sp>
        <p:nvSpPr>
          <p:cNvPr id="4" name="Slide Number Placeholder 3"/>
          <p:cNvSpPr>
            <a:spLocks noGrp="1"/>
          </p:cNvSpPr>
          <p:nvPr>
            <p:ph type="sldNum" sz="quarter" idx="10"/>
          </p:nvPr>
        </p:nvSpPr>
        <p:spPr/>
        <p:txBody>
          <a:bodyPr/>
          <a:lstStyle/>
          <a:p>
            <a:fld id="{D9242427-B6D3-4458-8759-CB5E74C2092F}" type="slidenum">
              <a:rPr lang="en-US" smtClean="0"/>
              <a:t>29</a:t>
            </a:fld>
            <a:endParaRPr lang="en-US"/>
          </a:p>
        </p:txBody>
      </p:sp>
    </p:spTree>
    <p:extLst>
      <p:ext uri="{BB962C8B-B14F-4D97-AF65-F5344CB8AC3E}">
        <p14:creationId xmlns:p14="http://schemas.microsoft.com/office/powerpoint/2010/main" val="16877389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is motivated by two observations—the first is the obvious motivation that supports every paper in the relational contracting literature. And that is that</a:t>
            </a:r>
            <a:r>
              <a:rPr lang="en-US" baseline="0" dirty="0" smtClean="0"/>
              <a:t> business relationships are typically long-term, and long-term relationships can facilitate cooperative behavior, because fear of destroying future surplus can motivate some parties in the relationship to perform well and the other parties in the relationship to reward that good performance.</a:t>
            </a:r>
          </a:p>
          <a:p>
            <a:endParaRPr lang="en-US" baseline="0" dirty="0" smtClean="0"/>
          </a:p>
          <a:p>
            <a:r>
              <a:rPr lang="en-US" baseline="0" dirty="0" smtClean="0"/>
              <a:t>The second observation is that managers, the ones who in these models are responsible for rewarding agents, make a lot of decisions. They decide whom to hire, whom to fire, whom to promote. They decide who should be doing what in the firm, and they decide who should get what resources. </a:t>
            </a:r>
          </a:p>
          <a:p>
            <a:endParaRPr lang="en-US" baseline="0" dirty="0" smtClean="0"/>
          </a:p>
          <a:p>
            <a:r>
              <a:rPr lang="en-US" baseline="0" dirty="0" smtClean="0"/>
              <a:t>Want to make the person feel important in </a:t>
            </a:r>
            <a:r>
              <a:rPr lang="en-US" baseline="0" smtClean="0"/>
              <a:t>the organization</a:t>
            </a:r>
            <a:endParaRPr lang="en-US" dirty="0"/>
          </a:p>
        </p:txBody>
      </p:sp>
      <p:sp>
        <p:nvSpPr>
          <p:cNvPr id="4" name="Slide Number Placeholder 3"/>
          <p:cNvSpPr>
            <a:spLocks noGrp="1"/>
          </p:cNvSpPr>
          <p:nvPr>
            <p:ph type="sldNum" sz="quarter" idx="10"/>
          </p:nvPr>
        </p:nvSpPr>
        <p:spPr/>
        <p:txBody>
          <a:bodyPr/>
          <a:lstStyle/>
          <a:p>
            <a:fld id="{D9242427-B6D3-4458-8759-CB5E74C2092F}" type="slidenum">
              <a:rPr lang="en-US" smtClean="0"/>
              <a:t>30</a:t>
            </a:fld>
            <a:endParaRPr lang="en-US"/>
          </a:p>
        </p:txBody>
      </p:sp>
    </p:spTree>
    <p:extLst>
      <p:ext uri="{BB962C8B-B14F-4D97-AF65-F5344CB8AC3E}">
        <p14:creationId xmlns:p14="http://schemas.microsoft.com/office/powerpoint/2010/main" val="1687738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is motivated by two observations—the first is the obvious motivation that supports every paper in the relational contracting literature. And that is that</a:t>
            </a:r>
            <a:r>
              <a:rPr lang="en-US" baseline="0" dirty="0" smtClean="0"/>
              <a:t> business relationships are typically long-term, and long-term relationships can facilitate cooperative behavior, because fear of destroying future surplus can motivate some parties in the relationship to perform well and the other parties in the relationship to reward that good performance.</a:t>
            </a:r>
          </a:p>
          <a:p>
            <a:endParaRPr lang="en-US" baseline="0" dirty="0" smtClean="0"/>
          </a:p>
          <a:p>
            <a:r>
              <a:rPr lang="en-US" baseline="0" dirty="0" smtClean="0"/>
              <a:t>The second observation is that managers, the ones who in these models are responsible for rewarding agents, make a lot of decisions. They decide whom to hire, whom to fire, whom to promote. They decide who should be doing what in the firm, and they decide who should get what resources. </a:t>
            </a:r>
          </a:p>
          <a:p>
            <a:endParaRPr lang="en-US" baseline="0" dirty="0" smtClean="0"/>
          </a:p>
          <a:p>
            <a:r>
              <a:rPr lang="en-US" baseline="0" dirty="0" smtClean="0"/>
              <a:t>Want to make the person feel important in the organization</a:t>
            </a:r>
            <a:endParaRPr lang="en-US" dirty="0"/>
          </a:p>
        </p:txBody>
      </p:sp>
      <p:sp>
        <p:nvSpPr>
          <p:cNvPr id="4" name="Slide Number Placeholder 3"/>
          <p:cNvSpPr>
            <a:spLocks noGrp="1"/>
          </p:cNvSpPr>
          <p:nvPr>
            <p:ph type="sldNum" sz="quarter" idx="10"/>
          </p:nvPr>
        </p:nvSpPr>
        <p:spPr/>
        <p:txBody>
          <a:bodyPr/>
          <a:lstStyle/>
          <a:p>
            <a:fld id="{D9242427-B6D3-4458-8759-CB5E74C2092F}" type="slidenum">
              <a:rPr lang="en-US" smtClean="0"/>
              <a:t>3</a:t>
            </a:fld>
            <a:endParaRPr lang="en-US"/>
          </a:p>
        </p:txBody>
      </p:sp>
    </p:spTree>
    <p:extLst>
      <p:ext uri="{BB962C8B-B14F-4D97-AF65-F5344CB8AC3E}">
        <p14:creationId xmlns:p14="http://schemas.microsoft.com/office/powerpoint/2010/main" val="16877389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is motivated by two observations—the first is the obvious motivation that supports every paper in the relational contracting literature. And that is that</a:t>
            </a:r>
            <a:r>
              <a:rPr lang="en-US" baseline="0" dirty="0" smtClean="0"/>
              <a:t> business relationships are typically long-term, and long-term relationships can facilitate cooperative behavior, because fear of destroying future surplus can motivate some parties in the relationship to perform well and the other parties in the relationship to reward that good performance.</a:t>
            </a:r>
          </a:p>
          <a:p>
            <a:endParaRPr lang="en-US" baseline="0" dirty="0" smtClean="0"/>
          </a:p>
          <a:p>
            <a:r>
              <a:rPr lang="en-US" baseline="0" dirty="0" smtClean="0"/>
              <a:t>The second observation is that managers, the ones who in these models are responsible for rewarding agents, make a lot of decisions. They decide whom to hire, whom to fire, whom to promote. They decide who should be doing what in the firm, and they decide who should get what resources. </a:t>
            </a:r>
          </a:p>
          <a:p>
            <a:endParaRPr lang="en-US" baseline="0" dirty="0" smtClean="0"/>
          </a:p>
          <a:p>
            <a:r>
              <a:rPr lang="en-US" baseline="0" dirty="0" smtClean="0"/>
              <a:t>Want to make the person feel important in </a:t>
            </a:r>
            <a:r>
              <a:rPr lang="en-US" baseline="0" smtClean="0"/>
              <a:t>the organization</a:t>
            </a:r>
            <a:endParaRPr lang="en-US" dirty="0"/>
          </a:p>
        </p:txBody>
      </p:sp>
      <p:sp>
        <p:nvSpPr>
          <p:cNvPr id="4" name="Slide Number Placeholder 3"/>
          <p:cNvSpPr>
            <a:spLocks noGrp="1"/>
          </p:cNvSpPr>
          <p:nvPr>
            <p:ph type="sldNum" sz="quarter" idx="10"/>
          </p:nvPr>
        </p:nvSpPr>
        <p:spPr/>
        <p:txBody>
          <a:bodyPr/>
          <a:lstStyle/>
          <a:p>
            <a:fld id="{D9242427-B6D3-4458-8759-CB5E74C2092F}" type="slidenum">
              <a:rPr lang="en-US" smtClean="0"/>
              <a:t>31</a:t>
            </a:fld>
            <a:endParaRPr lang="en-US"/>
          </a:p>
        </p:txBody>
      </p:sp>
    </p:spTree>
    <p:extLst>
      <p:ext uri="{BB962C8B-B14F-4D97-AF65-F5344CB8AC3E}">
        <p14:creationId xmlns:p14="http://schemas.microsoft.com/office/powerpoint/2010/main" val="16877389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is motivated by two observations—the first is the obvious motivation that supports every paper in the relational contracting literature. And that is that</a:t>
            </a:r>
            <a:r>
              <a:rPr lang="en-US" baseline="0" dirty="0" smtClean="0"/>
              <a:t> business relationships are typically long-term, and long-term relationships can facilitate cooperative behavior, because fear of destroying future surplus can motivate some parties in the relationship to perform well and the other parties in the relationship to reward that good performance.</a:t>
            </a:r>
          </a:p>
          <a:p>
            <a:endParaRPr lang="en-US" baseline="0" dirty="0" smtClean="0"/>
          </a:p>
          <a:p>
            <a:r>
              <a:rPr lang="en-US" baseline="0" dirty="0" smtClean="0"/>
              <a:t>The second observation is that managers, the ones who in these models are responsible for rewarding agents, make a lot of decisions. They decide whom to hire, whom to fire, whom to promote. They decide who should be doing what in the firm, and they decide who should get what resources. </a:t>
            </a:r>
          </a:p>
          <a:p>
            <a:endParaRPr lang="en-US" baseline="0" dirty="0" smtClean="0"/>
          </a:p>
          <a:p>
            <a:r>
              <a:rPr lang="en-US" baseline="0" dirty="0" smtClean="0"/>
              <a:t>Want to make the person feel important in </a:t>
            </a:r>
            <a:r>
              <a:rPr lang="en-US" baseline="0" smtClean="0"/>
              <a:t>the organization</a:t>
            </a:r>
            <a:endParaRPr lang="en-US" dirty="0"/>
          </a:p>
        </p:txBody>
      </p:sp>
      <p:sp>
        <p:nvSpPr>
          <p:cNvPr id="4" name="Slide Number Placeholder 3"/>
          <p:cNvSpPr>
            <a:spLocks noGrp="1"/>
          </p:cNvSpPr>
          <p:nvPr>
            <p:ph type="sldNum" sz="quarter" idx="10"/>
          </p:nvPr>
        </p:nvSpPr>
        <p:spPr/>
        <p:txBody>
          <a:bodyPr/>
          <a:lstStyle/>
          <a:p>
            <a:fld id="{D9242427-B6D3-4458-8759-CB5E74C2092F}" type="slidenum">
              <a:rPr lang="en-US" smtClean="0"/>
              <a:t>32</a:t>
            </a:fld>
            <a:endParaRPr lang="en-US"/>
          </a:p>
        </p:txBody>
      </p:sp>
    </p:spTree>
    <p:extLst>
      <p:ext uri="{BB962C8B-B14F-4D97-AF65-F5344CB8AC3E}">
        <p14:creationId xmlns:p14="http://schemas.microsoft.com/office/powerpoint/2010/main" val="16877389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is motivated by two observations—the first is the obvious motivation that supports every paper in the relational contracting literature. And that is that</a:t>
            </a:r>
            <a:r>
              <a:rPr lang="en-US" baseline="0" dirty="0" smtClean="0"/>
              <a:t> business relationships are typically long-term, and long-term relationships can facilitate cooperative behavior, because fear of destroying future surplus can motivate some parties in the relationship to perform well and the other parties in the relationship to reward that good performance.</a:t>
            </a:r>
          </a:p>
          <a:p>
            <a:endParaRPr lang="en-US" baseline="0" dirty="0" smtClean="0"/>
          </a:p>
          <a:p>
            <a:r>
              <a:rPr lang="en-US" baseline="0" dirty="0" smtClean="0"/>
              <a:t>The second observation is that managers, the ones who in these models are responsible for rewarding agents, make a lot of decisions. They decide whom to hire, whom to fire, whom to promote. They decide who should be doing what in the firm, and they decide who should get what resources. </a:t>
            </a:r>
          </a:p>
          <a:p>
            <a:endParaRPr lang="en-US" baseline="0" dirty="0" smtClean="0"/>
          </a:p>
          <a:p>
            <a:r>
              <a:rPr lang="en-US" baseline="0" dirty="0" smtClean="0"/>
              <a:t>Want to make the person feel important in </a:t>
            </a:r>
            <a:r>
              <a:rPr lang="en-US" baseline="0" smtClean="0"/>
              <a:t>the organization</a:t>
            </a:r>
            <a:endParaRPr lang="en-US" dirty="0"/>
          </a:p>
        </p:txBody>
      </p:sp>
      <p:sp>
        <p:nvSpPr>
          <p:cNvPr id="4" name="Slide Number Placeholder 3"/>
          <p:cNvSpPr>
            <a:spLocks noGrp="1"/>
          </p:cNvSpPr>
          <p:nvPr>
            <p:ph type="sldNum" sz="quarter" idx="10"/>
          </p:nvPr>
        </p:nvSpPr>
        <p:spPr/>
        <p:txBody>
          <a:bodyPr/>
          <a:lstStyle/>
          <a:p>
            <a:fld id="{D9242427-B6D3-4458-8759-CB5E74C2092F}" type="slidenum">
              <a:rPr lang="en-US" smtClean="0"/>
              <a:t>33</a:t>
            </a:fld>
            <a:endParaRPr lang="en-US"/>
          </a:p>
        </p:txBody>
      </p:sp>
    </p:spTree>
    <p:extLst>
      <p:ext uri="{BB962C8B-B14F-4D97-AF65-F5344CB8AC3E}">
        <p14:creationId xmlns:p14="http://schemas.microsoft.com/office/powerpoint/2010/main" val="16877389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is motivated by two observations—the first is the obvious motivation that supports every paper in the relational contracting literature. And that is that</a:t>
            </a:r>
            <a:r>
              <a:rPr lang="en-US" baseline="0" dirty="0" smtClean="0"/>
              <a:t> business relationships are typically long-term, and long-term relationships can facilitate cooperative behavior, because fear of destroying future surplus can motivate some parties in the relationship to perform well and the other parties in the relationship to reward that good performance.</a:t>
            </a:r>
          </a:p>
          <a:p>
            <a:endParaRPr lang="en-US" baseline="0" dirty="0" smtClean="0"/>
          </a:p>
          <a:p>
            <a:r>
              <a:rPr lang="en-US" baseline="0" dirty="0" smtClean="0"/>
              <a:t>The second observation is that managers, the ones who in these models are responsible for rewarding agents, make a lot of decisions. They decide whom to hire, whom to fire, whom to promote. They decide who should be doing what in the firm, and they decide who should get what resources. </a:t>
            </a:r>
          </a:p>
          <a:p>
            <a:endParaRPr lang="en-US" baseline="0" dirty="0" smtClean="0"/>
          </a:p>
          <a:p>
            <a:r>
              <a:rPr lang="en-US" baseline="0" dirty="0" smtClean="0"/>
              <a:t>Want to make the person feel important in </a:t>
            </a:r>
            <a:r>
              <a:rPr lang="en-US" baseline="0" smtClean="0"/>
              <a:t>the organization</a:t>
            </a:r>
            <a:endParaRPr lang="en-US" dirty="0"/>
          </a:p>
        </p:txBody>
      </p:sp>
      <p:sp>
        <p:nvSpPr>
          <p:cNvPr id="4" name="Slide Number Placeholder 3"/>
          <p:cNvSpPr>
            <a:spLocks noGrp="1"/>
          </p:cNvSpPr>
          <p:nvPr>
            <p:ph type="sldNum" sz="quarter" idx="10"/>
          </p:nvPr>
        </p:nvSpPr>
        <p:spPr/>
        <p:txBody>
          <a:bodyPr/>
          <a:lstStyle/>
          <a:p>
            <a:fld id="{D9242427-B6D3-4458-8759-CB5E74C2092F}" type="slidenum">
              <a:rPr lang="en-US" smtClean="0"/>
              <a:t>34</a:t>
            </a:fld>
            <a:endParaRPr lang="en-US"/>
          </a:p>
        </p:txBody>
      </p:sp>
    </p:spTree>
    <p:extLst>
      <p:ext uri="{BB962C8B-B14F-4D97-AF65-F5344CB8AC3E}">
        <p14:creationId xmlns:p14="http://schemas.microsoft.com/office/powerpoint/2010/main" val="16877389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is motivated by two observations—the first is the obvious motivation that supports every paper in the relational contracting literature. And that is that</a:t>
            </a:r>
            <a:r>
              <a:rPr lang="en-US" baseline="0" dirty="0" smtClean="0"/>
              <a:t> business relationships are typically long-term, and long-term relationships can facilitate cooperative behavior, because fear of destroying future surplus can motivate some parties in the relationship to perform well and the other parties in the relationship to reward that good performance.</a:t>
            </a:r>
          </a:p>
          <a:p>
            <a:endParaRPr lang="en-US" baseline="0" dirty="0" smtClean="0"/>
          </a:p>
          <a:p>
            <a:r>
              <a:rPr lang="en-US" baseline="0" dirty="0" smtClean="0"/>
              <a:t>The second observation is that managers, the ones who in these models are responsible for rewarding agents, make a lot of decisions. They decide whom to hire, whom to fire, whom to promote. They decide who should be doing what in the firm, and they decide who should get what resources. </a:t>
            </a:r>
          </a:p>
          <a:p>
            <a:endParaRPr lang="en-US" baseline="0" dirty="0" smtClean="0"/>
          </a:p>
          <a:p>
            <a:r>
              <a:rPr lang="en-US" baseline="0" dirty="0" smtClean="0"/>
              <a:t>Want to make the person feel important in </a:t>
            </a:r>
            <a:r>
              <a:rPr lang="en-US" baseline="0" smtClean="0"/>
              <a:t>the organization</a:t>
            </a:r>
            <a:endParaRPr lang="en-US" dirty="0"/>
          </a:p>
        </p:txBody>
      </p:sp>
      <p:sp>
        <p:nvSpPr>
          <p:cNvPr id="4" name="Slide Number Placeholder 3"/>
          <p:cNvSpPr>
            <a:spLocks noGrp="1"/>
          </p:cNvSpPr>
          <p:nvPr>
            <p:ph type="sldNum" sz="quarter" idx="10"/>
          </p:nvPr>
        </p:nvSpPr>
        <p:spPr/>
        <p:txBody>
          <a:bodyPr/>
          <a:lstStyle/>
          <a:p>
            <a:fld id="{D9242427-B6D3-4458-8759-CB5E74C2092F}" type="slidenum">
              <a:rPr lang="en-US" smtClean="0"/>
              <a:t>35</a:t>
            </a:fld>
            <a:endParaRPr lang="en-US"/>
          </a:p>
        </p:txBody>
      </p:sp>
    </p:spTree>
    <p:extLst>
      <p:ext uri="{BB962C8B-B14F-4D97-AF65-F5344CB8AC3E}">
        <p14:creationId xmlns:p14="http://schemas.microsoft.com/office/powerpoint/2010/main" val="16877389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is motivated by two observations—the first is the obvious motivation that supports every paper in the relational contracting literature. And that is that</a:t>
            </a:r>
            <a:r>
              <a:rPr lang="en-US" baseline="0" dirty="0" smtClean="0"/>
              <a:t> business relationships are typically long-term, and long-term relationships can facilitate cooperative behavior, because fear of destroying future surplus can motivate some parties in the relationship to perform well and the other parties in the relationship to reward that good performance.</a:t>
            </a:r>
          </a:p>
          <a:p>
            <a:endParaRPr lang="en-US" baseline="0" dirty="0" smtClean="0"/>
          </a:p>
          <a:p>
            <a:r>
              <a:rPr lang="en-US" baseline="0" dirty="0" smtClean="0"/>
              <a:t>The second observation is that managers, the ones who in these models are responsible for rewarding agents, make a lot of decisions. They decide whom to hire, whom to fire, whom to promote. They decide who should be doing what in the firm, and they decide who should get what resources. </a:t>
            </a:r>
          </a:p>
          <a:p>
            <a:endParaRPr lang="en-US" baseline="0" dirty="0" smtClean="0"/>
          </a:p>
          <a:p>
            <a:r>
              <a:rPr lang="en-US" baseline="0" dirty="0" smtClean="0"/>
              <a:t>Want to make the person feel important in </a:t>
            </a:r>
            <a:r>
              <a:rPr lang="en-US" baseline="0" smtClean="0"/>
              <a:t>the organization</a:t>
            </a:r>
            <a:endParaRPr lang="en-US" dirty="0"/>
          </a:p>
        </p:txBody>
      </p:sp>
      <p:sp>
        <p:nvSpPr>
          <p:cNvPr id="4" name="Slide Number Placeholder 3"/>
          <p:cNvSpPr>
            <a:spLocks noGrp="1"/>
          </p:cNvSpPr>
          <p:nvPr>
            <p:ph type="sldNum" sz="quarter" idx="10"/>
          </p:nvPr>
        </p:nvSpPr>
        <p:spPr/>
        <p:txBody>
          <a:bodyPr/>
          <a:lstStyle/>
          <a:p>
            <a:fld id="{D9242427-B6D3-4458-8759-CB5E74C2092F}" type="slidenum">
              <a:rPr lang="en-US" smtClean="0"/>
              <a:t>36</a:t>
            </a:fld>
            <a:endParaRPr lang="en-US"/>
          </a:p>
        </p:txBody>
      </p:sp>
    </p:spTree>
    <p:extLst>
      <p:ext uri="{BB962C8B-B14F-4D97-AF65-F5344CB8AC3E}">
        <p14:creationId xmlns:p14="http://schemas.microsoft.com/office/powerpoint/2010/main" val="16877389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is motivated by two observations—the first is the obvious motivation that supports every paper in the relational contracting literature. And that is that</a:t>
            </a:r>
            <a:r>
              <a:rPr lang="en-US" baseline="0" dirty="0" smtClean="0"/>
              <a:t> business relationships are typically long-term, and long-term relationships can facilitate cooperative behavior, because fear of destroying future surplus can motivate some parties in the relationship to perform well and the other parties in the relationship to reward that good performance.</a:t>
            </a:r>
          </a:p>
          <a:p>
            <a:endParaRPr lang="en-US" baseline="0" dirty="0" smtClean="0"/>
          </a:p>
          <a:p>
            <a:r>
              <a:rPr lang="en-US" baseline="0" dirty="0" smtClean="0"/>
              <a:t>The second observation is that managers, the ones who in these models are responsible for rewarding agents, make a lot of decisions. They decide whom to hire, whom to fire, whom to promote. They decide who should be doing what in the firm, and they decide who should get what resources. </a:t>
            </a:r>
          </a:p>
          <a:p>
            <a:endParaRPr lang="en-US" baseline="0" dirty="0" smtClean="0"/>
          </a:p>
          <a:p>
            <a:r>
              <a:rPr lang="en-US" baseline="0" dirty="0" smtClean="0"/>
              <a:t>Want to make the person feel important in </a:t>
            </a:r>
            <a:r>
              <a:rPr lang="en-US" baseline="0" smtClean="0"/>
              <a:t>the organization</a:t>
            </a:r>
            <a:endParaRPr lang="en-US" dirty="0"/>
          </a:p>
        </p:txBody>
      </p:sp>
      <p:sp>
        <p:nvSpPr>
          <p:cNvPr id="4" name="Slide Number Placeholder 3"/>
          <p:cNvSpPr>
            <a:spLocks noGrp="1"/>
          </p:cNvSpPr>
          <p:nvPr>
            <p:ph type="sldNum" sz="quarter" idx="10"/>
          </p:nvPr>
        </p:nvSpPr>
        <p:spPr/>
        <p:txBody>
          <a:bodyPr/>
          <a:lstStyle/>
          <a:p>
            <a:fld id="{D9242427-B6D3-4458-8759-CB5E74C2092F}" type="slidenum">
              <a:rPr lang="en-US" smtClean="0"/>
              <a:t>37</a:t>
            </a:fld>
            <a:endParaRPr lang="en-US"/>
          </a:p>
        </p:txBody>
      </p:sp>
    </p:spTree>
    <p:extLst>
      <p:ext uri="{BB962C8B-B14F-4D97-AF65-F5344CB8AC3E}">
        <p14:creationId xmlns:p14="http://schemas.microsoft.com/office/powerpoint/2010/main" val="16877389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4E9C03-1605-4E52-B782-DA4A006D0054}" type="slidenum">
              <a:rPr lang="en-US" smtClean="0"/>
              <a:t>40</a:t>
            </a:fld>
            <a:endParaRPr lang="en-US"/>
          </a:p>
        </p:txBody>
      </p:sp>
    </p:spTree>
    <p:extLst>
      <p:ext uri="{BB962C8B-B14F-4D97-AF65-F5344CB8AC3E}">
        <p14:creationId xmlns:p14="http://schemas.microsoft.com/office/powerpoint/2010/main" val="25679664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4E9C03-1605-4E52-B782-DA4A006D0054}" type="slidenum">
              <a:rPr lang="en-US" smtClean="0"/>
              <a:t>41</a:t>
            </a:fld>
            <a:endParaRPr lang="en-US"/>
          </a:p>
        </p:txBody>
      </p:sp>
    </p:spTree>
    <p:extLst>
      <p:ext uri="{BB962C8B-B14F-4D97-AF65-F5344CB8AC3E}">
        <p14:creationId xmlns:p14="http://schemas.microsoft.com/office/powerpoint/2010/main" val="2985106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4E9C03-1605-4E52-B782-DA4A006D0054}" type="slidenum">
              <a:rPr lang="en-US" smtClean="0"/>
              <a:t>42</a:t>
            </a:fld>
            <a:endParaRPr lang="en-US" dirty="0"/>
          </a:p>
        </p:txBody>
      </p:sp>
    </p:spTree>
    <p:extLst>
      <p:ext uri="{BB962C8B-B14F-4D97-AF65-F5344CB8AC3E}">
        <p14:creationId xmlns:p14="http://schemas.microsoft.com/office/powerpoint/2010/main" val="298510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is motivated by two observations—the first is the obvious motivation that supports every paper in the relational contracting literature. And that is that</a:t>
            </a:r>
            <a:r>
              <a:rPr lang="en-US" baseline="0" dirty="0" smtClean="0"/>
              <a:t> business relationships are typically long-term, and long-term relationships can facilitate cooperative behavior, because fear of destroying future surplus can motivate some parties in the relationship to perform well and the other parties in the relationship to reward that good performance.</a:t>
            </a:r>
          </a:p>
          <a:p>
            <a:endParaRPr lang="en-US" baseline="0" dirty="0" smtClean="0"/>
          </a:p>
          <a:p>
            <a:r>
              <a:rPr lang="en-US" baseline="0" dirty="0" smtClean="0"/>
              <a:t>The second observation is that managers, the ones who in these models are responsible for rewarding agents, make a lot of decisions. They decide whom to hire, whom to fire, whom to promote. They decide who should be doing what in the firm, and they decide who should get what resources. </a:t>
            </a:r>
          </a:p>
          <a:p>
            <a:endParaRPr lang="en-US" baseline="0" dirty="0" smtClean="0"/>
          </a:p>
          <a:p>
            <a:r>
              <a:rPr lang="en-US" baseline="0" dirty="0" smtClean="0"/>
              <a:t>Want to make the person feel important in </a:t>
            </a:r>
            <a:r>
              <a:rPr lang="en-US" baseline="0" smtClean="0"/>
              <a:t>the organization</a:t>
            </a:r>
            <a:endParaRPr lang="en-US" dirty="0"/>
          </a:p>
        </p:txBody>
      </p:sp>
      <p:sp>
        <p:nvSpPr>
          <p:cNvPr id="4" name="Slide Number Placeholder 3"/>
          <p:cNvSpPr>
            <a:spLocks noGrp="1"/>
          </p:cNvSpPr>
          <p:nvPr>
            <p:ph type="sldNum" sz="quarter" idx="10"/>
          </p:nvPr>
        </p:nvSpPr>
        <p:spPr/>
        <p:txBody>
          <a:bodyPr/>
          <a:lstStyle/>
          <a:p>
            <a:fld id="{D9242427-B6D3-4458-8759-CB5E74C2092F}" type="slidenum">
              <a:rPr lang="en-US" smtClean="0"/>
              <a:t>4</a:t>
            </a:fld>
            <a:endParaRPr lang="en-US"/>
          </a:p>
        </p:txBody>
      </p:sp>
    </p:spTree>
    <p:extLst>
      <p:ext uri="{BB962C8B-B14F-4D97-AF65-F5344CB8AC3E}">
        <p14:creationId xmlns:p14="http://schemas.microsoft.com/office/powerpoint/2010/main" val="16877389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4E9C03-1605-4E52-B782-DA4A006D0054}" type="slidenum">
              <a:rPr lang="en-US" smtClean="0"/>
              <a:t>43</a:t>
            </a:fld>
            <a:endParaRPr lang="en-US" dirty="0"/>
          </a:p>
        </p:txBody>
      </p:sp>
    </p:spTree>
    <p:extLst>
      <p:ext uri="{BB962C8B-B14F-4D97-AF65-F5344CB8AC3E}">
        <p14:creationId xmlns:p14="http://schemas.microsoft.com/office/powerpoint/2010/main" val="2985106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4E9C03-1605-4E52-B782-DA4A006D0054}" type="slidenum">
              <a:rPr lang="en-US" smtClean="0"/>
              <a:t>44</a:t>
            </a:fld>
            <a:endParaRPr lang="en-US" dirty="0"/>
          </a:p>
        </p:txBody>
      </p:sp>
    </p:spTree>
    <p:extLst>
      <p:ext uri="{BB962C8B-B14F-4D97-AF65-F5344CB8AC3E}">
        <p14:creationId xmlns:p14="http://schemas.microsoft.com/office/powerpoint/2010/main" val="2985106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4E9C03-1605-4E52-B782-DA4A006D0054}" type="slidenum">
              <a:rPr lang="en-US" smtClean="0"/>
              <a:t>45</a:t>
            </a:fld>
            <a:endParaRPr lang="en-US" dirty="0"/>
          </a:p>
        </p:txBody>
      </p:sp>
    </p:spTree>
    <p:extLst>
      <p:ext uri="{BB962C8B-B14F-4D97-AF65-F5344CB8AC3E}">
        <p14:creationId xmlns:p14="http://schemas.microsoft.com/office/powerpoint/2010/main" val="2985106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4E9C03-1605-4E52-B782-DA4A006D0054}" type="slidenum">
              <a:rPr lang="en-US" smtClean="0"/>
              <a:t>46</a:t>
            </a:fld>
            <a:endParaRPr lang="en-US" dirty="0"/>
          </a:p>
        </p:txBody>
      </p:sp>
    </p:spTree>
    <p:extLst>
      <p:ext uri="{BB962C8B-B14F-4D97-AF65-F5344CB8AC3E}">
        <p14:creationId xmlns:p14="http://schemas.microsoft.com/office/powerpoint/2010/main" val="2985106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4E9C03-1605-4E52-B782-DA4A006D0054}" type="slidenum">
              <a:rPr lang="en-US" smtClean="0"/>
              <a:t>47</a:t>
            </a:fld>
            <a:endParaRPr lang="en-US" dirty="0"/>
          </a:p>
        </p:txBody>
      </p:sp>
    </p:spTree>
    <p:extLst>
      <p:ext uri="{BB962C8B-B14F-4D97-AF65-F5344CB8AC3E}">
        <p14:creationId xmlns:p14="http://schemas.microsoft.com/office/powerpoint/2010/main" val="2985106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is motivated by two observations—the first is the obvious motivation that supports every paper in the relational contracting literature. And that is that</a:t>
            </a:r>
            <a:r>
              <a:rPr lang="en-US" baseline="0" dirty="0" smtClean="0"/>
              <a:t> business relationships are typically long-term, and long-term relationships can facilitate cooperative behavior, because fear of destroying future surplus can motivate some parties in the relationship to perform well and the other parties in the relationship to reward that good performance.</a:t>
            </a:r>
          </a:p>
          <a:p>
            <a:endParaRPr lang="en-US" baseline="0" dirty="0" smtClean="0"/>
          </a:p>
          <a:p>
            <a:r>
              <a:rPr lang="en-US" baseline="0" dirty="0" smtClean="0"/>
              <a:t>The second observation is that managers, the ones who in these models are responsible for rewarding agents, make a lot of decisions. They decide whom to hire, whom to fire, whom to promote. They decide who should be doing what in the firm, and they decide who should get what resources. </a:t>
            </a:r>
          </a:p>
          <a:p>
            <a:endParaRPr lang="en-US" baseline="0" dirty="0" smtClean="0"/>
          </a:p>
          <a:p>
            <a:r>
              <a:rPr lang="en-US" baseline="0" dirty="0" smtClean="0"/>
              <a:t>Want to make the person feel important in the organization</a:t>
            </a:r>
            <a:endParaRPr lang="en-US" dirty="0"/>
          </a:p>
        </p:txBody>
      </p:sp>
      <p:sp>
        <p:nvSpPr>
          <p:cNvPr id="4" name="Slide Number Placeholder 3"/>
          <p:cNvSpPr>
            <a:spLocks noGrp="1"/>
          </p:cNvSpPr>
          <p:nvPr>
            <p:ph type="sldNum" sz="quarter" idx="10"/>
          </p:nvPr>
        </p:nvSpPr>
        <p:spPr/>
        <p:txBody>
          <a:bodyPr/>
          <a:lstStyle/>
          <a:p>
            <a:fld id="{D9242427-B6D3-4458-8759-CB5E74C2092F}" type="slidenum">
              <a:rPr lang="en-US" smtClean="0"/>
              <a:t>72</a:t>
            </a:fld>
            <a:endParaRPr lang="en-US"/>
          </a:p>
        </p:txBody>
      </p:sp>
    </p:spTree>
    <p:extLst>
      <p:ext uri="{BB962C8B-B14F-4D97-AF65-F5344CB8AC3E}">
        <p14:creationId xmlns:p14="http://schemas.microsoft.com/office/powerpoint/2010/main" val="1687738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is motivated by two observations—the first is the obvious motivation that supports every paper in the relational contracting literature. And that is that</a:t>
            </a:r>
            <a:r>
              <a:rPr lang="en-US" baseline="0" dirty="0" smtClean="0"/>
              <a:t> business relationships are typically long-term, and long-term relationships can facilitate cooperative behavior, because fear of destroying future surplus can motivate some parties in the relationship to perform well and the other parties in the relationship to reward that good performance.</a:t>
            </a:r>
          </a:p>
          <a:p>
            <a:endParaRPr lang="en-US" baseline="0" dirty="0" smtClean="0"/>
          </a:p>
          <a:p>
            <a:r>
              <a:rPr lang="en-US" baseline="0" dirty="0" smtClean="0"/>
              <a:t>The second observation is that managers, the ones who in these models are responsible for rewarding agents, make a lot of decisions. They decide whom to hire, whom to fire, whom to promote. They decide who should be doing what in the firm, and they decide who should get what resources. </a:t>
            </a:r>
          </a:p>
          <a:p>
            <a:endParaRPr lang="en-US" baseline="0" dirty="0" smtClean="0"/>
          </a:p>
          <a:p>
            <a:r>
              <a:rPr lang="en-US" baseline="0" dirty="0" smtClean="0"/>
              <a:t>Want to make the person feel important in </a:t>
            </a:r>
            <a:r>
              <a:rPr lang="en-US" baseline="0" smtClean="0"/>
              <a:t>the organization</a:t>
            </a:r>
            <a:endParaRPr lang="en-US" dirty="0"/>
          </a:p>
        </p:txBody>
      </p:sp>
      <p:sp>
        <p:nvSpPr>
          <p:cNvPr id="4" name="Slide Number Placeholder 3"/>
          <p:cNvSpPr>
            <a:spLocks noGrp="1"/>
          </p:cNvSpPr>
          <p:nvPr>
            <p:ph type="sldNum" sz="quarter" idx="10"/>
          </p:nvPr>
        </p:nvSpPr>
        <p:spPr/>
        <p:txBody>
          <a:bodyPr/>
          <a:lstStyle/>
          <a:p>
            <a:fld id="{D9242427-B6D3-4458-8759-CB5E74C2092F}" type="slidenum">
              <a:rPr lang="en-US" smtClean="0"/>
              <a:t>5</a:t>
            </a:fld>
            <a:endParaRPr lang="en-US"/>
          </a:p>
        </p:txBody>
      </p:sp>
    </p:spTree>
    <p:extLst>
      <p:ext uri="{BB962C8B-B14F-4D97-AF65-F5344CB8AC3E}">
        <p14:creationId xmlns:p14="http://schemas.microsoft.com/office/powerpoint/2010/main" val="1687738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is motivated by two observations—the first is the obvious motivation that supports every paper in the relational contracting literature. And that is that</a:t>
            </a:r>
            <a:r>
              <a:rPr lang="en-US" baseline="0" dirty="0" smtClean="0"/>
              <a:t> business relationships are typically long-term, and long-term relationships can facilitate cooperative behavior, because fear of destroying future surplus can motivate some parties in the relationship to perform well and the other parties in the relationship to reward that good performance.</a:t>
            </a:r>
          </a:p>
          <a:p>
            <a:endParaRPr lang="en-US" baseline="0" dirty="0" smtClean="0"/>
          </a:p>
          <a:p>
            <a:r>
              <a:rPr lang="en-US" baseline="0" dirty="0" smtClean="0"/>
              <a:t>The second observation is that managers, the ones who in these models are responsible for rewarding agents, make a lot of decisions. They decide whom to hire, whom to fire, whom to promote. They decide who should be doing what in the firm, and they decide who should get what resources. </a:t>
            </a:r>
          </a:p>
          <a:p>
            <a:endParaRPr lang="en-US" baseline="0" dirty="0" smtClean="0"/>
          </a:p>
          <a:p>
            <a:r>
              <a:rPr lang="en-US" baseline="0" dirty="0" smtClean="0"/>
              <a:t>Want to make the person feel important in </a:t>
            </a:r>
            <a:r>
              <a:rPr lang="en-US" baseline="0" smtClean="0"/>
              <a:t>the organization</a:t>
            </a:r>
            <a:endParaRPr lang="en-US" dirty="0"/>
          </a:p>
        </p:txBody>
      </p:sp>
      <p:sp>
        <p:nvSpPr>
          <p:cNvPr id="4" name="Slide Number Placeholder 3"/>
          <p:cNvSpPr>
            <a:spLocks noGrp="1"/>
          </p:cNvSpPr>
          <p:nvPr>
            <p:ph type="sldNum" sz="quarter" idx="10"/>
          </p:nvPr>
        </p:nvSpPr>
        <p:spPr/>
        <p:txBody>
          <a:bodyPr/>
          <a:lstStyle/>
          <a:p>
            <a:fld id="{D9242427-B6D3-4458-8759-CB5E74C2092F}" type="slidenum">
              <a:rPr lang="en-US" smtClean="0"/>
              <a:t>7</a:t>
            </a:fld>
            <a:endParaRPr lang="en-US"/>
          </a:p>
        </p:txBody>
      </p:sp>
    </p:spTree>
    <p:extLst>
      <p:ext uri="{BB962C8B-B14F-4D97-AF65-F5344CB8AC3E}">
        <p14:creationId xmlns:p14="http://schemas.microsoft.com/office/powerpoint/2010/main" val="1687738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is motivated by two observations—the first is the obvious motivation that supports every paper in the relational contracting literature. And that is that</a:t>
            </a:r>
            <a:r>
              <a:rPr lang="en-US" baseline="0" dirty="0" smtClean="0"/>
              <a:t> business relationships are typically long-term, and long-term relationships can facilitate cooperative behavior, because fear of destroying future surplus can motivate some parties in the relationship to perform well and the other parties in the relationship to reward that good performance.</a:t>
            </a:r>
          </a:p>
          <a:p>
            <a:endParaRPr lang="en-US" baseline="0" dirty="0" smtClean="0"/>
          </a:p>
          <a:p>
            <a:r>
              <a:rPr lang="en-US" baseline="0" dirty="0" smtClean="0"/>
              <a:t>The second observation is that managers, the ones who in these models are responsible for rewarding agents, make a lot of decisions. They decide whom to hire, whom to fire, whom to promote. They decide who should be doing what in the firm, and they decide who should get what resources. </a:t>
            </a:r>
          </a:p>
          <a:p>
            <a:endParaRPr lang="en-US" baseline="0" dirty="0" smtClean="0"/>
          </a:p>
          <a:p>
            <a:r>
              <a:rPr lang="en-US" baseline="0" dirty="0" smtClean="0"/>
              <a:t>Want to make the person feel important in </a:t>
            </a:r>
            <a:r>
              <a:rPr lang="en-US" baseline="0" smtClean="0"/>
              <a:t>the organization</a:t>
            </a:r>
            <a:endParaRPr lang="en-US" dirty="0"/>
          </a:p>
        </p:txBody>
      </p:sp>
      <p:sp>
        <p:nvSpPr>
          <p:cNvPr id="4" name="Slide Number Placeholder 3"/>
          <p:cNvSpPr>
            <a:spLocks noGrp="1"/>
          </p:cNvSpPr>
          <p:nvPr>
            <p:ph type="sldNum" sz="quarter" idx="10"/>
          </p:nvPr>
        </p:nvSpPr>
        <p:spPr/>
        <p:txBody>
          <a:bodyPr/>
          <a:lstStyle/>
          <a:p>
            <a:fld id="{D9242427-B6D3-4458-8759-CB5E74C2092F}" type="slidenum">
              <a:rPr lang="en-US" smtClean="0"/>
              <a:t>8</a:t>
            </a:fld>
            <a:endParaRPr lang="en-US"/>
          </a:p>
        </p:txBody>
      </p:sp>
    </p:spTree>
    <p:extLst>
      <p:ext uri="{BB962C8B-B14F-4D97-AF65-F5344CB8AC3E}">
        <p14:creationId xmlns:p14="http://schemas.microsoft.com/office/powerpoint/2010/main" val="1687738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is motivated by two observations—the first is the obvious motivation that supports every paper in the relational contracting literature. And that is that</a:t>
            </a:r>
            <a:r>
              <a:rPr lang="en-US" baseline="0" dirty="0" smtClean="0"/>
              <a:t> business relationships are typically long-term, and long-term relationships can facilitate cooperative behavior, because fear of destroying future surplus can motivate some parties in the relationship to perform well and the other parties in the relationship to reward that good performance.</a:t>
            </a:r>
          </a:p>
          <a:p>
            <a:endParaRPr lang="en-US" baseline="0" dirty="0" smtClean="0"/>
          </a:p>
          <a:p>
            <a:r>
              <a:rPr lang="en-US" baseline="0" dirty="0" smtClean="0"/>
              <a:t>The second observation is that managers, the ones who in these models are responsible for rewarding agents, make a lot of decisions. They decide whom to hire, whom to fire, whom to promote. They decide who should be doing what in the firm, and they decide who should get what resources. </a:t>
            </a:r>
          </a:p>
          <a:p>
            <a:endParaRPr lang="en-US" baseline="0" dirty="0" smtClean="0"/>
          </a:p>
          <a:p>
            <a:r>
              <a:rPr lang="en-US" baseline="0" dirty="0" smtClean="0"/>
              <a:t>Want to make the person feel important in </a:t>
            </a:r>
            <a:r>
              <a:rPr lang="en-US" baseline="0" smtClean="0"/>
              <a:t>the organization</a:t>
            </a:r>
            <a:endParaRPr lang="en-US" dirty="0"/>
          </a:p>
        </p:txBody>
      </p:sp>
      <p:sp>
        <p:nvSpPr>
          <p:cNvPr id="4" name="Slide Number Placeholder 3"/>
          <p:cNvSpPr>
            <a:spLocks noGrp="1"/>
          </p:cNvSpPr>
          <p:nvPr>
            <p:ph type="sldNum" sz="quarter" idx="10"/>
          </p:nvPr>
        </p:nvSpPr>
        <p:spPr/>
        <p:txBody>
          <a:bodyPr/>
          <a:lstStyle/>
          <a:p>
            <a:fld id="{D9242427-B6D3-4458-8759-CB5E74C2092F}" type="slidenum">
              <a:rPr lang="en-US" smtClean="0"/>
              <a:t>9</a:t>
            </a:fld>
            <a:endParaRPr lang="en-US"/>
          </a:p>
        </p:txBody>
      </p:sp>
    </p:spTree>
    <p:extLst>
      <p:ext uri="{BB962C8B-B14F-4D97-AF65-F5344CB8AC3E}">
        <p14:creationId xmlns:p14="http://schemas.microsoft.com/office/powerpoint/2010/main" val="1687738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is motivated by two observations—the first is the obvious motivation that supports every paper in the relational contracting literature. And that is that</a:t>
            </a:r>
            <a:r>
              <a:rPr lang="en-US" baseline="0" dirty="0" smtClean="0"/>
              <a:t> business relationships are typically long-term, and long-term relationships can facilitate cooperative behavior, because fear of destroying future surplus can motivate some parties in the relationship to perform well and the other parties in the relationship to reward that good performance.</a:t>
            </a:r>
          </a:p>
          <a:p>
            <a:endParaRPr lang="en-US" baseline="0" dirty="0" smtClean="0"/>
          </a:p>
          <a:p>
            <a:r>
              <a:rPr lang="en-US" baseline="0" dirty="0" smtClean="0"/>
              <a:t>The second observation is that managers, the ones who in these models are responsible for rewarding agents, make a lot of decisions. They decide whom to hire, whom to fire, whom to promote. They decide who should be doing what in the firm, and they decide who should get what resources. </a:t>
            </a:r>
          </a:p>
          <a:p>
            <a:endParaRPr lang="en-US" baseline="0" dirty="0" smtClean="0"/>
          </a:p>
          <a:p>
            <a:r>
              <a:rPr lang="en-US" baseline="0" dirty="0" smtClean="0"/>
              <a:t>Want to make the person feel important in </a:t>
            </a:r>
            <a:r>
              <a:rPr lang="en-US" baseline="0" smtClean="0"/>
              <a:t>the organization</a:t>
            </a:r>
            <a:endParaRPr lang="en-US" dirty="0"/>
          </a:p>
        </p:txBody>
      </p:sp>
      <p:sp>
        <p:nvSpPr>
          <p:cNvPr id="4" name="Slide Number Placeholder 3"/>
          <p:cNvSpPr>
            <a:spLocks noGrp="1"/>
          </p:cNvSpPr>
          <p:nvPr>
            <p:ph type="sldNum" sz="quarter" idx="10"/>
          </p:nvPr>
        </p:nvSpPr>
        <p:spPr/>
        <p:txBody>
          <a:bodyPr/>
          <a:lstStyle/>
          <a:p>
            <a:fld id="{D9242427-B6D3-4458-8759-CB5E74C2092F}" type="slidenum">
              <a:rPr lang="en-US" smtClean="0"/>
              <a:t>10</a:t>
            </a:fld>
            <a:endParaRPr lang="en-US"/>
          </a:p>
        </p:txBody>
      </p:sp>
    </p:spTree>
    <p:extLst>
      <p:ext uri="{BB962C8B-B14F-4D97-AF65-F5344CB8AC3E}">
        <p14:creationId xmlns:p14="http://schemas.microsoft.com/office/powerpoint/2010/main" val="1687738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AA49F7-E0AF-4E28-9BC7-FB86C7C6FBC4}" type="datetimeFigureOut">
              <a:rPr lang="en-US" smtClean="0"/>
              <a:t>12/23/2015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9E1141-77FC-4FAB-9518-B4661417F0E4}" type="slidenum">
              <a:rPr lang="en-US" smtClean="0"/>
              <a:t>‹#›</a:t>
            </a:fld>
            <a:endParaRPr lang="en-US" dirty="0"/>
          </a:p>
        </p:txBody>
      </p:sp>
    </p:spTree>
    <p:extLst>
      <p:ext uri="{BB962C8B-B14F-4D97-AF65-F5344CB8AC3E}">
        <p14:creationId xmlns:p14="http://schemas.microsoft.com/office/powerpoint/2010/main" val="2232012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AA49F7-E0AF-4E28-9BC7-FB86C7C6FBC4}" type="datetimeFigureOut">
              <a:rPr lang="en-US" smtClean="0"/>
              <a:t>12/23/2015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9E1141-77FC-4FAB-9518-B4661417F0E4}" type="slidenum">
              <a:rPr lang="en-US" smtClean="0"/>
              <a:t>‹#›</a:t>
            </a:fld>
            <a:endParaRPr lang="en-US" dirty="0"/>
          </a:p>
        </p:txBody>
      </p:sp>
    </p:spTree>
    <p:extLst>
      <p:ext uri="{BB962C8B-B14F-4D97-AF65-F5344CB8AC3E}">
        <p14:creationId xmlns:p14="http://schemas.microsoft.com/office/powerpoint/2010/main" val="380798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AA49F7-E0AF-4E28-9BC7-FB86C7C6FBC4}" type="datetimeFigureOut">
              <a:rPr lang="en-US" smtClean="0"/>
              <a:t>12/23/2015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9E1141-77FC-4FAB-9518-B4661417F0E4}" type="slidenum">
              <a:rPr lang="en-US" smtClean="0"/>
              <a:t>‹#›</a:t>
            </a:fld>
            <a:endParaRPr lang="en-US" dirty="0"/>
          </a:p>
        </p:txBody>
      </p:sp>
    </p:spTree>
    <p:extLst>
      <p:ext uri="{BB962C8B-B14F-4D97-AF65-F5344CB8AC3E}">
        <p14:creationId xmlns:p14="http://schemas.microsoft.com/office/powerpoint/2010/main" val="3002013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AA49F7-E0AF-4E28-9BC7-FB86C7C6FBC4}" type="datetimeFigureOut">
              <a:rPr lang="en-US" smtClean="0"/>
              <a:t>12/23/2015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9E1141-77FC-4FAB-9518-B4661417F0E4}" type="slidenum">
              <a:rPr lang="en-US" smtClean="0"/>
              <a:t>‹#›</a:t>
            </a:fld>
            <a:endParaRPr lang="en-US" dirty="0"/>
          </a:p>
        </p:txBody>
      </p:sp>
    </p:spTree>
    <p:extLst>
      <p:ext uri="{BB962C8B-B14F-4D97-AF65-F5344CB8AC3E}">
        <p14:creationId xmlns:p14="http://schemas.microsoft.com/office/powerpoint/2010/main" val="1985673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AA49F7-E0AF-4E28-9BC7-FB86C7C6FBC4}" type="datetimeFigureOut">
              <a:rPr lang="en-US" smtClean="0"/>
              <a:t>12/23/2015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9E1141-77FC-4FAB-9518-B4661417F0E4}" type="slidenum">
              <a:rPr lang="en-US" smtClean="0"/>
              <a:t>‹#›</a:t>
            </a:fld>
            <a:endParaRPr lang="en-US" dirty="0"/>
          </a:p>
        </p:txBody>
      </p:sp>
    </p:spTree>
    <p:extLst>
      <p:ext uri="{BB962C8B-B14F-4D97-AF65-F5344CB8AC3E}">
        <p14:creationId xmlns:p14="http://schemas.microsoft.com/office/powerpoint/2010/main" val="2864789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AA49F7-E0AF-4E28-9BC7-FB86C7C6FBC4}" type="datetimeFigureOut">
              <a:rPr lang="en-US" smtClean="0"/>
              <a:t>12/23/2015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9E1141-77FC-4FAB-9518-B4661417F0E4}" type="slidenum">
              <a:rPr lang="en-US" smtClean="0"/>
              <a:t>‹#›</a:t>
            </a:fld>
            <a:endParaRPr lang="en-US" dirty="0"/>
          </a:p>
        </p:txBody>
      </p:sp>
    </p:spTree>
    <p:extLst>
      <p:ext uri="{BB962C8B-B14F-4D97-AF65-F5344CB8AC3E}">
        <p14:creationId xmlns:p14="http://schemas.microsoft.com/office/powerpoint/2010/main" val="2887060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AA49F7-E0AF-4E28-9BC7-FB86C7C6FBC4}" type="datetimeFigureOut">
              <a:rPr lang="en-US" smtClean="0"/>
              <a:t>12/23/2015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9E1141-77FC-4FAB-9518-B4661417F0E4}" type="slidenum">
              <a:rPr lang="en-US" smtClean="0"/>
              <a:t>‹#›</a:t>
            </a:fld>
            <a:endParaRPr lang="en-US" dirty="0"/>
          </a:p>
        </p:txBody>
      </p:sp>
    </p:spTree>
    <p:extLst>
      <p:ext uri="{BB962C8B-B14F-4D97-AF65-F5344CB8AC3E}">
        <p14:creationId xmlns:p14="http://schemas.microsoft.com/office/powerpoint/2010/main" val="87152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AA49F7-E0AF-4E28-9BC7-FB86C7C6FBC4}" type="datetimeFigureOut">
              <a:rPr lang="en-US" smtClean="0"/>
              <a:t>12/23/2015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9E1141-77FC-4FAB-9518-B4661417F0E4}" type="slidenum">
              <a:rPr lang="en-US" smtClean="0"/>
              <a:t>‹#›</a:t>
            </a:fld>
            <a:endParaRPr lang="en-US" dirty="0"/>
          </a:p>
        </p:txBody>
      </p:sp>
    </p:spTree>
    <p:extLst>
      <p:ext uri="{BB962C8B-B14F-4D97-AF65-F5344CB8AC3E}">
        <p14:creationId xmlns:p14="http://schemas.microsoft.com/office/powerpoint/2010/main" val="315653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AA49F7-E0AF-4E28-9BC7-FB86C7C6FBC4}" type="datetimeFigureOut">
              <a:rPr lang="en-US" smtClean="0"/>
              <a:t>12/23/2015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9E1141-77FC-4FAB-9518-B4661417F0E4}" type="slidenum">
              <a:rPr lang="en-US" smtClean="0"/>
              <a:t>‹#›</a:t>
            </a:fld>
            <a:endParaRPr lang="en-US" dirty="0"/>
          </a:p>
        </p:txBody>
      </p:sp>
    </p:spTree>
    <p:extLst>
      <p:ext uri="{BB962C8B-B14F-4D97-AF65-F5344CB8AC3E}">
        <p14:creationId xmlns:p14="http://schemas.microsoft.com/office/powerpoint/2010/main" val="3809662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AA49F7-E0AF-4E28-9BC7-FB86C7C6FBC4}" type="datetimeFigureOut">
              <a:rPr lang="en-US" smtClean="0"/>
              <a:t>12/23/2015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9E1141-77FC-4FAB-9518-B4661417F0E4}" type="slidenum">
              <a:rPr lang="en-US" smtClean="0"/>
              <a:t>‹#›</a:t>
            </a:fld>
            <a:endParaRPr lang="en-US" dirty="0"/>
          </a:p>
        </p:txBody>
      </p:sp>
    </p:spTree>
    <p:extLst>
      <p:ext uri="{BB962C8B-B14F-4D97-AF65-F5344CB8AC3E}">
        <p14:creationId xmlns:p14="http://schemas.microsoft.com/office/powerpoint/2010/main" val="3735108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AA49F7-E0AF-4E28-9BC7-FB86C7C6FBC4}" type="datetimeFigureOut">
              <a:rPr lang="en-US" smtClean="0"/>
              <a:t>12/23/2015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9E1141-77FC-4FAB-9518-B4661417F0E4}" type="slidenum">
              <a:rPr lang="en-US" smtClean="0"/>
              <a:t>‹#›</a:t>
            </a:fld>
            <a:endParaRPr lang="en-US" dirty="0"/>
          </a:p>
        </p:txBody>
      </p:sp>
    </p:spTree>
    <p:extLst>
      <p:ext uri="{BB962C8B-B14F-4D97-AF65-F5344CB8AC3E}">
        <p14:creationId xmlns:p14="http://schemas.microsoft.com/office/powerpoint/2010/main" val="792698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AA49F7-E0AF-4E28-9BC7-FB86C7C6FBC4}" type="datetimeFigureOut">
              <a:rPr lang="en-US" smtClean="0"/>
              <a:t>12/23/2015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9E1141-77FC-4FAB-9518-B4661417F0E4}" type="slidenum">
              <a:rPr lang="en-US" smtClean="0"/>
              <a:t>‹#›</a:t>
            </a:fld>
            <a:endParaRPr lang="en-US" dirty="0"/>
          </a:p>
        </p:txBody>
      </p:sp>
    </p:spTree>
    <p:extLst>
      <p:ext uri="{BB962C8B-B14F-4D97-AF65-F5344CB8AC3E}">
        <p14:creationId xmlns:p14="http://schemas.microsoft.com/office/powerpoint/2010/main" val="3303596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1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0.png"/><Relationship Id="rId4" Type="http://schemas.openxmlformats.org/officeDocument/2006/relationships/image" Target="../media/image100.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0.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0.png"/><Relationship Id="rId4" Type="http://schemas.openxmlformats.org/officeDocument/2006/relationships/image" Target="../media/image100.pn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0.png"/><Relationship Id="rId7" Type="http://schemas.openxmlformats.org/officeDocument/2006/relationships/image" Target="../media/image16.png"/><Relationship Id="rId12"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0.png"/><Relationship Id="rId10" Type="http://schemas.openxmlformats.org/officeDocument/2006/relationships/image" Target="../media/image15.png"/><Relationship Id="rId4" Type="http://schemas.openxmlformats.org/officeDocument/2006/relationships/image" Target="../media/image100.pn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0.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0.png"/><Relationship Id="rId4" Type="http://schemas.openxmlformats.org/officeDocument/2006/relationships/image" Target="../media/image100.pn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90.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23.png"/><Relationship Id="rId5" Type="http://schemas.openxmlformats.org/officeDocument/2006/relationships/image" Target="../media/image110.png"/><Relationship Id="rId10" Type="http://schemas.openxmlformats.org/officeDocument/2006/relationships/image" Target="../media/image19.png"/><Relationship Id="rId4" Type="http://schemas.openxmlformats.org/officeDocument/2006/relationships/image" Target="../media/image100.png"/><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0.png"/><Relationship Id="rId4" Type="http://schemas.openxmlformats.org/officeDocument/2006/relationships/image" Target="../media/image100.pn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90.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0.png"/><Relationship Id="rId10" Type="http://schemas.openxmlformats.org/officeDocument/2006/relationships/image" Target="../media/image18.png"/><Relationship Id="rId4" Type="http://schemas.openxmlformats.org/officeDocument/2006/relationships/image" Target="../media/image100.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90.png"/><Relationship Id="rId7" Type="http://schemas.openxmlformats.org/officeDocument/2006/relationships/image" Target="../media/image24.png"/><Relationship Id="rId12"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26.png"/><Relationship Id="rId5" Type="http://schemas.openxmlformats.org/officeDocument/2006/relationships/image" Target="../media/image110.png"/><Relationship Id="rId10" Type="http://schemas.openxmlformats.org/officeDocument/2006/relationships/image" Target="../media/image21.png"/><Relationship Id="rId4" Type="http://schemas.openxmlformats.org/officeDocument/2006/relationships/image" Target="../media/image100.png"/><Relationship Id="rId9"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90.png"/><Relationship Id="rId7"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0.png"/><Relationship Id="rId4" Type="http://schemas.openxmlformats.org/officeDocument/2006/relationships/image" Target="../media/image100.png"/></Relationships>
</file>

<file path=ppt/slides/_rels/slide2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29.png"/><Relationship Id="rId5" Type="http://schemas.openxmlformats.org/officeDocument/2006/relationships/image" Target="../media/image110.png"/><Relationship Id="rId10" Type="http://schemas.openxmlformats.org/officeDocument/2006/relationships/image" Target="../media/image28.png"/><Relationship Id="rId4" Type="http://schemas.openxmlformats.org/officeDocument/2006/relationships/image" Target="../media/image100.png"/><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13" Type="http://schemas.openxmlformats.org/officeDocument/2006/relationships/image" Target="../media/image33.png"/><Relationship Id="rId3" Type="http://schemas.openxmlformats.org/officeDocument/2006/relationships/image" Target="../media/image90.png"/><Relationship Id="rId12"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31.png"/><Relationship Id="rId5" Type="http://schemas.openxmlformats.org/officeDocument/2006/relationships/image" Target="../media/image110.png"/><Relationship Id="rId10" Type="http://schemas.openxmlformats.org/officeDocument/2006/relationships/image" Target="../media/image30.png"/><Relationship Id="rId4" Type="http://schemas.openxmlformats.org/officeDocument/2006/relationships/image" Target="../media/image100.png"/><Relationship Id="rId14" Type="http://schemas.openxmlformats.org/officeDocument/2006/relationships/image" Target="../media/image16.png"/></Relationships>
</file>

<file path=ppt/slides/_rels/slide2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90.png"/><Relationship Id="rId7"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0.png"/><Relationship Id="rId10" Type="http://schemas.openxmlformats.org/officeDocument/2006/relationships/image" Target="../media/image29.png"/><Relationship Id="rId4" Type="http://schemas.openxmlformats.org/officeDocument/2006/relationships/image" Target="../media/image100.png"/><Relationship Id="rId9"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90.png"/><Relationship Id="rId7" Type="http://schemas.openxmlformats.org/officeDocument/2006/relationships/image" Target="../media/image35.png"/><Relationship Id="rId12"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37.png"/><Relationship Id="rId5" Type="http://schemas.openxmlformats.org/officeDocument/2006/relationships/image" Target="../media/image110.png"/><Relationship Id="rId10" Type="http://schemas.openxmlformats.org/officeDocument/2006/relationships/image" Target="../media/image34.png"/><Relationship Id="rId4" Type="http://schemas.openxmlformats.org/officeDocument/2006/relationships/image" Target="../media/image100.png"/><Relationship Id="rId9"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90.png"/><Relationship Id="rId7" Type="http://schemas.openxmlformats.org/officeDocument/2006/relationships/image" Target="../media/image37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29.png"/><Relationship Id="rId5" Type="http://schemas.openxmlformats.org/officeDocument/2006/relationships/image" Target="../media/image110.png"/><Relationship Id="rId10" Type="http://schemas.openxmlformats.org/officeDocument/2006/relationships/image" Target="../media/image28.png"/><Relationship Id="rId4" Type="http://schemas.openxmlformats.org/officeDocument/2006/relationships/image" Target="../media/image100.png"/><Relationship Id="rId9" Type="http://schemas.openxmlformats.org/officeDocument/2006/relationships/image" Target="../media/image36.png"/></Relationships>
</file>

<file path=ppt/slides/_rels/slide2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90.png"/><Relationship Id="rId7" Type="http://schemas.openxmlformats.org/officeDocument/2006/relationships/image" Target="../media/image370.png"/><Relationship Id="rId12" Type="http://schemas.openxmlformats.org/officeDocument/2006/relationships/image" Target="../media/image37.png"/><Relationship Id="rId2" Type="http://schemas.openxmlformats.org/officeDocument/2006/relationships/notesSlide" Target="../notesSlides/notesSlide26.xml"/><Relationship Id="rId16" Type="http://schemas.openxmlformats.org/officeDocument/2006/relationships/image" Target="../media/image421.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31.png"/><Relationship Id="rId5" Type="http://schemas.openxmlformats.org/officeDocument/2006/relationships/image" Target="../media/image110.png"/><Relationship Id="rId15" Type="http://schemas.openxmlformats.org/officeDocument/2006/relationships/image" Target="../media/image42.png"/><Relationship Id="rId10" Type="http://schemas.openxmlformats.org/officeDocument/2006/relationships/image" Target="../media/image16.png"/><Relationship Id="rId4" Type="http://schemas.openxmlformats.org/officeDocument/2006/relationships/image" Target="../media/image100.png"/><Relationship Id="rId9" Type="http://schemas.openxmlformats.org/officeDocument/2006/relationships/image" Target="../media/image36.png"/></Relationships>
</file>

<file path=ppt/slides/_rels/slide28.xml.rels><?xml version="1.0" encoding="UTF-8" standalone="yes"?>
<Relationships xmlns="http://schemas.openxmlformats.org/package/2006/relationships"><Relationship Id="rId8" Type="http://schemas.openxmlformats.org/officeDocument/2006/relationships/image" Target="../media/image380.png"/><Relationship Id="rId3" Type="http://schemas.openxmlformats.org/officeDocument/2006/relationships/image" Target="../media/image90.png"/><Relationship Id="rId7" Type="http://schemas.openxmlformats.org/officeDocument/2006/relationships/image" Target="../media/image37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29.png"/><Relationship Id="rId5" Type="http://schemas.openxmlformats.org/officeDocument/2006/relationships/image" Target="../media/image110.png"/><Relationship Id="rId10" Type="http://schemas.openxmlformats.org/officeDocument/2006/relationships/image" Target="../media/image28.png"/><Relationship Id="rId4" Type="http://schemas.openxmlformats.org/officeDocument/2006/relationships/image" Target="../media/image100.png"/><Relationship Id="rId9" Type="http://schemas.openxmlformats.org/officeDocument/2006/relationships/image" Target="../media/image36.png"/></Relationships>
</file>

<file path=ppt/slides/_rels/slide29.xml.rels><?xml version="1.0" encoding="UTF-8" standalone="yes"?>
<Relationships xmlns="http://schemas.openxmlformats.org/package/2006/relationships"><Relationship Id="rId8" Type="http://schemas.openxmlformats.org/officeDocument/2006/relationships/image" Target="../media/image380.png"/><Relationship Id="rId3" Type="http://schemas.openxmlformats.org/officeDocument/2006/relationships/image" Target="../media/image90.png"/><Relationship Id="rId7" Type="http://schemas.openxmlformats.org/officeDocument/2006/relationships/image" Target="../media/image370.png"/><Relationship Id="rId12"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38.png"/><Relationship Id="rId5" Type="http://schemas.openxmlformats.org/officeDocument/2006/relationships/image" Target="../media/image110.png"/><Relationship Id="rId15" Type="http://schemas.openxmlformats.org/officeDocument/2006/relationships/image" Target="../media/image33.png"/><Relationship Id="rId10" Type="http://schemas.openxmlformats.org/officeDocument/2006/relationships/image" Target="../media/image16.png"/><Relationship Id="rId4" Type="http://schemas.openxmlformats.org/officeDocument/2006/relationships/image" Target="../media/image100.png"/><Relationship Id="rId9"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90.png"/><Relationship Id="rId7" Type="http://schemas.openxmlformats.org/officeDocument/2006/relationships/image" Target="../media/image43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20.png"/><Relationship Id="rId5" Type="http://schemas.openxmlformats.org/officeDocument/2006/relationships/image" Target="../media/image12.png"/><Relationship Id="rId15" Type="http://schemas.openxmlformats.org/officeDocument/2006/relationships/image" Target="../media/image41.png"/><Relationship Id="rId10" Type="http://schemas.openxmlformats.org/officeDocument/2006/relationships/image" Target="../media/image40.png"/><Relationship Id="rId4" Type="http://schemas.openxmlformats.org/officeDocument/2006/relationships/image" Target="../media/image100.png"/><Relationship Id="rId9" Type="http://schemas.openxmlformats.org/officeDocument/2006/relationships/image" Target="../media/image390.png"/><Relationship Id="rId14" Type="http://schemas.openxmlformats.org/officeDocument/2006/relationships/image" Target="../media/image44.png"/></Relationships>
</file>

<file path=ppt/slides/_rels/slide31.xml.rels><?xml version="1.0" encoding="UTF-8" standalone="yes"?>
<Relationships xmlns="http://schemas.openxmlformats.org/package/2006/relationships"><Relationship Id="rId8" Type="http://schemas.openxmlformats.org/officeDocument/2006/relationships/image" Target="../media/image390.png"/><Relationship Id="rId13" Type="http://schemas.openxmlformats.org/officeDocument/2006/relationships/image" Target="../media/image110.png"/><Relationship Id="rId3" Type="http://schemas.openxmlformats.org/officeDocument/2006/relationships/image" Target="../media/image90.png"/><Relationship Id="rId7" Type="http://schemas.openxmlformats.org/officeDocument/2006/relationships/image" Target="../media/image48.png"/><Relationship Id="rId12"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80.png"/><Relationship Id="rId11" Type="http://schemas.openxmlformats.org/officeDocument/2006/relationships/image" Target="../media/image480.png"/><Relationship Id="rId5" Type="http://schemas.openxmlformats.org/officeDocument/2006/relationships/image" Target="../media/image47.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100.png"/><Relationship Id="rId9" Type="http://schemas.openxmlformats.org/officeDocument/2006/relationships/image" Target="../media/image41.png"/><Relationship Id="rId1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90.png"/></Relationships>
</file>

<file path=ppt/slides/_rels/slide3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57.png"/><Relationship Id="rId7" Type="http://schemas.openxmlformats.org/officeDocument/2006/relationships/image" Target="../media/image12.png"/><Relationship Id="rId12"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90.png"/><Relationship Id="rId9" Type="http://schemas.openxmlformats.org/officeDocument/2006/relationships/image" Target="../media/image49.png"/></Relationships>
</file>

<file path=ppt/slides/_rels/slide3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57.png"/><Relationship Id="rId7"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0.png"/><Relationship Id="rId10" Type="http://schemas.openxmlformats.org/officeDocument/2006/relationships/image" Target="../media/image50.png"/><Relationship Id="rId4" Type="http://schemas.openxmlformats.org/officeDocument/2006/relationships/image" Target="../media/image90.png"/><Relationship Id="rId9" Type="http://schemas.openxmlformats.org/officeDocument/2006/relationships/image" Target="../media/image49.png"/></Relationships>
</file>

<file path=ppt/slides/_rels/slide35.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2.png"/><Relationship Id="rId3" Type="http://schemas.openxmlformats.org/officeDocument/2006/relationships/image" Target="../media/image57.png"/><Relationship Id="rId7" Type="http://schemas.openxmlformats.org/officeDocument/2006/relationships/image" Target="../media/image90.png"/><Relationship Id="rId12"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13.png"/><Relationship Id="rId5" Type="http://schemas.openxmlformats.org/officeDocument/2006/relationships/image" Target="../media/image49.png"/><Relationship Id="rId10" Type="http://schemas.openxmlformats.org/officeDocument/2006/relationships/image" Target="../media/image14.png"/><Relationship Id="rId4" Type="http://schemas.openxmlformats.org/officeDocument/2006/relationships/image" Target="../media/image46.png"/><Relationship Id="rId9" Type="http://schemas.openxmlformats.org/officeDocument/2006/relationships/image" Target="../media/image110.png"/></Relationships>
</file>

<file path=ppt/slides/_rels/slide36.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57.png"/><Relationship Id="rId7" Type="http://schemas.openxmlformats.org/officeDocument/2006/relationships/image" Target="../media/image90.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12.png"/><Relationship Id="rId5" Type="http://schemas.openxmlformats.org/officeDocument/2006/relationships/image" Target="../media/image49.png"/><Relationship Id="rId10" Type="http://schemas.openxmlformats.org/officeDocument/2006/relationships/image" Target="../media/image16.png"/><Relationship Id="rId4" Type="http://schemas.openxmlformats.org/officeDocument/2006/relationships/image" Target="../media/image46.png"/><Relationship Id="rId9" Type="http://schemas.openxmlformats.org/officeDocument/2006/relationships/image" Target="../media/image110.png"/></Relationships>
</file>

<file path=ppt/slides/_rels/slide37.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46.png"/><Relationship Id="rId7" Type="http://schemas.openxmlformats.org/officeDocument/2006/relationships/image" Target="../media/image100.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50.png"/><Relationship Id="rId10" Type="http://schemas.openxmlformats.org/officeDocument/2006/relationships/image" Target="../media/image12.png"/><Relationship Id="rId4" Type="http://schemas.openxmlformats.org/officeDocument/2006/relationships/image" Target="../media/image49.png"/><Relationship Id="rId9" Type="http://schemas.openxmlformats.org/officeDocument/2006/relationships/image" Target="../media/image16.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9.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54.png"/><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1.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54.png"/><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5.png"/><Relationship Id="rId7" Type="http://schemas.openxmlformats.org/officeDocument/2006/relationships/image" Target="../media/image71.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54.png"/><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6.png"/><Relationship Id="rId7" Type="http://schemas.openxmlformats.org/officeDocument/2006/relationships/image" Target="../media/image71.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54.png"/><Relationship Id="rId4" Type="http://schemas.openxmlformats.org/officeDocument/2006/relationships/image" Target="../media/image51.png"/><Relationship Id="rId9" Type="http://schemas.openxmlformats.org/officeDocument/2006/relationships/image" Target="../media/image75.png"/></Relationships>
</file>

<file path=ppt/slides/_rels/slide4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1.png"/><Relationship Id="rId7" Type="http://schemas.openxmlformats.org/officeDocument/2006/relationships/image" Target="../media/image71.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54.png"/><Relationship Id="rId10" Type="http://schemas.openxmlformats.org/officeDocument/2006/relationships/image" Target="../media/image77.png"/><Relationship Id="rId4" Type="http://schemas.openxmlformats.org/officeDocument/2006/relationships/image" Target="../media/image76.png"/><Relationship Id="rId9" Type="http://schemas.openxmlformats.org/officeDocument/2006/relationships/image" Target="../media/image75.png"/></Relationships>
</file>

<file path=ppt/slides/_rels/slide48.xml.rels><?xml version="1.0" encoding="UTF-8" standalone="yes"?>
<Relationships xmlns="http://schemas.openxmlformats.org/package/2006/relationships"><Relationship Id="rId8" Type="http://schemas.openxmlformats.org/officeDocument/2006/relationships/image" Target="../media/image89.png"/><Relationship Id="rId7"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73.png"/></Relationships>
</file>

<file path=ppt/slides/_rels/slide49.xml.rels><?xml version="1.0" encoding="UTF-8" standalone="yes"?>
<Relationships xmlns="http://schemas.openxmlformats.org/package/2006/relationships"><Relationship Id="rId3" Type="http://schemas.openxmlformats.org/officeDocument/2006/relationships/image" Target="../media/image9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3.xml.rels><?xml version="1.0" encoding="UTF-8" standalone="yes"?>
<Relationships xmlns="http://schemas.openxmlformats.org/package/2006/relationships"><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6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67.png"/></Relationships>
</file>

<file path=ppt/slides/_rels/slide6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slide" Target="slide73.xml"/><Relationship Id="rId5" Type="http://schemas.openxmlformats.org/officeDocument/2006/relationships/image" Target="../media/image92.png"/></Relationships>
</file>

<file path=ppt/slides/_rels/slide65.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slide" Target="slide74.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slide" Target="slide8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slide" Target="slide60.xml"/></Relationships>
</file>

<file path=ppt/slides/_rels/slide74.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image" Target="../media/image680.png"/><Relationship Id="rId1" Type="http://schemas.openxmlformats.org/officeDocument/2006/relationships/slideLayout" Target="../slideLayouts/slideLayout2.xml"/><Relationship Id="rId4" Type="http://schemas.openxmlformats.org/officeDocument/2006/relationships/slide" Target="slide73.xml"/></Relationships>
</file>

<file path=ppt/slides/_rels/slide7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76.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image" Target="../media/image59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00.png"/><Relationship Id="rId2" Type="http://schemas.openxmlformats.org/officeDocument/2006/relationships/image" Target="../media/image6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slide" Target="slide5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2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00025" y="1795463"/>
            <a:ext cx="8763000" cy="3046412"/>
          </a:xfrm>
          <a:prstGeom prst="rect">
            <a:avLst/>
          </a:prstGeom>
          <a:noFill/>
          <a:ln w="9525">
            <a:noFill/>
            <a:miter lim="800000"/>
            <a:headEnd/>
            <a:tailEnd/>
          </a:ln>
        </p:spPr>
        <p:txBody>
          <a:bodyPr>
            <a:spAutoFit/>
          </a:bodyPr>
          <a:lstStyle/>
          <a:p>
            <a:pPr algn="just"/>
            <a:endParaRPr lang="en-US" dirty="0"/>
          </a:p>
          <a:p>
            <a:pPr algn="ctr"/>
            <a:r>
              <a:rPr lang="en-US" sz="2400" b="1" dirty="0" smtClean="0">
                <a:solidFill>
                  <a:srgbClr val="333399"/>
                </a:solidFill>
                <a:latin typeface="dccsc10" pitchFamily="34" charset="0"/>
              </a:rPr>
              <a:t>Policies in Relational Contracts</a:t>
            </a:r>
            <a:endParaRPr lang="en-US" sz="2400" b="1" dirty="0">
              <a:solidFill>
                <a:srgbClr val="333399"/>
              </a:solidFill>
              <a:latin typeface="dccsc10" pitchFamily="34" charset="0"/>
            </a:endParaRPr>
          </a:p>
          <a:p>
            <a:pPr algn="just">
              <a:buFontTx/>
              <a:buChar char="•"/>
            </a:pPr>
            <a:endParaRPr lang="en-US" sz="2400" b="1" dirty="0">
              <a:solidFill>
                <a:schemeClr val="accent2"/>
              </a:solidFill>
            </a:endParaRPr>
          </a:p>
          <a:p>
            <a:pPr algn="just">
              <a:buFontTx/>
              <a:buChar char="•"/>
            </a:pPr>
            <a:endParaRPr lang="en-US" sz="2400" dirty="0"/>
          </a:p>
          <a:p>
            <a:pPr algn="just">
              <a:buFontTx/>
              <a:buChar char="•"/>
            </a:pPr>
            <a:endParaRPr lang="en-US" sz="2400" dirty="0"/>
          </a:p>
          <a:p>
            <a:pPr algn="just">
              <a:buFontTx/>
              <a:buChar char="•"/>
            </a:pPr>
            <a:endParaRPr lang="en-US" sz="2400" dirty="0"/>
          </a:p>
          <a:p>
            <a:pPr algn="ctr"/>
            <a:r>
              <a:rPr lang="en-US" sz="1800" dirty="0" smtClean="0">
                <a:latin typeface="dcr10" pitchFamily="34" charset="0"/>
              </a:rPr>
              <a:t>Daniel Barron &amp; Michael Powell</a:t>
            </a:r>
            <a:endParaRPr lang="en-US" sz="1800" dirty="0">
              <a:latin typeface="dcr10" pitchFamily="34" charset="0"/>
            </a:endParaRPr>
          </a:p>
          <a:p>
            <a:pPr algn="ctr"/>
            <a:endParaRPr lang="en-US" sz="1800" dirty="0">
              <a:latin typeface="dcr10" pitchFamily="34" charset="0"/>
            </a:endParaRPr>
          </a:p>
          <a:p>
            <a:pPr algn="ctr"/>
            <a:r>
              <a:rPr lang="en-US" sz="1800" dirty="0" smtClean="0">
                <a:latin typeface="dcr10" pitchFamily="34" charset="0"/>
              </a:rPr>
              <a:t>Kellogg </a:t>
            </a:r>
            <a:r>
              <a:rPr lang="en-US" sz="1800" dirty="0">
                <a:latin typeface="dcr10" pitchFamily="34" charset="0"/>
              </a:rPr>
              <a:t>School of Management </a:t>
            </a:r>
          </a:p>
        </p:txBody>
      </p:sp>
      <p:sp>
        <p:nvSpPr>
          <p:cNvPr id="7" name="Line 3"/>
          <p:cNvSpPr>
            <a:spLocks noChangeShapeType="1"/>
          </p:cNvSpPr>
          <p:nvPr/>
        </p:nvSpPr>
        <p:spPr bwMode="auto">
          <a:xfrm>
            <a:off x="2590800" y="3352800"/>
            <a:ext cx="403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9629322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Reward Schemes Provide Incentives</a:t>
            </a:r>
            <a:endParaRPr lang="en-US" sz="2800" dirty="0">
              <a:solidFill>
                <a:srgbClr val="333399"/>
              </a:solidFill>
              <a:latin typeface="dccsc10" panose="020B0500000000000000"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pPr marL="0" indent="0">
                  <a:buNone/>
                </a:pPr>
                <a:r>
                  <a:rPr lang="en-US" sz="2000" dirty="0" smtClean="0">
                    <a:latin typeface="dcr10" panose="020B0500000000000000" pitchFamily="34" charset="0"/>
                  </a:rPr>
                  <a:t>Payoffs:</a:t>
                </a:r>
              </a:p>
              <a:p>
                <a:pPr marL="457200" lvl="1" indent="0">
                  <a:buNone/>
                </a:pPr>
                <a:endParaRPr lang="en-US" sz="1600" dirty="0">
                  <a:latin typeface="dcr10" panose="020B0500000000000000" pitchFamily="34" charset="0"/>
                </a:endParaRPr>
              </a:p>
              <a:p>
                <a:pPr marL="457200" lvl="1" indent="0">
                  <a:buNone/>
                </a:pPr>
                <a:endParaRPr lang="en-US" sz="1600" b="0" dirty="0" smtClean="0">
                  <a:latin typeface="dcr10" panose="020B0500000000000000" pitchFamily="34" charset="0"/>
                </a:endParaRPr>
              </a:p>
              <a:p>
                <a:pPr marL="457200" lvl="1" indent="0">
                  <a:buNone/>
                </a:pPr>
                <a:endParaRPr lang="en-US" sz="1600" b="0" dirty="0" smtClean="0">
                  <a:latin typeface="dcr10" panose="020B0500000000000000" pitchFamily="34" charset="0"/>
                </a:endParaRPr>
              </a:p>
              <a:p>
                <a:pPr lvl="1"/>
                <a:endParaRPr lang="en-US" sz="1600" dirty="0" smtClean="0">
                  <a:latin typeface="dcr10" panose="020B0500000000000000" pitchFamily="34" charset="0"/>
                </a:endParaRPr>
              </a:p>
              <a:p>
                <a:pPr marL="0" indent="0">
                  <a:buNone/>
                </a:pPr>
                <a:endParaRPr lang="en-US" sz="2000" dirty="0" smtClean="0">
                  <a:latin typeface="dcr10" panose="020B0500000000000000" pitchFamily="34" charset="0"/>
                </a:endParaRPr>
              </a:p>
              <a:p>
                <a:pPr marL="0" indent="0">
                  <a:buNone/>
                </a:pPr>
                <a:r>
                  <a:rPr lang="en-US" sz="2000" dirty="0" smtClean="0">
                    <a:latin typeface="dcr10" panose="020B0500000000000000" pitchFamily="34" charset="0"/>
                  </a:rPr>
                  <a:t>Assume </a:t>
                </a:r>
                <a:r>
                  <a:rPr lang="en-US" sz="2000" dirty="0">
                    <a:latin typeface="dcr10" panose="020B0500000000000000" pitchFamily="34" charset="0"/>
                  </a:rPr>
                  <a:t>chosen agent can be motivated </a:t>
                </a:r>
                <a:r>
                  <a:rPr lang="en-US" sz="2000" dirty="0" smtClean="0">
                    <a:latin typeface="dcr10" panose="020B0500000000000000" pitchFamily="34" charset="0"/>
                  </a:rPr>
                  <a:t>from second period onwards</a:t>
                </a:r>
                <a:endParaRPr lang="en-US" sz="2000" dirty="0">
                  <a:latin typeface="dcr10" panose="020B0500000000000000" pitchFamily="34" charset="0"/>
                </a:endParaRPr>
              </a:p>
              <a:p>
                <a:endParaRPr lang="en-US" sz="2000" dirty="0">
                  <a:latin typeface="dcr10" panose="020B0500000000000000" pitchFamily="34" charset="0"/>
                </a:endParaRPr>
              </a:p>
              <a:p>
                <a:pPr marL="0" indent="0">
                  <a:buNone/>
                </a:pPr>
                <a:r>
                  <a:rPr lang="en-US" sz="2000" dirty="0" smtClean="0">
                    <a:latin typeface="dcr10" panose="020B0500000000000000" pitchFamily="34" charset="0"/>
                  </a:rPr>
                  <a:t>What motivates agent </a:t>
                </a:r>
                <a14:m>
                  <m:oMath xmlns:m="http://schemas.openxmlformats.org/officeDocument/2006/math">
                    <m:r>
                      <a:rPr lang="en-US" sz="2000" b="0" i="1" smtClean="0">
                        <a:latin typeface="Cambria Math"/>
                      </a:rPr>
                      <m:t>𝑖</m:t>
                    </m:r>
                  </m:oMath>
                </a14:m>
                <a:r>
                  <a:rPr lang="en-US" sz="2000" dirty="0" smtClean="0">
                    <a:latin typeface="dcr10" panose="020B0500000000000000" pitchFamily="34" charset="0"/>
                  </a:rPr>
                  <a:t> in first period? Following output </a:t>
                </a:r>
                <a14:m>
                  <m:oMath xmlns:m="http://schemas.openxmlformats.org/officeDocument/2006/math">
                    <m:r>
                      <a:rPr lang="en-US" sz="2000" b="0" i="1" smtClean="0">
                        <a:latin typeface="Cambria Math"/>
                      </a:rPr>
                      <m:t>𝑦</m:t>
                    </m:r>
                  </m:oMath>
                </a14:m>
                <a:r>
                  <a:rPr lang="en-US" sz="2000" dirty="0" smtClean="0">
                    <a:latin typeface="dcr10" panose="020B0500000000000000" pitchFamily="34" charset="0"/>
                  </a:rPr>
                  <a:t>,</a:t>
                </a:r>
                <a:endParaRPr lang="en-US" sz="2000" dirty="0">
                  <a:latin typeface="dcr10" panose="020B0500000000000000"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741" t="-6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352800" y="4876800"/>
                <a:ext cx="2914965" cy="381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𝐵</m:t>
                          </m:r>
                        </m:e>
                        <m:sub>
                          <m:r>
                            <a:rPr lang="en-US" b="0" i="1" smtClean="0">
                              <a:latin typeface="Cambria Math"/>
                            </a:rPr>
                            <m:t>𝑖</m:t>
                          </m:r>
                        </m:sub>
                      </m:sSub>
                      <m:r>
                        <m:rPr>
                          <m:lit/>
                        </m:rPr>
                        <a:rPr lang="en-US" b="0" i="1" smtClean="0">
                          <a:latin typeface="Cambria Math"/>
                        </a:rPr>
                        <m:t>(</m:t>
                      </m:r>
                      <m:r>
                        <a:rPr lang="en-US" b="0" i="1" smtClean="0">
                          <a:latin typeface="Cambria Math"/>
                        </a:rPr>
                        <m:t>𝑦</m:t>
                      </m:r>
                      <m:r>
                        <m:rPr>
                          <m:lit/>
                        </m:rPr>
                        <a:rPr lang="en-US" b="0" i="1" smtClean="0">
                          <a:latin typeface="Cambria Math"/>
                        </a:rPr>
                        <m:t>)</m:t>
                      </m:r>
                      <m:r>
                        <a:rPr lang="en-US" b="0" i="1" smtClean="0">
                          <a:latin typeface="Cambria Math"/>
                        </a:rPr>
                        <m:t>=</m:t>
                      </m:r>
                      <m:r>
                        <m:rPr>
                          <m:lit/>
                        </m:rPr>
                        <a:rPr lang="en-US" b="0" i="1" smtClean="0">
                          <a:latin typeface="Cambria Math"/>
                        </a:rPr>
                        <m:t>(</m:t>
                      </m:r>
                      <m:r>
                        <a:rPr lang="en-US" b="0" i="1" smtClean="0">
                          <a:latin typeface="Cambria Math"/>
                        </a:rPr>
                        <m:t>1−</m:t>
                      </m:r>
                      <m:r>
                        <a:rPr lang="en-US" b="0" i="1" smtClean="0">
                          <a:latin typeface="Cambria Math"/>
                        </a:rPr>
                        <m:t>𝛿</m:t>
                      </m:r>
                      <m:r>
                        <m:rPr>
                          <m:lit/>
                        </m:rPr>
                        <a:rPr lang="en-US" b="0" i="1" smtClean="0">
                          <a:latin typeface="Cambria Math"/>
                        </a:rPr>
                        <m:t>)</m:t>
                      </m:r>
                      <m:sSub>
                        <m:sSubPr>
                          <m:ctrlPr>
                            <a:rPr lang="en-US" b="0" i="1" smtClean="0">
                              <a:latin typeface="Cambria Math"/>
                            </a:rPr>
                          </m:ctrlPr>
                        </m:sSubPr>
                        <m:e>
                          <m:r>
                            <a:rPr lang="en-US" b="0" i="1" smtClean="0">
                              <a:latin typeface="Cambria Math"/>
                            </a:rPr>
                            <m:t>𝜏</m:t>
                          </m:r>
                        </m:e>
                        <m:sub>
                          <m:r>
                            <a:rPr lang="en-US" b="0" i="1" smtClean="0">
                              <a:latin typeface="Cambria Math"/>
                            </a:rPr>
                            <m:t>𝑖</m:t>
                          </m:r>
                          <m:r>
                            <a:rPr lang="en-US" b="0" i="1" smtClean="0">
                              <a:latin typeface="Cambria Math"/>
                            </a:rPr>
                            <m:t>,</m:t>
                          </m:r>
                          <m:r>
                            <a:rPr lang="en-US" b="0" i="1" smtClean="0">
                              <a:latin typeface="Cambria Math"/>
                            </a:rPr>
                            <m:t>𝑡</m:t>
                          </m:r>
                        </m:sub>
                      </m:sSub>
                      <m:r>
                        <a:rPr lang="en-US" b="0" i="1" smtClean="0">
                          <a:latin typeface="Cambria Math"/>
                        </a:rPr>
                        <m:t>+</m:t>
                      </m:r>
                      <m:r>
                        <a:rPr lang="en-US" b="0" i="1" smtClean="0">
                          <a:latin typeface="Cambria Math"/>
                        </a:rPr>
                        <m:t>𝛿</m:t>
                      </m:r>
                      <m:sSub>
                        <m:sSubPr>
                          <m:ctrlPr>
                            <a:rPr lang="en-US" b="0" i="1" smtClean="0">
                              <a:latin typeface="Cambria Math"/>
                            </a:rPr>
                          </m:ctrlPr>
                        </m:sSubPr>
                        <m:e>
                          <m:r>
                            <a:rPr lang="en-US" b="0" i="1" smtClean="0">
                              <a:latin typeface="Cambria Math"/>
                            </a:rPr>
                            <m:t>𝑈</m:t>
                          </m:r>
                        </m:e>
                        <m:sub>
                          <m:r>
                            <a:rPr lang="en-US" b="0" i="1" smtClean="0">
                              <a:latin typeface="Cambria Math"/>
                            </a:rPr>
                            <m:t>𝑖</m:t>
                          </m:r>
                          <m:r>
                            <a:rPr lang="en-US" b="0" i="1" smtClean="0">
                              <a:latin typeface="Cambria Math"/>
                            </a:rPr>
                            <m:t>,</m:t>
                          </m:r>
                          <m:r>
                            <a:rPr lang="en-US" b="0" i="1" smtClean="0">
                              <a:latin typeface="Cambria Math"/>
                            </a:rPr>
                            <m:t>𝑡</m:t>
                          </m:r>
                        </m:sub>
                      </m:sSub>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3352800" y="4876800"/>
                <a:ext cx="2914965" cy="381515"/>
              </a:xfrm>
              <a:prstGeom prst="rect">
                <a:avLst/>
              </a:prstGeom>
              <a:blipFill rotWithShape="1">
                <a:blip r:embed="rId4"/>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849958" y="1905000"/>
                <a:ext cx="3452420" cy="8710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𝜋</m:t>
                      </m:r>
                      <m:r>
                        <a:rPr lang="en-US" b="0" i="1" smtClean="0">
                          <a:latin typeface="Cambria Math"/>
                        </a:rPr>
                        <m:t>=</m:t>
                      </m:r>
                      <m:r>
                        <m:rPr>
                          <m:lit/>
                        </m:rPr>
                        <a:rPr lang="en-US" i="1">
                          <a:latin typeface="Cambria Math"/>
                        </a:rPr>
                        <m:t>(</m:t>
                      </m:r>
                      <m:r>
                        <a:rPr lang="en-US" i="1">
                          <a:latin typeface="Cambria Math"/>
                        </a:rPr>
                        <m:t>1−</m:t>
                      </m:r>
                      <m:r>
                        <a:rPr lang="en-US" i="1">
                          <a:latin typeface="Cambria Math"/>
                        </a:rPr>
                        <m:t>𝛿</m:t>
                      </m:r>
                      <m:r>
                        <m:rPr>
                          <m:lit/>
                        </m:rPr>
                        <a:rPr lang="en-US" i="1">
                          <a:latin typeface="Cambria Math"/>
                        </a:rPr>
                        <m:t>)</m:t>
                      </m:r>
                      <m:nary>
                        <m:naryPr>
                          <m:chr m:val="∑"/>
                          <m:ctrlPr>
                            <a:rPr lang="en-US" i="1">
                              <a:latin typeface="Cambria Math"/>
                            </a:rPr>
                          </m:ctrlPr>
                        </m:naryPr>
                        <m:sub>
                          <m:r>
                            <a:rPr lang="en-US" b="0" i="1" smtClean="0">
                              <a:latin typeface="Cambria Math"/>
                            </a:rPr>
                            <m:t>𝑖</m:t>
                          </m:r>
                          <m:r>
                            <a:rPr lang="en-US" i="1">
                              <a:latin typeface="Cambria Math"/>
                            </a:rPr>
                            <m:t>=1</m:t>
                          </m:r>
                        </m:sub>
                        <m:sup>
                          <m:r>
                            <a:rPr lang="en-US" i="1">
                              <a:latin typeface="Cambria Math"/>
                            </a:rPr>
                            <m:t>2</m:t>
                          </m:r>
                        </m:sup>
                        <m:e>
                          <m:r>
                            <m:rPr>
                              <m:lit/>
                            </m:rPr>
                            <a:rPr lang="en-US" i="1">
                              <a:latin typeface="Cambria Math"/>
                            </a:rPr>
                            <m:t>(</m:t>
                          </m:r>
                          <m:sSub>
                            <m:sSubPr>
                              <m:ctrlPr>
                                <a:rPr lang="en-US" i="1">
                                  <a:latin typeface="Cambria Math"/>
                                </a:rPr>
                              </m:ctrlPr>
                            </m:sSubPr>
                            <m:e>
                              <m:r>
                                <a:rPr lang="en-US" i="1">
                                  <a:latin typeface="Cambria Math"/>
                                </a:rPr>
                                <m:t>𝑦</m:t>
                              </m:r>
                            </m:e>
                            <m:sub>
                              <m:r>
                                <a:rPr lang="en-US" i="1">
                                  <a:latin typeface="Cambria Math"/>
                                </a:rPr>
                                <m:t>𝑖</m:t>
                              </m:r>
                              <m:r>
                                <a:rPr lang="en-US" b="0" i="1" smtClean="0">
                                  <a:latin typeface="Cambria Math"/>
                                </a:rPr>
                                <m:t>,</m:t>
                              </m:r>
                              <m:r>
                                <a:rPr lang="en-US" b="0" i="1" smtClean="0">
                                  <a:latin typeface="Cambria Math"/>
                                </a:rPr>
                                <m:t>𝑡</m:t>
                              </m:r>
                            </m:sub>
                          </m:sSub>
                          <m:r>
                            <a:rPr lang="en-US" i="1">
                              <a:latin typeface="Cambria Math"/>
                            </a:rPr>
                            <m:t>−</m:t>
                          </m:r>
                          <m:sSub>
                            <m:sSubPr>
                              <m:ctrlPr>
                                <a:rPr lang="en-US" i="1">
                                  <a:latin typeface="Cambria Math"/>
                                </a:rPr>
                              </m:ctrlPr>
                            </m:sSubPr>
                            <m:e>
                              <m:r>
                                <a:rPr lang="en-US" i="1">
                                  <a:latin typeface="Cambria Math"/>
                                </a:rPr>
                                <m:t>𝑤</m:t>
                              </m:r>
                            </m:e>
                            <m:sub>
                              <m:r>
                                <a:rPr lang="en-US" i="1">
                                  <a:latin typeface="Cambria Math"/>
                                </a:rPr>
                                <m:t>𝑖</m:t>
                              </m:r>
                              <m:r>
                                <a:rPr lang="en-US" b="0" i="1" smtClean="0">
                                  <a:latin typeface="Cambria Math"/>
                                </a:rPr>
                                <m:t>,</m:t>
                              </m:r>
                              <m:r>
                                <a:rPr lang="en-US" b="0" i="1" smtClean="0">
                                  <a:latin typeface="Cambria Math"/>
                                </a:rPr>
                                <m:t>𝑡</m:t>
                              </m:r>
                            </m:sub>
                          </m:sSub>
                          <m:r>
                            <a:rPr lang="en-US" i="1">
                              <a:latin typeface="Cambria Math"/>
                            </a:rPr>
                            <m:t>−</m:t>
                          </m:r>
                          <m:sSub>
                            <m:sSubPr>
                              <m:ctrlPr>
                                <a:rPr lang="en-US" i="1">
                                  <a:latin typeface="Cambria Math"/>
                                </a:rPr>
                              </m:ctrlPr>
                            </m:sSubPr>
                            <m:e>
                              <m:r>
                                <a:rPr lang="en-US" i="1">
                                  <a:latin typeface="Cambria Math"/>
                                </a:rPr>
                                <m:t>𝜏</m:t>
                              </m:r>
                            </m:e>
                            <m:sub>
                              <m:r>
                                <a:rPr lang="en-US" i="1">
                                  <a:latin typeface="Cambria Math"/>
                                </a:rPr>
                                <m:t>𝑖</m:t>
                              </m:r>
                              <m:r>
                                <a:rPr lang="en-US" b="0" i="1" smtClean="0">
                                  <a:latin typeface="Cambria Math"/>
                                </a:rPr>
                                <m:t>,</m:t>
                              </m:r>
                              <m:r>
                                <a:rPr lang="en-US" b="0" i="1" smtClean="0">
                                  <a:latin typeface="Cambria Math"/>
                                </a:rPr>
                                <m:t>𝑡</m:t>
                              </m:r>
                            </m:sub>
                          </m:sSub>
                          <m:r>
                            <m:rPr>
                              <m:lit/>
                            </m:rPr>
                            <a:rPr lang="en-US" i="1">
                              <a:latin typeface="Cambria Math"/>
                            </a:rPr>
                            <m:t>)</m:t>
                          </m:r>
                        </m:e>
                      </m:nary>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2849958" y="1905000"/>
                <a:ext cx="3452420" cy="87107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797175" y="2831068"/>
                <a:ext cx="3363805" cy="381515"/>
              </a:xfrm>
              <a:prstGeom prst="rect">
                <a:avLst/>
              </a:prstGeom>
              <a:noFill/>
            </p:spPr>
            <p:txBody>
              <a:bodyPr wrap="none" rtlCol="0">
                <a:spAutoFit/>
              </a:bodyPr>
              <a:lstStyle/>
              <a:p>
                <a:pPr marL="0" lvl="1"/>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m:rPr>
                              <m:sty m:val="p"/>
                            </m:rPr>
                            <a:rPr lang="en-US" b="0" i="0" smtClean="0">
                              <a:latin typeface="Cambria Math"/>
                            </a:rPr>
                            <m:t>u</m:t>
                          </m:r>
                        </m:e>
                        <m:sub>
                          <m:r>
                            <m:rPr>
                              <m:sty m:val="p"/>
                            </m:rPr>
                            <a:rPr lang="en-US" b="0" i="0" smtClean="0">
                              <a:latin typeface="Cambria Math"/>
                            </a:rPr>
                            <m:t>i</m:t>
                          </m:r>
                        </m:sub>
                      </m:sSub>
                      <m:r>
                        <a:rPr lang="en-US" b="0" i="1" smtClean="0">
                          <a:latin typeface="Cambria Math"/>
                        </a:rPr>
                        <m:t>=</m:t>
                      </m:r>
                      <m:r>
                        <m:rPr>
                          <m:lit/>
                        </m:rPr>
                        <a:rPr lang="en-US" i="1">
                          <a:latin typeface="Cambria Math"/>
                        </a:rPr>
                        <m:t>(</m:t>
                      </m:r>
                      <m:r>
                        <a:rPr lang="en-US" i="1">
                          <a:latin typeface="Cambria Math"/>
                        </a:rPr>
                        <m:t>1−</m:t>
                      </m:r>
                      <m:r>
                        <a:rPr lang="en-US" i="1">
                          <a:latin typeface="Cambria Math"/>
                        </a:rPr>
                        <m:t>𝛿</m:t>
                      </m:r>
                      <m:r>
                        <m:rPr>
                          <m:lit/>
                        </m:rPr>
                        <a:rPr lang="en-US" i="1">
                          <a:latin typeface="Cambria Math"/>
                        </a:rPr>
                        <m:t>)(</m:t>
                      </m:r>
                      <m:sSub>
                        <m:sSubPr>
                          <m:ctrlPr>
                            <a:rPr lang="en-US" i="1">
                              <a:latin typeface="Cambria Math"/>
                            </a:rPr>
                          </m:ctrlPr>
                        </m:sSubPr>
                        <m:e>
                          <m:r>
                            <a:rPr lang="en-US" i="1">
                              <a:latin typeface="Cambria Math"/>
                            </a:rPr>
                            <m:t>𝑤</m:t>
                          </m:r>
                        </m:e>
                        <m:sub>
                          <m:r>
                            <a:rPr lang="en-US" i="1">
                              <a:latin typeface="Cambria Math"/>
                            </a:rPr>
                            <m:t>𝑖</m:t>
                          </m:r>
                          <m:r>
                            <a:rPr lang="en-US" b="0" i="1" smtClean="0">
                              <a:latin typeface="Cambria Math"/>
                            </a:rPr>
                            <m:t>,</m:t>
                          </m:r>
                          <m:r>
                            <a:rPr lang="en-US" b="0" i="1" smtClean="0">
                              <a:latin typeface="Cambria Math"/>
                            </a:rPr>
                            <m:t>𝑡</m:t>
                          </m:r>
                        </m:sub>
                      </m:sSub>
                      <m:r>
                        <a:rPr lang="en-US" i="1">
                          <a:latin typeface="Cambria Math"/>
                        </a:rPr>
                        <m:t>+</m:t>
                      </m:r>
                      <m:sSub>
                        <m:sSubPr>
                          <m:ctrlPr>
                            <a:rPr lang="en-US" i="1">
                              <a:latin typeface="Cambria Math"/>
                            </a:rPr>
                          </m:ctrlPr>
                        </m:sSubPr>
                        <m:e>
                          <m:r>
                            <a:rPr lang="en-US" i="1">
                              <a:latin typeface="Cambria Math"/>
                            </a:rPr>
                            <m:t>𝜏</m:t>
                          </m:r>
                        </m:e>
                        <m:sub>
                          <m:r>
                            <a:rPr lang="en-US" i="1">
                              <a:latin typeface="Cambria Math"/>
                            </a:rPr>
                            <m:t>𝑖</m:t>
                          </m:r>
                          <m:r>
                            <a:rPr lang="en-US" b="0" i="1" smtClean="0">
                              <a:latin typeface="Cambria Math"/>
                            </a:rPr>
                            <m:t>,</m:t>
                          </m:r>
                          <m:r>
                            <a:rPr lang="en-US" b="0" i="1" smtClean="0">
                              <a:latin typeface="Cambria Math"/>
                            </a:rPr>
                            <m:t>𝑡</m:t>
                          </m:r>
                        </m:sub>
                      </m:sSub>
                      <m:r>
                        <a:rPr lang="en-US" i="1">
                          <a:latin typeface="Cambria Math"/>
                        </a:rPr>
                        <m:t>−</m:t>
                      </m:r>
                      <m:r>
                        <a:rPr lang="en-US" i="1">
                          <a:latin typeface="Cambria Math"/>
                        </a:rPr>
                        <m:t>𝑐</m:t>
                      </m:r>
                      <m:sSub>
                        <m:sSubPr>
                          <m:ctrlPr>
                            <a:rPr lang="en-US" i="1">
                              <a:latin typeface="Cambria Math"/>
                            </a:rPr>
                          </m:ctrlPr>
                        </m:sSubPr>
                        <m:e>
                          <m:r>
                            <a:rPr lang="en-US" i="1">
                              <a:latin typeface="Cambria Math"/>
                            </a:rPr>
                            <m:t>𝑒</m:t>
                          </m:r>
                        </m:e>
                        <m:sub>
                          <m:r>
                            <a:rPr lang="en-US" i="1">
                              <a:latin typeface="Cambria Math"/>
                            </a:rPr>
                            <m:t>𝑖</m:t>
                          </m:r>
                          <m:r>
                            <a:rPr lang="en-US" b="0" i="1" smtClean="0">
                              <a:latin typeface="Cambria Math"/>
                            </a:rPr>
                            <m:t>,</m:t>
                          </m:r>
                          <m:r>
                            <a:rPr lang="en-US" b="0" i="1" smtClean="0">
                              <a:latin typeface="Cambria Math"/>
                            </a:rPr>
                            <m:t>𝑡</m:t>
                          </m:r>
                        </m:sub>
                      </m:sSub>
                      <m:r>
                        <m:rPr>
                          <m:lit/>
                        </m:rPr>
                        <a:rPr lang="en-US" i="1">
                          <a:latin typeface="Cambria Math"/>
                        </a:rPr>
                        <m:t>)</m:t>
                      </m:r>
                    </m:oMath>
                  </m:oMathPara>
                </a14:m>
                <a:endParaRPr lang="en-US" dirty="0">
                  <a:latin typeface="dcr10" panose="020B0500000000000000"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797175" y="2831068"/>
                <a:ext cx="3363805" cy="381515"/>
              </a:xfrm>
              <a:prstGeom prst="rect">
                <a:avLst/>
              </a:prstGeom>
              <a:blipFill rotWithShape="1">
                <a:blip r:embed="rId6"/>
                <a:stretch>
                  <a:fillRect b="-9524"/>
                </a:stretch>
              </a:blipFill>
            </p:spPr>
            <p:txBody>
              <a:bodyPr/>
              <a:lstStyle/>
              <a:p>
                <a:r>
                  <a:rPr lang="en-US">
                    <a:noFill/>
                  </a:rPr>
                  <a:t> </a:t>
                </a:r>
              </a:p>
            </p:txBody>
          </p:sp>
        </mc:Fallback>
      </mc:AlternateContent>
    </p:spTree>
    <p:extLst>
      <p:ext uri="{BB962C8B-B14F-4D97-AF65-F5344CB8AC3E}">
        <p14:creationId xmlns:p14="http://schemas.microsoft.com/office/powerpoint/2010/main" val="92446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What Can the Principal Do?</a:t>
            </a:r>
            <a:endParaRPr lang="en-US" sz="2800" dirty="0">
              <a:solidFill>
                <a:srgbClr val="333399"/>
              </a:solidFill>
              <a:latin typeface="dccsc10" panose="020B0500000000000000"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pPr marL="0" indent="0">
                  <a:buNone/>
                </a:pPr>
                <a:r>
                  <a:rPr lang="en-US" sz="2000" dirty="0" smtClean="0">
                    <a:latin typeface="dcr10" panose="020B0500000000000000" pitchFamily="34" charset="0"/>
                  </a:rPr>
                  <a:t>Agent </a:t>
                </a:r>
                <a14:m>
                  <m:oMath xmlns:m="http://schemas.openxmlformats.org/officeDocument/2006/math">
                    <m:r>
                      <a:rPr lang="en-US" sz="2000" b="0" i="1" smtClean="0">
                        <a:latin typeface="Cambria Math"/>
                      </a:rPr>
                      <m:t>𝑖</m:t>
                    </m:r>
                  </m:oMath>
                </a14:m>
                <a:r>
                  <a:rPr lang="en-US" sz="2000" dirty="0" smtClean="0">
                    <a:latin typeface="dcr10" panose="020B0500000000000000" pitchFamily="34" charset="0"/>
                  </a:rPr>
                  <a:t> works hard if:</a:t>
                </a:r>
              </a:p>
              <a:p>
                <a:endParaRPr lang="en-US" sz="2000" dirty="0">
                  <a:latin typeface="dcr10" panose="020B0500000000000000" pitchFamily="34" charset="0"/>
                </a:endParaRPr>
              </a:p>
              <a:p>
                <a:endParaRPr lang="en-US" sz="2000" dirty="0" smtClean="0">
                  <a:latin typeface="dcr10" panose="020B0500000000000000" pitchFamily="34" charset="0"/>
                </a:endParaRPr>
              </a:p>
              <a:p>
                <a:endParaRPr lang="en-US" sz="2000" dirty="0">
                  <a:latin typeface="dcr10" panose="020B0500000000000000" pitchFamily="34" charset="0"/>
                </a:endParaRPr>
              </a:p>
              <a:p>
                <a:pPr marL="0" indent="0">
                  <a:buNone/>
                </a:pPr>
                <a:r>
                  <a:rPr lang="en-US" sz="2000" dirty="0" smtClean="0">
                    <a:latin typeface="dcr10" panose="020B0500000000000000" pitchFamily="34" charset="0"/>
                  </a:rPr>
                  <a:t>Lack of commitment constrains </a:t>
                </a:r>
                <a14:m>
                  <m:oMath xmlns:m="http://schemas.openxmlformats.org/officeDocument/2006/math">
                    <m:sSub>
                      <m:sSubPr>
                        <m:ctrlPr>
                          <a:rPr lang="en-US" sz="2000" b="0" i="1" smtClean="0">
                            <a:latin typeface="Cambria Math"/>
                          </a:rPr>
                        </m:ctrlPr>
                      </m:sSubPr>
                      <m:e>
                        <m:r>
                          <a:rPr lang="en-US" sz="2000" b="0" i="1" smtClean="0">
                            <a:latin typeface="Cambria Math"/>
                          </a:rPr>
                          <m:t>𝐵</m:t>
                        </m:r>
                      </m:e>
                      <m:sub>
                        <m:r>
                          <a:rPr lang="en-US" sz="2000" b="0" i="1" smtClean="0">
                            <a:latin typeface="Cambria Math"/>
                          </a:rPr>
                          <m:t>𝑖</m:t>
                        </m:r>
                      </m:sub>
                    </m:sSub>
                    <m:r>
                      <m:rPr>
                        <m:lit/>
                      </m:rPr>
                      <a:rPr lang="en-US" sz="2000" b="0" i="1" smtClean="0">
                        <a:latin typeface="Cambria Math"/>
                      </a:rPr>
                      <m:t>(</m:t>
                    </m:r>
                    <m:r>
                      <a:rPr lang="en-US" sz="2000" b="0" i="1" smtClean="0">
                        <a:latin typeface="Cambria Math"/>
                      </a:rPr>
                      <m:t>𝑦</m:t>
                    </m:r>
                    <m:r>
                      <m:rPr>
                        <m:lit/>
                      </m:rPr>
                      <a:rPr lang="en-US" sz="2000" b="0" i="1" smtClean="0">
                        <a:latin typeface="Cambria Math"/>
                      </a:rPr>
                      <m:t>)</m:t>
                    </m:r>
                    <m:r>
                      <a:rPr lang="en-US" sz="2000" b="0" i="0" smtClean="0">
                        <a:latin typeface="Cambria Math"/>
                      </a:rPr>
                      <m:t>:</m:t>
                    </m:r>
                  </m:oMath>
                </a14:m>
                <a:endParaRPr lang="en-US" sz="2000" dirty="0" smtClean="0">
                  <a:latin typeface="dcr10" panose="020B0500000000000000" pitchFamily="34" charset="0"/>
                </a:endParaRPr>
              </a:p>
              <a:p>
                <a:endParaRPr lang="en-US" sz="2000" dirty="0">
                  <a:latin typeface="dcr10" panose="020B0500000000000000" pitchFamily="34" charset="0"/>
                </a:endParaRPr>
              </a:p>
              <a:p>
                <a:endParaRPr lang="en-US" sz="2000" dirty="0" smtClean="0">
                  <a:latin typeface="dcr10" panose="020B0500000000000000" pitchFamily="34" charset="0"/>
                </a:endParaRPr>
              </a:p>
              <a:p>
                <a:endParaRPr lang="en-US" sz="2000" dirty="0">
                  <a:latin typeface="dcr10" panose="020B0500000000000000" pitchFamily="34" charset="0"/>
                </a:endParaRPr>
              </a:p>
              <a:p>
                <a:r>
                  <a:rPr lang="en-US" sz="1600" dirty="0" smtClean="0">
                    <a:latin typeface="dcr10" panose="020B0500000000000000" pitchFamily="34" charset="0"/>
                  </a:rPr>
                  <a:t>Agent </a:t>
                </a:r>
                <a14:m>
                  <m:oMath xmlns:m="http://schemas.openxmlformats.org/officeDocument/2006/math">
                    <m:r>
                      <a:rPr lang="en-US" sz="1600" b="0" i="1" smtClean="0">
                        <a:latin typeface="Cambria Math"/>
                      </a:rPr>
                      <m:t>𝑖</m:t>
                    </m:r>
                  </m:oMath>
                </a14:m>
                <a:r>
                  <a:rPr lang="en-US" sz="1600" dirty="0" smtClean="0">
                    <a:latin typeface="dcr10" panose="020B0500000000000000" pitchFamily="34" charset="0"/>
                  </a:rPr>
                  <a:t> can walk away by choosing </a:t>
                </a:r>
                <a14:m>
                  <m:oMath xmlns:m="http://schemas.openxmlformats.org/officeDocument/2006/math">
                    <m:sSub>
                      <m:sSubPr>
                        <m:ctrlPr>
                          <a:rPr lang="en-US" sz="1600" b="0" i="1" smtClean="0">
                            <a:latin typeface="Cambria Math"/>
                          </a:rPr>
                        </m:ctrlPr>
                      </m:sSubPr>
                      <m:e>
                        <m:r>
                          <a:rPr lang="en-US" sz="1600" b="0" i="1" smtClean="0">
                            <a:latin typeface="Cambria Math"/>
                          </a:rPr>
                          <m:t>𝑒</m:t>
                        </m:r>
                      </m:e>
                      <m:sub>
                        <m:r>
                          <a:rPr lang="en-US" sz="1600" b="0" i="1" smtClean="0">
                            <a:latin typeface="Cambria Math"/>
                          </a:rPr>
                          <m:t>𝑖</m:t>
                        </m:r>
                      </m:sub>
                    </m:sSub>
                    <m:r>
                      <a:rPr lang="en-US" sz="1600" b="0" i="1" smtClean="0">
                        <a:latin typeface="Cambria Math"/>
                      </a:rPr>
                      <m:t>=0:</m:t>
                    </m:r>
                    <m:sSub>
                      <m:sSubPr>
                        <m:ctrlPr>
                          <a:rPr lang="en-US" sz="1600" b="0" i="1" smtClean="0">
                            <a:latin typeface="Cambria Math"/>
                          </a:rPr>
                        </m:ctrlPr>
                      </m:sSubPr>
                      <m:e>
                        <m:r>
                          <a:rPr lang="en-US" sz="1600" b="0" i="1" smtClean="0">
                            <a:latin typeface="Cambria Math"/>
                          </a:rPr>
                          <m:t>𝐵</m:t>
                        </m:r>
                      </m:e>
                      <m:sub>
                        <m:r>
                          <a:rPr lang="en-US" sz="1600" b="0" i="1" smtClean="0">
                            <a:latin typeface="Cambria Math"/>
                          </a:rPr>
                          <m:t>𝑖</m:t>
                        </m:r>
                      </m:sub>
                    </m:sSub>
                    <m:r>
                      <a:rPr lang="en-US" sz="1600" b="0" i="1" smtClean="0">
                        <a:latin typeface="Cambria Math"/>
                      </a:rPr>
                      <m:t>≥0</m:t>
                    </m:r>
                  </m:oMath>
                </a14:m>
                <a:endParaRPr lang="en-US" sz="1600" dirty="0" smtClean="0">
                  <a:latin typeface="dcr10" panose="020B0500000000000000" pitchFamily="34" charset="0"/>
                </a:endParaRPr>
              </a:p>
              <a:p>
                <a:r>
                  <a:rPr lang="en-US" sz="1600" dirty="0" smtClean="0">
                    <a:latin typeface="dcr10" panose="020B0500000000000000" pitchFamily="34" charset="0"/>
                  </a:rPr>
                  <a:t>Principal can renege on each agent separately: </a:t>
                </a:r>
                <a14:m>
                  <m:oMath xmlns:m="http://schemas.openxmlformats.org/officeDocument/2006/math">
                    <m:sSub>
                      <m:sSubPr>
                        <m:ctrlPr>
                          <a:rPr lang="en-US" sz="1600" b="0" i="1" smtClean="0">
                            <a:latin typeface="Cambria Math"/>
                          </a:rPr>
                        </m:ctrlPr>
                      </m:sSubPr>
                      <m:e>
                        <m:r>
                          <a:rPr lang="en-US" sz="1600" b="0" i="1" smtClean="0">
                            <a:latin typeface="Cambria Math"/>
                          </a:rPr>
                          <m:t>𝐵</m:t>
                        </m:r>
                      </m:e>
                      <m:sub>
                        <m:r>
                          <a:rPr lang="en-US" sz="1600" b="0" i="1" smtClean="0">
                            <a:latin typeface="Cambria Math"/>
                          </a:rPr>
                          <m:t>𝑖</m:t>
                        </m:r>
                      </m:sub>
                    </m:sSub>
                    <m:d>
                      <m:dPr>
                        <m:ctrlPr>
                          <a:rPr lang="en-US" sz="1600" b="0" i="1" smtClean="0">
                            <a:latin typeface="Cambria Math"/>
                          </a:rPr>
                        </m:ctrlPr>
                      </m:dPr>
                      <m:e>
                        <m:r>
                          <a:rPr lang="en-US" sz="1600" b="0" i="1" smtClean="0">
                            <a:latin typeface="Cambria Math"/>
                          </a:rPr>
                          <m:t>𝑦</m:t>
                        </m:r>
                      </m:e>
                    </m:d>
                    <m:r>
                      <a:rPr lang="en-US" sz="1600" b="0" i="1" smtClean="0">
                        <a:latin typeface="Cambria Math"/>
                      </a:rPr>
                      <m:t>≤</m:t>
                    </m:r>
                    <m:sSub>
                      <m:sSubPr>
                        <m:ctrlPr>
                          <a:rPr lang="en-US" sz="1600" b="0" i="1" smtClean="0">
                            <a:latin typeface="Cambria Math"/>
                          </a:rPr>
                        </m:ctrlPr>
                      </m:sSubPr>
                      <m:e>
                        <m:r>
                          <a:rPr lang="en-US" sz="1600" b="0" i="1" smtClean="0">
                            <a:latin typeface="Cambria Math"/>
                          </a:rPr>
                          <m:t>𝑞</m:t>
                        </m:r>
                      </m:e>
                      <m:sub>
                        <m:r>
                          <a:rPr lang="en-US" sz="1600" b="0" i="1" smtClean="0">
                            <a:latin typeface="Cambria Math"/>
                          </a:rPr>
                          <m:t>𝑖</m:t>
                        </m:r>
                      </m:sub>
                    </m:sSub>
                    <m:r>
                      <a:rPr lang="en-US" sz="1600" b="0" i="1" smtClean="0">
                        <a:latin typeface="Cambria Math"/>
                      </a:rPr>
                      <m:t>𝛿</m:t>
                    </m:r>
                    <m:r>
                      <a:rPr lang="en-US" sz="1600" b="0" i="1" smtClean="0">
                        <a:latin typeface="Cambria Math"/>
                      </a:rPr>
                      <m:t>[</m:t>
                    </m:r>
                    <m:r>
                      <a:rPr lang="en-US" sz="1600" b="0" i="1" smtClean="0">
                        <a:latin typeface="Cambria Math"/>
                      </a:rPr>
                      <m:t>𝑝</m:t>
                    </m:r>
                    <m:sSub>
                      <m:sSubPr>
                        <m:ctrlPr>
                          <a:rPr lang="en-US" sz="1600" b="0" i="1" smtClean="0">
                            <a:latin typeface="Cambria Math"/>
                          </a:rPr>
                        </m:ctrlPr>
                      </m:sSubPr>
                      <m:e>
                        <m:r>
                          <a:rPr lang="en-US" sz="1600" b="0" i="1" smtClean="0">
                            <a:latin typeface="Cambria Math"/>
                          </a:rPr>
                          <m:t>𝐻</m:t>
                        </m:r>
                      </m:e>
                      <m:sub>
                        <m:r>
                          <a:rPr lang="en-US" sz="1600" b="0" i="1" smtClean="0">
                            <a:latin typeface="Cambria Math"/>
                          </a:rPr>
                          <m:t>𝑖</m:t>
                        </m:r>
                      </m:sub>
                    </m:sSub>
                    <m:r>
                      <a:rPr lang="en-US" sz="1600" b="0" i="1" smtClean="0">
                        <a:latin typeface="Cambria Math"/>
                      </a:rPr>
                      <m:t>−</m:t>
                    </m:r>
                    <m:r>
                      <a:rPr lang="en-US" sz="1600" b="0" i="1" smtClean="0">
                        <a:latin typeface="Cambria Math"/>
                      </a:rPr>
                      <m:t>𝑐</m:t>
                    </m:r>
                    <m:r>
                      <a:rPr lang="en-US" sz="1600" b="0" i="1" smtClean="0">
                        <a:latin typeface="Cambria Math"/>
                      </a:rPr>
                      <m:t>]</m:t>
                    </m:r>
                  </m:oMath>
                </a14:m>
                <a:endParaRPr lang="en-US" sz="1600" dirty="0" smtClean="0">
                  <a:latin typeface="dcr10" panose="020B0500000000000000"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741" t="-6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289578" y="2209800"/>
                <a:ext cx="4651210" cy="6133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𝐸</m:t>
                      </m:r>
                      <m:r>
                        <m:rPr>
                          <m:lit/>
                        </m:rPr>
                        <a:rPr lang="en-US" b="0" i="1" smtClean="0">
                          <a:latin typeface="Cambria Math"/>
                        </a:rPr>
                        <m:t>[</m:t>
                      </m:r>
                      <m:sSub>
                        <m:sSubPr>
                          <m:ctrlPr>
                            <a:rPr lang="en-US" b="0" i="1" smtClean="0">
                              <a:latin typeface="Cambria Math"/>
                            </a:rPr>
                          </m:ctrlPr>
                        </m:sSubPr>
                        <m:e>
                          <m:r>
                            <a:rPr lang="en-US" b="0" i="1" smtClean="0">
                              <a:latin typeface="Cambria Math"/>
                            </a:rPr>
                            <m:t>𝐵</m:t>
                          </m:r>
                        </m:e>
                        <m:sub>
                          <m:r>
                            <a:rPr lang="en-US" b="0" i="1" smtClean="0">
                              <a:latin typeface="Cambria Math"/>
                            </a:rPr>
                            <m:t>𝑖</m:t>
                          </m:r>
                        </m:sub>
                      </m:sSub>
                      <m:r>
                        <m:rPr>
                          <m:lit/>
                        </m:rPr>
                        <a:rPr lang="en-US" b="0" i="1" smtClean="0">
                          <a:latin typeface="Cambria Math"/>
                        </a:rPr>
                        <m:t>(</m:t>
                      </m:r>
                      <m:sSub>
                        <m:sSubPr>
                          <m:ctrlPr>
                            <a:rPr lang="en-US" b="0" i="1" smtClean="0">
                              <a:latin typeface="Cambria Math"/>
                            </a:rPr>
                          </m:ctrlPr>
                        </m:sSubPr>
                        <m:e>
                          <m:r>
                            <a:rPr lang="en-US" b="0" i="1" smtClean="0">
                              <a:latin typeface="Cambria Math"/>
                            </a:rPr>
                            <m:t>𝐻</m:t>
                          </m:r>
                        </m:e>
                        <m:sub>
                          <m:r>
                            <a:rPr lang="en-US" b="0" i="1" smtClean="0">
                              <a:latin typeface="Cambria Math"/>
                            </a:rPr>
                            <m:t>𝑖</m:t>
                          </m:r>
                        </m:sub>
                      </m:sSub>
                      <m:r>
                        <a:rPr lang="en-US" b="0" i="1" smtClean="0">
                          <a:latin typeface="Cambria Math"/>
                        </a:rPr>
                        <m:t>,</m:t>
                      </m:r>
                      <m:sSub>
                        <m:sSubPr>
                          <m:ctrlPr>
                            <a:rPr lang="en-US" b="0" i="1" smtClean="0">
                              <a:latin typeface="Cambria Math"/>
                            </a:rPr>
                          </m:ctrlPr>
                        </m:sSubPr>
                        <m:e>
                          <m:r>
                            <a:rPr lang="en-US" b="0" i="1" smtClean="0">
                              <a:latin typeface="Cambria Math"/>
                            </a:rPr>
                            <m:t>𝑦</m:t>
                          </m:r>
                        </m:e>
                        <m:sub>
                          <m:r>
                            <a:rPr lang="en-US" b="0" i="1" smtClean="0">
                              <a:latin typeface="Cambria Math"/>
                            </a:rPr>
                            <m:t>−</m:t>
                          </m:r>
                          <m:r>
                            <a:rPr lang="en-US" b="0" i="1" smtClean="0">
                              <a:latin typeface="Cambria Math"/>
                            </a:rPr>
                            <m:t>𝑖</m:t>
                          </m:r>
                          <m:r>
                            <a:rPr lang="en-US" b="0" i="1" smtClean="0">
                              <a:latin typeface="Cambria Math"/>
                            </a:rPr>
                            <m:t>,</m:t>
                          </m:r>
                          <m:r>
                            <a:rPr lang="en-US" b="0" i="1" smtClean="0">
                              <a:latin typeface="Cambria Math"/>
                            </a:rPr>
                            <m:t>𝑡</m:t>
                          </m:r>
                        </m:sub>
                      </m:sSub>
                      <m:r>
                        <m:rPr>
                          <m:lit/>
                        </m:rPr>
                        <a:rPr lang="en-US" b="0" i="1" smtClean="0">
                          <a:latin typeface="Cambria Math"/>
                        </a:rPr>
                        <m:t>)</m:t>
                      </m:r>
                      <m:r>
                        <a:rPr lang="en-US" b="0" i="1" smtClean="0">
                          <a:latin typeface="Cambria Math"/>
                        </a:rPr>
                        <m:t> </m:t>
                      </m:r>
                      <m:r>
                        <m:rPr>
                          <m:lit/>
                        </m:rPr>
                        <a:rPr lang="en-US" b="0" i="1" smtClean="0">
                          <a:latin typeface="Cambria Math"/>
                        </a:rPr>
                        <m:t>]</m:t>
                      </m:r>
                      <m:r>
                        <a:rPr lang="en-US" b="0" i="1" smtClean="0">
                          <a:latin typeface="Cambria Math"/>
                        </a:rPr>
                        <m:t>−</m:t>
                      </m:r>
                      <m:r>
                        <a:rPr lang="en-US" b="0" i="1" smtClean="0">
                          <a:latin typeface="Cambria Math"/>
                        </a:rPr>
                        <m:t>𝐸</m:t>
                      </m:r>
                      <m:r>
                        <a:rPr lang="en-US" b="0" i="1" smtClean="0">
                          <a:latin typeface="Cambria Math"/>
                        </a:rPr>
                        <m:t>[</m:t>
                      </m:r>
                      <m:sSub>
                        <m:sSubPr>
                          <m:ctrlPr>
                            <a:rPr lang="en-US" b="0" i="1" smtClean="0">
                              <a:latin typeface="Cambria Math"/>
                            </a:rPr>
                          </m:ctrlPr>
                        </m:sSubPr>
                        <m:e>
                          <m:r>
                            <a:rPr lang="en-US" b="0" i="1" smtClean="0">
                              <a:latin typeface="Cambria Math"/>
                            </a:rPr>
                            <m:t>𝐵</m:t>
                          </m:r>
                        </m:e>
                        <m:sub>
                          <m:r>
                            <a:rPr lang="en-US" b="0" i="1" smtClean="0">
                              <a:latin typeface="Cambria Math"/>
                            </a:rPr>
                            <m:t>𝑖</m:t>
                          </m:r>
                        </m:sub>
                      </m:sSub>
                      <m:r>
                        <m:rPr>
                          <m:lit/>
                        </m:rPr>
                        <a:rPr lang="en-US" b="0" i="1" smtClean="0">
                          <a:latin typeface="Cambria Math"/>
                        </a:rPr>
                        <m:t>(</m:t>
                      </m:r>
                      <m:r>
                        <a:rPr lang="en-US" b="0" i="1" smtClean="0">
                          <a:latin typeface="Cambria Math"/>
                        </a:rPr>
                        <m:t>0,</m:t>
                      </m:r>
                      <m:sSub>
                        <m:sSubPr>
                          <m:ctrlPr>
                            <a:rPr lang="en-US" b="0" i="1" smtClean="0">
                              <a:latin typeface="Cambria Math"/>
                            </a:rPr>
                          </m:ctrlPr>
                        </m:sSubPr>
                        <m:e>
                          <m:r>
                            <a:rPr lang="en-US" b="0" i="1" smtClean="0">
                              <a:latin typeface="Cambria Math"/>
                            </a:rPr>
                            <m:t>𝑦</m:t>
                          </m:r>
                        </m:e>
                        <m:sub>
                          <m:r>
                            <a:rPr lang="en-US" b="0" i="1" smtClean="0">
                              <a:latin typeface="Cambria Math"/>
                            </a:rPr>
                            <m:t>−</m:t>
                          </m:r>
                          <m:r>
                            <a:rPr lang="en-US" b="0" i="1" smtClean="0">
                              <a:latin typeface="Cambria Math"/>
                            </a:rPr>
                            <m:t>𝑖</m:t>
                          </m:r>
                          <m:r>
                            <a:rPr lang="en-US" b="0" i="1" smtClean="0">
                              <a:latin typeface="Cambria Math"/>
                            </a:rPr>
                            <m:t>,</m:t>
                          </m:r>
                          <m:r>
                            <a:rPr lang="en-US" b="0" i="1" smtClean="0">
                              <a:latin typeface="Cambria Math"/>
                            </a:rPr>
                            <m:t>𝑡</m:t>
                          </m:r>
                        </m:sub>
                      </m:sSub>
                      <m:r>
                        <m:rPr>
                          <m:lit/>
                        </m:rPr>
                        <a:rPr lang="en-US" b="0" i="1" smtClean="0">
                          <a:latin typeface="Cambria Math"/>
                        </a:rPr>
                        <m:t>)]</m:t>
                      </m:r>
                      <m:r>
                        <a:rPr lang="en-US" b="0" i="1" smtClean="0">
                          <a:latin typeface="Cambria Math"/>
                        </a:rPr>
                        <m:t>≥</m:t>
                      </m:r>
                      <m:r>
                        <m:rPr>
                          <m:lit/>
                        </m:rPr>
                        <a:rPr lang="en-US" b="0" i="1" smtClean="0">
                          <a:latin typeface="Cambria Math"/>
                        </a:rPr>
                        <m:t>(</m:t>
                      </m:r>
                      <m:r>
                        <a:rPr lang="en-US" b="0" i="1" smtClean="0">
                          <a:latin typeface="Cambria Math"/>
                        </a:rPr>
                        <m:t>1−</m:t>
                      </m:r>
                      <m:r>
                        <a:rPr lang="en-US" b="0" i="1" smtClean="0">
                          <a:latin typeface="Cambria Math"/>
                        </a:rPr>
                        <m:t>𝛿</m:t>
                      </m:r>
                      <m:r>
                        <m:rPr>
                          <m:lit/>
                        </m:rPr>
                        <a:rPr lang="en-US" b="0" i="1" smtClean="0">
                          <a:latin typeface="Cambria Math"/>
                        </a:rPr>
                        <m:t>)</m:t>
                      </m:r>
                      <m:f>
                        <m:fPr>
                          <m:ctrlPr>
                            <a:rPr lang="en-US" b="0" i="1" smtClean="0">
                              <a:latin typeface="Cambria Math"/>
                            </a:rPr>
                          </m:ctrlPr>
                        </m:fPr>
                        <m:num>
                          <m:r>
                            <a:rPr lang="en-US" b="0" i="1" smtClean="0">
                              <a:latin typeface="Cambria Math"/>
                            </a:rPr>
                            <m:t>𝑐</m:t>
                          </m:r>
                        </m:num>
                        <m:den>
                          <m:r>
                            <a:rPr lang="en-US" b="0" i="1" smtClean="0">
                              <a:latin typeface="Cambria Math"/>
                            </a:rPr>
                            <m:t>𝑝</m:t>
                          </m:r>
                        </m:den>
                      </m:f>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289578" y="2209800"/>
                <a:ext cx="4651210" cy="613309"/>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185601" y="3745468"/>
                <a:ext cx="281820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sSub>
                        <m:sSubPr>
                          <m:ctrlPr>
                            <a:rPr lang="en-US" b="0" i="1" smtClean="0">
                              <a:latin typeface="Cambria Math"/>
                            </a:rPr>
                          </m:ctrlPr>
                        </m:sSubPr>
                        <m:e>
                          <m:r>
                            <a:rPr lang="en-US" b="0" i="1" smtClean="0">
                              <a:latin typeface="Cambria Math"/>
                            </a:rPr>
                            <m:t>𝐵</m:t>
                          </m:r>
                        </m:e>
                        <m:sub>
                          <m:r>
                            <a:rPr lang="en-US" b="0" i="1" smtClean="0">
                              <a:latin typeface="Cambria Math"/>
                            </a:rPr>
                            <m:t>𝑖</m:t>
                          </m:r>
                        </m:sub>
                      </m:sSub>
                      <m:r>
                        <m:rPr>
                          <m:lit/>
                        </m:rPr>
                        <a:rPr lang="en-US" b="0" i="1" smtClean="0">
                          <a:latin typeface="Cambria Math"/>
                        </a:rPr>
                        <m:t>(</m:t>
                      </m:r>
                      <m:r>
                        <a:rPr lang="en-US" b="0" i="1" smtClean="0">
                          <a:latin typeface="Cambria Math"/>
                        </a:rPr>
                        <m:t>𝑦</m:t>
                      </m:r>
                      <m:r>
                        <m:rPr>
                          <m:lit/>
                        </m:rPr>
                        <a:rPr lang="en-US" b="0" i="1" smtClean="0">
                          <a:latin typeface="Cambria Math"/>
                        </a:rPr>
                        <m:t>)</m:t>
                      </m:r>
                      <m:r>
                        <a:rPr lang="en-US" b="0" i="1" smtClean="0">
                          <a:latin typeface="Cambria Math"/>
                        </a:rPr>
                        <m:t>≤</m:t>
                      </m:r>
                      <m:sSub>
                        <m:sSubPr>
                          <m:ctrlPr>
                            <a:rPr lang="en-US" b="0" i="1" smtClean="0">
                              <a:latin typeface="Cambria Math"/>
                            </a:rPr>
                          </m:ctrlPr>
                        </m:sSubPr>
                        <m:e>
                          <m:r>
                            <a:rPr lang="en-US" b="0" i="1" smtClean="0">
                              <a:latin typeface="Cambria Math"/>
                            </a:rPr>
                            <m:t>𝑞</m:t>
                          </m:r>
                        </m:e>
                        <m:sub>
                          <m:r>
                            <a:rPr lang="en-US" b="0" i="1" smtClean="0">
                              <a:latin typeface="Cambria Math"/>
                            </a:rPr>
                            <m:t>𝑖</m:t>
                          </m:r>
                        </m:sub>
                      </m:sSub>
                      <m:r>
                        <a:rPr lang="en-US" b="0" i="1" smtClean="0">
                          <a:latin typeface="Cambria Math"/>
                        </a:rPr>
                        <m:t>𝛿</m:t>
                      </m:r>
                      <m:r>
                        <m:rPr>
                          <m:lit/>
                        </m:rPr>
                        <a:rPr lang="en-US" b="0" i="1" smtClean="0">
                          <a:latin typeface="Cambria Math"/>
                        </a:rPr>
                        <m:t>[</m:t>
                      </m:r>
                      <m:r>
                        <a:rPr lang="en-US" b="0" i="1" smtClean="0">
                          <a:latin typeface="Cambria Math"/>
                        </a:rPr>
                        <m:t>𝑝</m:t>
                      </m:r>
                      <m:sSub>
                        <m:sSubPr>
                          <m:ctrlPr>
                            <a:rPr lang="en-US" b="0" i="1" smtClean="0">
                              <a:latin typeface="Cambria Math"/>
                            </a:rPr>
                          </m:ctrlPr>
                        </m:sSubPr>
                        <m:e>
                          <m:r>
                            <a:rPr lang="en-US" b="0" i="1" smtClean="0">
                              <a:latin typeface="Cambria Math"/>
                            </a:rPr>
                            <m:t>𝐻</m:t>
                          </m:r>
                        </m:e>
                        <m:sub>
                          <m:r>
                            <a:rPr lang="en-US" b="0" i="1" smtClean="0">
                              <a:latin typeface="Cambria Math"/>
                            </a:rPr>
                            <m:t>𝑖</m:t>
                          </m:r>
                        </m:sub>
                      </m:sSub>
                      <m:r>
                        <a:rPr lang="en-US" b="0" i="1" smtClean="0">
                          <a:latin typeface="Cambria Math"/>
                        </a:rPr>
                        <m:t>−</m:t>
                      </m:r>
                      <m:r>
                        <a:rPr lang="en-US" b="0" i="1" smtClean="0">
                          <a:latin typeface="Cambria Math"/>
                        </a:rPr>
                        <m:t>𝑐</m:t>
                      </m:r>
                      <m:r>
                        <m:rPr>
                          <m:lit/>
                        </m:rPr>
                        <a:rPr lang="en-US" b="0" i="1" smtClean="0">
                          <a:latin typeface="Cambria Math"/>
                        </a:rPr>
                        <m:t>]</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185601" y="3745468"/>
                <a:ext cx="2818207" cy="369332"/>
              </a:xfrm>
              <a:prstGeom prst="rect">
                <a:avLst/>
              </a:prstGeom>
              <a:blipFill rotWithShape="1">
                <a:blip r:embed="rId5"/>
                <a:stretch>
                  <a:fillRect b="-14754"/>
                </a:stretch>
              </a:blipFill>
            </p:spPr>
            <p:txBody>
              <a:bodyPr/>
              <a:lstStyle/>
              <a:p>
                <a:r>
                  <a:rPr lang="en-US">
                    <a:noFill/>
                  </a:rPr>
                  <a:t> </a:t>
                </a:r>
              </a:p>
            </p:txBody>
          </p:sp>
        </mc:Fallback>
      </mc:AlternateContent>
    </p:spTree>
    <p:extLst>
      <p:ext uri="{BB962C8B-B14F-4D97-AF65-F5344CB8AC3E}">
        <p14:creationId xmlns:p14="http://schemas.microsoft.com/office/powerpoint/2010/main" val="1155286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Why are These Constraints Sufficient?</a:t>
            </a:r>
            <a:endParaRPr lang="en-US" sz="2800" dirty="0">
              <a:solidFill>
                <a:srgbClr val="333399"/>
              </a:solidFill>
              <a:latin typeface="dccsc10" panose="020B0500000000000000"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pPr marL="0" indent="0">
                  <a:buNone/>
                </a:pPr>
                <a:endParaRPr lang="en-US" sz="2000" dirty="0" smtClean="0">
                  <a:latin typeface="dcr10" panose="020B0500000000000000" pitchFamily="34" charset="0"/>
                </a:endParaRPr>
              </a:p>
              <a:p>
                <a:pPr marL="0" indent="0">
                  <a:buNone/>
                </a:pPr>
                <a:endParaRPr lang="en-US" sz="2000" dirty="0">
                  <a:latin typeface="dcr10" panose="020B0500000000000000" pitchFamily="34" charset="0"/>
                </a:endParaRPr>
              </a:p>
              <a:p>
                <a:pPr marL="0" indent="0">
                  <a:buNone/>
                </a:pPr>
                <a:r>
                  <a:rPr lang="en-US" sz="2000" dirty="0" smtClean="0">
                    <a:latin typeface="dcr10" panose="020B0500000000000000" pitchFamily="34" charset="0"/>
                  </a:rPr>
                  <a:t>In second period onwards...</a:t>
                </a:r>
              </a:p>
              <a:p>
                <a:r>
                  <a:rPr lang="en-US" sz="1600" dirty="0" smtClean="0">
                    <a:latin typeface="dcr10" panose="020B0500000000000000" pitchFamily="34" charset="0"/>
                  </a:rPr>
                  <a:t>If agent </a:t>
                </a:r>
                <a14:m>
                  <m:oMath xmlns:m="http://schemas.openxmlformats.org/officeDocument/2006/math">
                    <m:r>
                      <a:rPr lang="en-US" sz="1600" b="0" i="1" smtClean="0">
                        <a:latin typeface="Cambria Math"/>
                      </a:rPr>
                      <m:t>𝑖</m:t>
                    </m:r>
                  </m:oMath>
                </a14:m>
                <a:r>
                  <a:rPr lang="en-US" sz="2000" dirty="0" smtClean="0">
                    <a:latin typeface="dcr10" panose="020B0500000000000000" pitchFamily="34" charset="0"/>
                  </a:rPr>
                  <a:t> </a:t>
                </a:r>
                <a:r>
                  <a:rPr lang="en-US" sz="1600" dirty="0" smtClean="0">
                    <a:latin typeface="dcr10" panose="020B0500000000000000" pitchFamily="34" charset="0"/>
                  </a:rPr>
                  <a:t>chosen, total surplus is </a:t>
                </a:r>
                <a14:m>
                  <m:oMath xmlns:m="http://schemas.openxmlformats.org/officeDocument/2006/math">
                    <m:r>
                      <a:rPr lang="en-US" sz="1600" b="0" i="1" smtClean="0">
                        <a:latin typeface="Cambria Math"/>
                      </a:rPr>
                      <m:t>𝑝</m:t>
                    </m:r>
                    <m:sSub>
                      <m:sSubPr>
                        <m:ctrlPr>
                          <a:rPr lang="en-US" sz="1600" b="0" i="1" smtClean="0">
                            <a:latin typeface="Cambria Math"/>
                          </a:rPr>
                        </m:ctrlPr>
                      </m:sSubPr>
                      <m:e>
                        <m:r>
                          <a:rPr lang="en-US" sz="1600" b="0" i="1" smtClean="0">
                            <a:latin typeface="Cambria Math"/>
                          </a:rPr>
                          <m:t>𝐻</m:t>
                        </m:r>
                      </m:e>
                      <m:sub>
                        <m:r>
                          <a:rPr lang="en-US" sz="1600" b="0" i="1" smtClean="0">
                            <a:latin typeface="Cambria Math"/>
                          </a:rPr>
                          <m:t>𝑖</m:t>
                        </m:r>
                      </m:sub>
                    </m:sSub>
                    <m:r>
                      <a:rPr lang="en-US" sz="1600" b="0" i="1" smtClean="0">
                        <a:latin typeface="Cambria Math"/>
                      </a:rPr>
                      <m:t>−</m:t>
                    </m:r>
                    <m:r>
                      <a:rPr lang="en-US" sz="1600" b="0" i="1" smtClean="0">
                        <a:latin typeface="Cambria Math"/>
                      </a:rPr>
                      <m:t>𝑐</m:t>
                    </m:r>
                  </m:oMath>
                </a14:m>
                <a:endParaRPr lang="en-US" sz="2000" dirty="0" smtClean="0">
                  <a:latin typeface="dcr10" panose="020B0500000000000000" pitchFamily="34" charset="0"/>
                </a:endParaRPr>
              </a:p>
              <a:p>
                <a:r>
                  <a:rPr lang="en-US" sz="1600" dirty="0" smtClean="0">
                    <a:latin typeface="dcr10" panose="020B0500000000000000" pitchFamily="34" charset="0"/>
                  </a:rPr>
                  <a:t>Transfers split this surplus between principal and chosen agent</a:t>
                </a:r>
              </a:p>
              <a:p>
                <a:endParaRPr lang="en-US" sz="2000" dirty="0">
                  <a:latin typeface="dcr10" panose="020B0500000000000000" pitchFamily="34" charset="0"/>
                </a:endParaRPr>
              </a:p>
              <a:p>
                <a:pPr marL="0" indent="0">
                  <a:buNone/>
                </a:pPr>
                <a:r>
                  <a:rPr lang="en-US" sz="2000" dirty="0" smtClean="0">
                    <a:latin typeface="dcr10" panose="020B0500000000000000" pitchFamily="34" charset="0"/>
                  </a:rPr>
                  <a:t>Split surplus so principal earns </a:t>
                </a:r>
                <a14:m>
                  <m:oMath xmlns:m="http://schemas.openxmlformats.org/officeDocument/2006/math">
                    <m:r>
                      <a:rPr lang="en-US" sz="2000" b="0" i="1" smtClean="0">
                        <a:latin typeface="Cambria Math"/>
                      </a:rPr>
                      <m:t>0</m:t>
                    </m:r>
                  </m:oMath>
                </a14:m>
                <a:r>
                  <a:rPr lang="en-US" sz="2000" dirty="0" smtClean="0">
                    <a:latin typeface="dcr10" panose="020B0500000000000000" pitchFamily="34" charset="0"/>
                  </a:rPr>
                  <a:t>, chosen agent earns </a:t>
                </a:r>
                <a14:m>
                  <m:oMath xmlns:m="http://schemas.openxmlformats.org/officeDocument/2006/math">
                    <m:r>
                      <a:rPr lang="en-US" sz="2000" b="0" i="1" smtClean="0">
                        <a:latin typeface="Cambria Math"/>
                      </a:rPr>
                      <m:t>𝑝</m:t>
                    </m:r>
                    <m:sSub>
                      <m:sSubPr>
                        <m:ctrlPr>
                          <a:rPr lang="en-US" sz="2000" b="0" i="1" smtClean="0">
                            <a:latin typeface="Cambria Math"/>
                          </a:rPr>
                        </m:ctrlPr>
                      </m:sSubPr>
                      <m:e>
                        <m:r>
                          <a:rPr lang="en-US" sz="2000" b="0" i="1" smtClean="0">
                            <a:latin typeface="Cambria Math"/>
                          </a:rPr>
                          <m:t>𝐻</m:t>
                        </m:r>
                      </m:e>
                      <m:sub>
                        <m:r>
                          <a:rPr lang="en-US" sz="2000" b="0" i="1" smtClean="0">
                            <a:latin typeface="Cambria Math"/>
                          </a:rPr>
                          <m:t>𝑖</m:t>
                        </m:r>
                      </m:sub>
                    </m:sSub>
                    <m:r>
                      <a:rPr lang="en-US" sz="2000" b="0" i="1" smtClean="0">
                        <a:latin typeface="Cambria Math"/>
                      </a:rPr>
                      <m:t>−</m:t>
                    </m:r>
                    <m:r>
                      <a:rPr lang="en-US" sz="2000" b="0" i="1" smtClean="0">
                        <a:latin typeface="Cambria Math"/>
                      </a:rPr>
                      <m:t>𝑐</m:t>
                    </m:r>
                  </m:oMath>
                </a14:m>
                <a:endParaRPr lang="en-US" sz="2000" dirty="0" smtClean="0">
                  <a:latin typeface="dcr10" panose="020B0500000000000000" pitchFamily="34" charset="0"/>
                </a:endParaRPr>
              </a:p>
              <a:p>
                <a:r>
                  <a:rPr lang="en-US" sz="1600" dirty="0" smtClean="0">
                    <a:latin typeface="dcr10" panose="020B0500000000000000" pitchFamily="34" charset="0"/>
                  </a:rPr>
                  <a:t>Principal willing to choose either player</a:t>
                </a:r>
              </a:p>
              <a:p>
                <a:endParaRPr lang="en-US" sz="2000" dirty="0">
                  <a:latin typeface="dcr10" panose="020B0500000000000000" pitchFamily="34" charset="0"/>
                </a:endParaRPr>
              </a:p>
              <a:p>
                <a:pPr marL="0" indent="0">
                  <a:buNone/>
                </a:pPr>
                <a:r>
                  <a:rPr lang="en-US" sz="2000" dirty="0" smtClean="0">
                    <a:latin typeface="dcr10" panose="020B0500000000000000" pitchFamily="34" charset="0"/>
                  </a:rPr>
                  <a:t>Then in first period, </a:t>
                </a:r>
                <a14:m>
                  <m:oMath xmlns:m="http://schemas.openxmlformats.org/officeDocument/2006/math">
                    <m:sSub>
                      <m:sSubPr>
                        <m:ctrlPr>
                          <a:rPr lang="en-US" sz="2000" b="0" i="1" smtClean="0">
                            <a:latin typeface="Cambria Math"/>
                          </a:rPr>
                        </m:ctrlPr>
                      </m:sSubPr>
                      <m:e>
                        <m:r>
                          <a:rPr lang="en-US" sz="2000" b="0" i="1" smtClean="0">
                            <a:latin typeface="Cambria Math"/>
                          </a:rPr>
                          <m:t>𝜏</m:t>
                        </m:r>
                      </m:e>
                      <m:sub>
                        <m:r>
                          <a:rPr lang="en-US" sz="2000" b="0" i="1" smtClean="0">
                            <a:latin typeface="Cambria Math"/>
                          </a:rPr>
                          <m:t>𝑖</m:t>
                        </m:r>
                        <m:r>
                          <a:rPr lang="en-US" sz="2000" b="0" i="1" smtClean="0">
                            <a:latin typeface="Cambria Math"/>
                          </a:rPr>
                          <m:t>,</m:t>
                        </m:r>
                        <m:r>
                          <a:rPr lang="en-US" sz="2000" b="0" i="1" smtClean="0">
                            <a:latin typeface="Cambria Math"/>
                          </a:rPr>
                          <m:t>𝑡</m:t>
                        </m:r>
                      </m:sub>
                    </m:sSub>
                  </m:oMath>
                </a14:m>
                <a:r>
                  <a:rPr lang="en-US" sz="2000" dirty="0" smtClean="0">
                    <a:latin typeface="dcr10" panose="020B0500000000000000" pitchFamily="34" charset="0"/>
                  </a:rPr>
                  <a:t> used to punish agent</a:t>
                </a:r>
              </a:p>
              <a:p>
                <a:r>
                  <a:rPr lang="en-US" sz="1600" dirty="0" smtClean="0">
                    <a:latin typeface="dcr10" panose="020B0500000000000000" pitchFamily="34" charset="0"/>
                  </a:rPr>
                  <a:t>Punish: </a:t>
                </a:r>
                <a14:m>
                  <m:oMath xmlns:m="http://schemas.openxmlformats.org/officeDocument/2006/math">
                    <m:sSub>
                      <m:sSubPr>
                        <m:ctrlPr>
                          <a:rPr lang="en-US" sz="1600" b="0" i="1" smtClean="0">
                            <a:latin typeface="Cambria Math"/>
                          </a:rPr>
                        </m:ctrlPr>
                      </m:sSubPr>
                      <m:e>
                        <m:r>
                          <a:rPr lang="en-US" sz="1600" b="0" i="1" smtClean="0">
                            <a:latin typeface="Cambria Math"/>
                          </a:rPr>
                          <m:t>𝜏</m:t>
                        </m:r>
                      </m:e>
                      <m:sub>
                        <m:r>
                          <a:rPr lang="en-US" sz="1600" b="0" i="1" smtClean="0">
                            <a:latin typeface="Cambria Math"/>
                          </a:rPr>
                          <m:t>𝑖</m:t>
                        </m:r>
                        <m:r>
                          <a:rPr lang="en-US" sz="1600" b="0" i="1" smtClean="0">
                            <a:latin typeface="Cambria Math"/>
                          </a:rPr>
                          <m:t>,</m:t>
                        </m:r>
                        <m:r>
                          <a:rPr lang="en-US" sz="1600" b="0" i="1" smtClean="0">
                            <a:latin typeface="Cambria Math"/>
                          </a:rPr>
                          <m:t>𝑡</m:t>
                        </m:r>
                      </m:sub>
                    </m:sSub>
                    <m:r>
                      <a:rPr lang="en-US" sz="1600" b="0" i="1" smtClean="0">
                        <a:latin typeface="Cambria Math"/>
                      </a:rPr>
                      <m:t>=−</m:t>
                    </m:r>
                    <m:f>
                      <m:fPr>
                        <m:ctrlPr>
                          <a:rPr lang="en-US" sz="1600" b="0" i="1" smtClean="0">
                            <a:latin typeface="Cambria Math"/>
                          </a:rPr>
                        </m:ctrlPr>
                      </m:fPr>
                      <m:num>
                        <m:r>
                          <a:rPr lang="en-US" sz="1600" b="0" i="1" smtClean="0">
                            <a:latin typeface="Cambria Math"/>
                          </a:rPr>
                          <m:t>𝛿</m:t>
                        </m:r>
                      </m:num>
                      <m:den>
                        <m:r>
                          <a:rPr lang="en-US" sz="1600" b="0" i="1" smtClean="0">
                            <a:latin typeface="Cambria Math"/>
                          </a:rPr>
                          <m:t>1−</m:t>
                        </m:r>
                        <m:r>
                          <a:rPr lang="en-US" sz="1600" b="0" i="1" smtClean="0">
                            <a:latin typeface="Cambria Math"/>
                          </a:rPr>
                          <m:t>𝛿</m:t>
                        </m:r>
                      </m:den>
                    </m:f>
                    <m:sSub>
                      <m:sSubPr>
                        <m:ctrlPr>
                          <a:rPr lang="en-US" sz="1600" b="0" i="1" smtClean="0">
                            <a:latin typeface="Cambria Math"/>
                          </a:rPr>
                        </m:ctrlPr>
                      </m:sSubPr>
                      <m:e>
                        <m:r>
                          <a:rPr lang="en-US" sz="1600" b="0" i="1" smtClean="0">
                            <a:latin typeface="Cambria Math"/>
                          </a:rPr>
                          <m:t>𝑞</m:t>
                        </m:r>
                      </m:e>
                      <m:sub>
                        <m:r>
                          <a:rPr lang="en-US" sz="1600" b="0" i="1" smtClean="0">
                            <a:latin typeface="Cambria Math"/>
                          </a:rPr>
                          <m:t>𝑖</m:t>
                        </m:r>
                      </m:sub>
                    </m:sSub>
                    <m:r>
                      <a:rPr lang="en-US" sz="1600" b="0" i="1" smtClean="0">
                        <a:latin typeface="Cambria Math"/>
                      </a:rPr>
                      <m:t>[</m:t>
                    </m:r>
                    <m:r>
                      <a:rPr lang="en-US" sz="1600" b="0" i="1" smtClean="0">
                        <a:latin typeface="Cambria Math"/>
                      </a:rPr>
                      <m:t>𝑝</m:t>
                    </m:r>
                    <m:sSub>
                      <m:sSubPr>
                        <m:ctrlPr>
                          <a:rPr lang="en-US" sz="1600" b="0" i="1" smtClean="0">
                            <a:latin typeface="Cambria Math"/>
                          </a:rPr>
                        </m:ctrlPr>
                      </m:sSubPr>
                      <m:e>
                        <m:r>
                          <a:rPr lang="en-US" sz="1600" b="0" i="1" smtClean="0">
                            <a:latin typeface="Cambria Math"/>
                          </a:rPr>
                          <m:t>𝐻</m:t>
                        </m:r>
                      </m:e>
                      <m:sub>
                        <m:r>
                          <a:rPr lang="en-US" sz="1600" b="0" i="1" smtClean="0">
                            <a:latin typeface="Cambria Math"/>
                          </a:rPr>
                          <m:t>𝑖</m:t>
                        </m:r>
                      </m:sub>
                    </m:sSub>
                    <m:r>
                      <a:rPr lang="en-US" sz="1600" b="0" i="1" smtClean="0">
                        <a:latin typeface="Cambria Math"/>
                      </a:rPr>
                      <m:t>−</m:t>
                    </m:r>
                    <m:r>
                      <a:rPr lang="en-US" sz="1600" b="0" i="1" smtClean="0">
                        <a:latin typeface="Cambria Math"/>
                      </a:rPr>
                      <m:t>𝑐</m:t>
                    </m:r>
                    <m:r>
                      <a:rPr lang="en-US" sz="1600" b="0" i="1" smtClean="0">
                        <a:latin typeface="Cambria Math"/>
                      </a:rPr>
                      <m:t>]</m:t>
                    </m:r>
                  </m:oMath>
                </a14:m>
                <a:r>
                  <a:rPr lang="en-US" sz="1600" dirty="0" smtClean="0">
                    <a:latin typeface="dcr10" panose="020B0500000000000000" pitchFamily="34" charset="0"/>
                  </a:rPr>
                  <a:t> yields </a:t>
                </a:r>
                <a14:m>
                  <m:oMath xmlns:m="http://schemas.openxmlformats.org/officeDocument/2006/math">
                    <m:sSub>
                      <m:sSubPr>
                        <m:ctrlPr>
                          <a:rPr lang="en-US" sz="1600" b="0" i="1" smtClean="0">
                            <a:latin typeface="Cambria Math"/>
                          </a:rPr>
                        </m:ctrlPr>
                      </m:sSubPr>
                      <m:e>
                        <m:r>
                          <a:rPr lang="en-US" sz="1600" b="0" i="1" smtClean="0">
                            <a:latin typeface="Cambria Math"/>
                          </a:rPr>
                          <m:t>𝐵</m:t>
                        </m:r>
                      </m:e>
                      <m:sub>
                        <m:r>
                          <a:rPr lang="en-US" sz="1600" b="0" i="1" smtClean="0">
                            <a:latin typeface="Cambria Math"/>
                          </a:rPr>
                          <m:t>𝑖</m:t>
                        </m:r>
                      </m:sub>
                    </m:sSub>
                    <m:r>
                      <a:rPr lang="en-US" sz="1600" b="0" i="1" smtClean="0">
                        <a:latin typeface="Cambria Math"/>
                      </a:rPr>
                      <m:t>=0</m:t>
                    </m:r>
                  </m:oMath>
                </a14:m>
                <a:endParaRPr lang="en-US" sz="1600" dirty="0" smtClean="0">
                  <a:latin typeface="dcr10" panose="020B0500000000000000" pitchFamily="34" charset="0"/>
                </a:endParaRPr>
              </a:p>
              <a:p>
                <a:r>
                  <a:rPr lang="en-US" sz="1600" dirty="0" smtClean="0">
                    <a:latin typeface="dcr10" panose="020B0500000000000000" pitchFamily="34" charset="0"/>
                  </a:rPr>
                  <a:t>Reward: </a:t>
                </a:r>
                <a14:m>
                  <m:oMath xmlns:m="http://schemas.openxmlformats.org/officeDocument/2006/math">
                    <m:sSub>
                      <m:sSubPr>
                        <m:ctrlPr>
                          <a:rPr lang="en-US" sz="1600" b="0" i="1" smtClean="0">
                            <a:latin typeface="Cambria Math"/>
                          </a:rPr>
                        </m:ctrlPr>
                      </m:sSubPr>
                      <m:e>
                        <m:r>
                          <a:rPr lang="en-US" sz="1600" b="0" i="1" smtClean="0">
                            <a:latin typeface="Cambria Math"/>
                          </a:rPr>
                          <m:t>𝜏</m:t>
                        </m:r>
                      </m:e>
                      <m:sub>
                        <m:r>
                          <a:rPr lang="en-US" sz="1600" b="0" i="1" smtClean="0">
                            <a:latin typeface="Cambria Math"/>
                          </a:rPr>
                          <m:t>𝑖</m:t>
                        </m:r>
                        <m:r>
                          <a:rPr lang="en-US" sz="1600" b="0" i="1" smtClean="0">
                            <a:latin typeface="Cambria Math"/>
                          </a:rPr>
                          <m:t>,</m:t>
                        </m:r>
                        <m:r>
                          <a:rPr lang="en-US" sz="1600" b="0" i="1" smtClean="0">
                            <a:latin typeface="Cambria Math"/>
                          </a:rPr>
                          <m:t>𝑡</m:t>
                        </m:r>
                      </m:sub>
                    </m:sSub>
                    <m:r>
                      <a:rPr lang="en-US" sz="1600" b="0" i="1" smtClean="0">
                        <a:latin typeface="Cambria Math"/>
                      </a:rPr>
                      <m:t>=0</m:t>
                    </m:r>
                  </m:oMath>
                </a14:m>
                <a:r>
                  <a:rPr lang="en-US" sz="1600" dirty="0" smtClean="0">
                    <a:latin typeface="dcr10" panose="020B0500000000000000" pitchFamily="34" charset="0"/>
                  </a:rPr>
                  <a:t> yields </a:t>
                </a:r>
                <a14:m>
                  <m:oMath xmlns:m="http://schemas.openxmlformats.org/officeDocument/2006/math">
                    <m:sSub>
                      <m:sSubPr>
                        <m:ctrlPr>
                          <a:rPr lang="en-US" sz="1600" b="0" i="1" smtClean="0">
                            <a:latin typeface="Cambria Math"/>
                          </a:rPr>
                        </m:ctrlPr>
                      </m:sSubPr>
                      <m:e>
                        <m:r>
                          <a:rPr lang="en-US" sz="1600" b="0" i="1" smtClean="0">
                            <a:latin typeface="Cambria Math"/>
                          </a:rPr>
                          <m:t>𝐵</m:t>
                        </m:r>
                      </m:e>
                      <m:sub>
                        <m:r>
                          <a:rPr lang="en-US" sz="1600" b="0" i="1" smtClean="0">
                            <a:latin typeface="Cambria Math"/>
                          </a:rPr>
                          <m:t>𝑖</m:t>
                        </m:r>
                      </m:sub>
                    </m:sSub>
                    <m:r>
                      <a:rPr lang="en-US" sz="1600" b="0" i="1" smtClean="0">
                        <a:latin typeface="Cambria Math"/>
                      </a:rPr>
                      <m:t>=</m:t>
                    </m:r>
                    <m:sSub>
                      <m:sSubPr>
                        <m:ctrlPr>
                          <a:rPr lang="en-US" sz="1600" b="0" i="1" smtClean="0">
                            <a:latin typeface="Cambria Math"/>
                          </a:rPr>
                        </m:ctrlPr>
                      </m:sSubPr>
                      <m:e>
                        <m:r>
                          <a:rPr lang="en-US" sz="1600" b="0" i="1" smtClean="0">
                            <a:latin typeface="Cambria Math"/>
                          </a:rPr>
                          <m:t>𝑞</m:t>
                        </m:r>
                      </m:e>
                      <m:sub>
                        <m:r>
                          <a:rPr lang="en-US" sz="1600" b="0" i="1" smtClean="0">
                            <a:latin typeface="Cambria Math"/>
                          </a:rPr>
                          <m:t>𝑖</m:t>
                        </m:r>
                      </m:sub>
                    </m:sSub>
                    <m:r>
                      <a:rPr lang="en-US" sz="1600" b="0" i="1" smtClean="0">
                        <a:latin typeface="Cambria Math"/>
                      </a:rPr>
                      <m:t>𝛿</m:t>
                    </m:r>
                    <m:r>
                      <a:rPr lang="en-US" sz="1600" b="0" i="1" smtClean="0">
                        <a:latin typeface="Cambria Math"/>
                      </a:rPr>
                      <m:t>[</m:t>
                    </m:r>
                    <m:r>
                      <a:rPr lang="en-US" sz="1600" b="0" i="1" smtClean="0">
                        <a:latin typeface="Cambria Math"/>
                      </a:rPr>
                      <m:t>𝑝</m:t>
                    </m:r>
                    <m:sSub>
                      <m:sSubPr>
                        <m:ctrlPr>
                          <a:rPr lang="en-US" sz="1600" b="0" i="1" smtClean="0">
                            <a:latin typeface="Cambria Math"/>
                          </a:rPr>
                        </m:ctrlPr>
                      </m:sSubPr>
                      <m:e>
                        <m:r>
                          <a:rPr lang="en-US" sz="1600" b="0" i="1" smtClean="0">
                            <a:latin typeface="Cambria Math"/>
                          </a:rPr>
                          <m:t>𝐻</m:t>
                        </m:r>
                      </m:e>
                      <m:sub>
                        <m:r>
                          <a:rPr lang="en-US" sz="1600" b="0" i="1" smtClean="0">
                            <a:latin typeface="Cambria Math"/>
                          </a:rPr>
                          <m:t>𝑖</m:t>
                        </m:r>
                      </m:sub>
                    </m:sSub>
                    <m:r>
                      <a:rPr lang="en-US" sz="1600" b="0" i="1" smtClean="0">
                        <a:latin typeface="Cambria Math"/>
                      </a:rPr>
                      <m:t>−</m:t>
                    </m:r>
                    <m:r>
                      <a:rPr lang="en-US" sz="1600" b="0" i="1" smtClean="0">
                        <a:latin typeface="Cambria Math"/>
                      </a:rPr>
                      <m:t>𝑐</m:t>
                    </m:r>
                    <m:r>
                      <a:rPr lang="en-US" sz="1600" b="0" i="1" smtClean="0">
                        <a:latin typeface="Cambria Math"/>
                      </a:rPr>
                      <m:t>]</m:t>
                    </m:r>
                  </m:oMath>
                </a14:m>
                <a:endParaRPr lang="en-US" sz="1600" dirty="0">
                  <a:latin typeface="dcr10" panose="020B0500000000000000"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7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971800" y="1600200"/>
                <a:ext cx="281820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sSub>
                        <m:sSubPr>
                          <m:ctrlPr>
                            <a:rPr lang="en-US" b="0" i="1" smtClean="0">
                              <a:latin typeface="Cambria Math"/>
                            </a:rPr>
                          </m:ctrlPr>
                        </m:sSubPr>
                        <m:e>
                          <m:r>
                            <a:rPr lang="en-US" b="0" i="1" smtClean="0">
                              <a:latin typeface="Cambria Math"/>
                            </a:rPr>
                            <m:t>𝐵</m:t>
                          </m:r>
                        </m:e>
                        <m:sub>
                          <m:r>
                            <a:rPr lang="en-US" b="0" i="1" smtClean="0">
                              <a:latin typeface="Cambria Math"/>
                            </a:rPr>
                            <m:t>𝑖</m:t>
                          </m:r>
                        </m:sub>
                      </m:sSub>
                      <m:r>
                        <m:rPr>
                          <m:lit/>
                        </m:rPr>
                        <a:rPr lang="en-US" b="0" i="1" smtClean="0">
                          <a:latin typeface="Cambria Math"/>
                        </a:rPr>
                        <m:t>(</m:t>
                      </m:r>
                      <m:r>
                        <a:rPr lang="en-US" b="0" i="1" smtClean="0">
                          <a:latin typeface="Cambria Math"/>
                        </a:rPr>
                        <m:t>𝑦</m:t>
                      </m:r>
                      <m:r>
                        <m:rPr>
                          <m:lit/>
                        </m:rPr>
                        <a:rPr lang="en-US" b="0" i="1" smtClean="0">
                          <a:latin typeface="Cambria Math"/>
                        </a:rPr>
                        <m:t>)</m:t>
                      </m:r>
                      <m:r>
                        <a:rPr lang="en-US" b="0" i="1" smtClean="0">
                          <a:latin typeface="Cambria Math"/>
                        </a:rPr>
                        <m:t>≤</m:t>
                      </m:r>
                      <m:sSub>
                        <m:sSubPr>
                          <m:ctrlPr>
                            <a:rPr lang="en-US" b="0" i="1" smtClean="0">
                              <a:latin typeface="Cambria Math"/>
                            </a:rPr>
                          </m:ctrlPr>
                        </m:sSubPr>
                        <m:e>
                          <m:r>
                            <a:rPr lang="en-US" b="0" i="1" smtClean="0">
                              <a:latin typeface="Cambria Math"/>
                            </a:rPr>
                            <m:t>𝑞</m:t>
                          </m:r>
                        </m:e>
                        <m:sub>
                          <m:r>
                            <a:rPr lang="en-US" b="0" i="1" smtClean="0">
                              <a:latin typeface="Cambria Math"/>
                            </a:rPr>
                            <m:t>𝑖</m:t>
                          </m:r>
                        </m:sub>
                      </m:sSub>
                      <m:r>
                        <a:rPr lang="en-US" b="0" i="1" smtClean="0">
                          <a:latin typeface="Cambria Math"/>
                        </a:rPr>
                        <m:t>𝛿</m:t>
                      </m:r>
                      <m:r>
                        <m:rPr>
                          <m:lit/>
                        </m:rPr>
                        <a:rPr lang="en-US" b="0" i="1" smtClean="0">
                          <a:latin typeface="Cambria Math"/>
                        </a:rPr>
                        <m:t>[</m:t>
                      </m:r>
                      <m:r>
                        <a:rPr lang="en-US" b="0" i="1" smtClean="0">
                          <a:latin typeface="Cambria Math"/>
                        </a:rPr>
                        <m:t>𝑝</m:t>
                      </m:r>
                      <m:sSub>
                        <m:sSubPr>
                          <m:ctrlPr>
                            <a:rPr lang="en-US" b="0" i="1" smtClean="0">
                              <a:latin typeface="Cambria Math"/>
                            </a:rPr>
                          </m:ctrlPr>
                        </m:sSubPr>
                        <m:e>
                          <m:r>
                            <a:rPr lang="en-US" b="0" i="1" smtClean="0">
                              <a:latin typeface="Cambria Math"/>
                            </a:rPr>
                            <m:t>𝐻</m:t>
                          </m:r>
                        </m:e>
                        <m:sub>
                          <m:r>
                            <a:rPr lang="en-US" b="0" i="1" smtClean="0">
                              <a:latin typeface="Cambria Math"/>
                            </a:rPr>
                            <m:t>𝑖</m:t>
                          </m:r>
                        </m:sub>
                      </m:sSub>
                      <m:r>
                        <a:rPr lang="en-US" b="0" i="1" smtClean="0">
                          <a:latin typeface="Cambria Math"/>
                        </a:rPr>
                        <m:t>−</m:t>
                      </m:r>
                      <m:r>
                        <a:rPr lang="en-US" b="0" i="1" smtClean="0">
                          <a:latin typeface="Cambria Math"/>
                        </a:rPr>
                        <m:t>𝑐</m:t>
                      </m:r>
                      <m:r>
                        <m:rPr>
                          <m:lit/>
                        </m:rPr>
                        <a:rPr lang="en-US" b="0" i="1" smtClean="0">
                          <a:latin typeface="Cambria Math"/>
                        </a:rPr>
                        <m:t>]</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971800" y="1600200"/>
                <a:ext cx="2818207" cy="369332"/>
              </a:xfrm>
              <a:prstGeom prst="rect">
                <a:avLst/>
              </a:prstGeom>
              <a:blipFill rotWithShape="1">
                <a:blip r:embed="rId4"/>
                <a:stretch>
                  <a:fillRect b="-15000"/>
                </a:stretch>
              </a:blipFill>
            </p:spPr>
            <p:txBody>
              <a:bodyPr/>
              <a:lstStyle/>
              <a:p>
                <a:r>
                  <a:rPr lang="en-US">
                    <a:noFill/>
                  </a:rPr>
                  <a:t> </a:t>
                </a:r>
              </a:p>
            </p:txBody>
          </p:sp>
        </mc:Fallback>
      </mc:AlternateContent>
    </p:spTree>
    <p:extLst>
      <p:ext uri="{BB962C8B-B14F-4D97-AF65-F5344CB8AC3E}">
        <p14:creationId xmlns:p14="http://schemas.microsoft.com/office/powerpoint/2010/main" val="865910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Dynamic Enforcement Constraint</a:t>
            </a:r>
            <a:endParaRPr lang="en-US" sz="2800" dirty="0">
              <a:solidFill>
                <a:srgbClr val="333399"/>
              </a:solidFill>
              <a:latin typeface="dccsc10" panose="020B0500000000000000" pitchFamily="34" charset="0"/>
            </a:endParaRPr>
          </a:p>
        </p:txBody>
      </p:sp>
      <p:cxnSp>
        <p:nvCxnSpPr>
          <p:cNvPr id="8" name="Straight Connector 7"/>
          <p:cNvCxnSpPr/>
          <p:nvPr/>
        </p:nvCxnSpPr>
        <p:spPr>
          <a:xfrm>
            <a:off x="914400" y="1600200"/>
            <a:ext cx="0" cy="45720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H="1">
            <a:off x="914400" y="6172200"/>
            <a:ext cx="4572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5473700" y="5987534"/>
                <a:ext cx="4512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1</m:t>
                          </m:r>
                        </m:sub>
                      </m:sSub>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5473700" y="5987534"/>
                <a:ext cx="451277"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57800" y="1415534"/>
                <a:ext cx="4566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2</m:t>
                          </m:r>
                        </m:sub>
                      </m:sSub>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457800" y="1415534"/>
                <a:ext cx="456600" cy="369332"/>
              </a:xfrm>
              <a:prstGeom prst="rect">
                <a:avLst/>
              </a:prstGeom>
              <a:blipFill rotWithShape="1">
                <a:blip r:embed="rId4"/>
                <a:stretch>
                  <a:fillRect/>
                </a:stretch>
              </a:blipFill>
            </p:spPr>
            <p:txBody>
              <a:bodyPr/>
              <a:lstStyle/>
              <a:p>
                <a:r>
                  <a:rPr lang="en-US">
                    <a:noFill/>
                  </a:rPr>
                  <a:t> </a:t>
                </a:r>
              </a:p>
            </p:txBody>
          </p:sp>
        </mc:Fallback>
      </mc:AlternateContent>
      <p:cxnSp>
        <p:nvCxnSpPr>
          <p:cNvPr id="18" name="Straight Connector 17"/>
          <p:cNvCxnSpPr/>
          <p:nvPr/>
        </p:nvCxnSpPr>
        <p:spPr>
          <a:xfrm>
            <a:off x="914400" y="3429000"/>
            <a:ext cx="3657600" cy="274320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4078273" y="6175170"/>
                <a:ext cx="95686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1</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078273" y="6175170"/>
                <a:ext cx="956865" cy="276999"/>
              </a:xfrm>
              <a:prstGeom prst="rect">
                <a:avLst/>
              </a:prstGeom>
              <a:blipFill rotWithShape="1">
                <a:blip r:embed="rId5"/>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6056" y="3292525"/>
                <a:ext cx="96045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2</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6056" y="3292525"/>
                <a:ext cx="960456" cy="276999"/>
              </a:xfrm>
              <a:prstGeom prst="rect">
                <a:avLst/>
              </a:prstGeom>
              <a:blipFill rotWithShape="1">
                <a:blip r:embed="rId6"/>
                <a:stretch>
                  <a:fillRect b="-6522"/>
                </a:stretch>
              </a:blipFill>
            </p:spPr>
            <p:txBody>
              <a:bodyPr/>
              <a:lstStyle/>
              <a:p>
                <a:r>
                  <a:rPr lang="en-US">
                    <a:noFill/>
                  </a:rPr>
                  <a:t> </a:t>
                </a:r>
              </a:p>
            </p:txBody>
          </p:sp>
        </mc:Fallback>
      </mc:AlternateContent>
    </p:spTree>
    <p:extLst>
      <p:ext uri="{BB962C8B-B14F-4D97-AF65-F5344CB8AC3E}">
        <p14:creationId xmlns:p14="http://schemas.microsoft.com/office/powerpoint/2010/main" val="2515893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Dynamic Enforcement Constraint</a:t>
            </a:r>
            <a:endParaRPr lang="en-US" sz="2800" dirty="0">
              <a:solidFill>
                <a:srgbClr val="333399"/>
              </a:solidFill>
              <a:latin typeface="dccsc10" panose="020B0500000000000000" pitchFamily="34" charset="0"/>
            </a:endParaRPr>
          </a:p>
        </p:txBody>
      </p:sp>
      <p:cxnSp>
        <p:nvCxnSpPr>
          <p:cNvPr id="8" name="Straight Connector 7"/>
          <p:cNvCxnSpPr/>
          <p:nvPr/>
        </p:nvCxnSpPr>
        <p:spPr>
          <a:xfrm>
            <a:off x="914400" y="1600200"/>
            <a:ext cx="0" cy="45720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H="1">
            <a:off x="914400" y="6172200"/>
            <a:ext cx="4572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5473700" y="5987534"/>
                <a:ext cx="4512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1</m:t>
                          </m:r>
                        </m:sub>
                      </m:sSub>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5473700" y="5987534"/>
                <a:ext cx="451277"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57800" y="1415534"/>
                <a:ext cx="4566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2</m:t>
                          </m:r>
                        </m:sub>
                      </m:sSub>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457800" y="1415534"/>
                <a:ext cx="456600" cy="369332"/>
              </a:xfrm>
              <a:prstGeom prst="rect">
                <a:avLst/>
              </a:prstGeom>
              <a:blipFill rotWithShape="1">
                <a:blip r:embed="rId4"/>
                <a:stretch>
                  <a:fillRect/>
                </a:stretch>
              </a:blipFill>
            </p:spPr>
            <p:txBody>
              <a:bodyPr/>
              <a:lstStyle/>
              <a:p>
                <a:r>
                  <a:rPr lang="en-US">
                    <a:noFill/>
                  </a:rPr>
                  <a:t> </a:t>
                </a:r>
              </a:p>
            </p:txBody>
          </p:sp>
        </mc:Fallback>
      </mc:AlternateContent>
      <p:cxnSp>
        <p:nvCxnSpPr>
          <p:cNvPr id="18" name="Straight Connector 17"/>
          <p:cNvCxnSpPr/>
          <p:nvPr/>
        </p:nvCxnSpPr>
        <p:spPr>
          <a:xfrm>
            <a:off x="914400" y="3429000"/>
            <a:ext cx="3657600" cy="274320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4078273" y="6175170"/>
                <a:ext cx="95686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1</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078273" y="6175170"/>
                <a:ext cx="956865" cy="276999"/>
              </a:xfrm>
              <a:prstGeom prst="rect">
                <a:avLst/>
              </a:prstGeom>
              <a:blipFill rotWithShape="1">
                <a:blip r:embed="rId5"/>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6056" y="3292525"/>
                <a:ext cx="96045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2</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6056" y="3292525"/>
                <a:ext cx="960456" cy="276999"/>
              </a:xfrm>
              <a:prstGeom prst="rect">
                <a:avLst/>
              </a:prstGeom>
              <a:blipFill rotWithShape="1">
                <a:blip r:embed="rId6"/>
                <a:stretch>
                  <a:fillRect b="-6522"/>
                </a:stretch>
              </a:blipFill>
            </p:spPr>
            <p:txBody>
              <a:bodyPr/>
              <a:lstStyle/>
              <a:p>
                <a:r>
                  <a:rPr lang="en-US">
                    <a:noFill/>
                  </a:rPr>
                  <a:t> </a:t>
                </a:r>
              </a:p>
            </p:txBody>
          </p:sp>
        </mc:Fallback>
      </mc:AlternateContent>
      <p:sp>
        <p:nvSpPr>
          <p:cNvPr id="4" name="Right Brace 3"/>
          <p:cNvSpPr/>
          <p:nvPr/>
        </p:nvSpPr>
        <p:spPr>
          <a:xfrm rot="18413328">
            <a:off x="1822557" y="2998262"/>
            <a:ext cx="49914" cy="2172659"/>
          </a:xfrm>
          <a:prstGeom prst="righ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17" name="Right Brace 16"/>
          <p:cNvSpPr/>
          <p:nvPr/>
        </p:nvSpPr>
        <p:spPr>
          <a:xfrm rot="18413328">
            <a:off x="3664257" y="4365576"/>
            <a:ext cx="45745" cy="2202022"/>
          </a:xfrm>
          <a:prstGeom prst="righ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3657600" y="5133201"/>
                <a:ext cx="368819"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a:rPr>
                          </m:ctrlPr>
                        </m:sSubPr>
                        <m:e>
                          <m:r>
                            <a:rPr lang="en-US" sz="1200" b="0" i="1" smtClean="0">
                              <a:latin typeface="Cambria Math"/>
                            </a:rPr>
                            <m:t>𝑞</m:t>
                          </m:r>
                        </m:e>
                        <m:sub>
                          <m:r>
                            <a:rPr lang="en-US" sz="1200" b="0" i="1" smtClean="0">
                              <a:latin typeface="Cambria Math"/>
                            </a:rPr>
                            <m:t>2</m:t>
                          </m:r>
                        </m:sub>
                      </m:sSub>
                    </m:oMath>
                  </m:oMathPara>
                </a14:m>
                <a:endParaRPr lang="en-US" sz="1200" dirty="0"/>
              </a:p>
            </p:txBody>
          </p:sp>
        </mc:Choice>
        <mc:Fallback xmlns="">
          <p:sp>
            <p:nvSpPr>
              <p:cNvPr id="5" name="TextBox 4"/>
              <p:cNvSpPr txBox="1">
                <a:spLocks noRot="1" noChangeAspect="1" noMove="1" noResize="1" noEditPoints="1" noAdjustHandles="1" noChangeArrowheads="1" noChangeShapeType="1" noTextEdit="1"/>
              </p:cNvSpPr>
              <p:nvPr/>
            </p:nvSpPr>
            <p:spPr>
              <a:xfrm>
                <a:off x="3657600" y="5133201"/>
                <a:ext cx="368819" cy="276999"/>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840981" y="3809571"/>
                <a:ext cx="368819"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a:rPr>
                          </m:ctrlPr>
                        </m:sSubPr>
                        <m:e>
                          <m:r>
                            <a:rPr lang="en-US" sz="1200" b="0" i="1" smtClean="0">
                              <a:latin typeface="Cambria Math"/>
                            </a:rPr>
                            <m:t>𝑞</m:t>
                          </m:r>
                        </m:e>
                        <m:sub>
                          <m:r>
                            <a:rPr lang="en-US" sz="1200" b="0" i="1" smtClean="0">
                              <a:latin typeface="Cambria Math"/>
                            </a:rPr>
                            <m:t>1</m:t>
                          </m:r>
                        </m:sub>
                      </m:sSub>
                    </m:oMath>
                  </m:oMathPara>
                </a14:m>
                <a:endParaRPr lang="en-US" sz="1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1840981" y="3809571"/>
                <a:ext cx="368819" cy="276999"/>
              </a:xfrm>
              <a:prstGeom prst="rect">
                <a:avLst/>
              </a:prstGeom>
              <a:blipFill rotWithShape="1">
                <a:blip r:embed="rId8"/>
                <a:stretch>
                  <a:fillRect/>
                </a:stretch>
              </a:blipFill>
            </p:spPr>
            <p:txBody>
              <a:bodyPr/>
              <a:lstStyle/>
              <a:p>
                <a:r>
                  <a:rPr lang="en-US">
                    <a:noFill/>
                  </a:rPr>
                  <a:t> </a:t>
                </a:r>
              </a:p>
            </p:txBody>
          </p:sp>
        </mc:Fallback>
      </mc:AlternateContent>
      <p:sp>
        <p:nvSpPr>
          <p:cNvPr id="22" name="Oval 21"/>
          <p:cNvSpPr/>
          <p:nvPr/>
        </p:nvSpPr>
        <p:spPr>
          <a:xfrm>
            <a:off x="2718878" y="4776787"/>
            <a:ext cx="45719" cy="457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p:cNvSpPr txBox="1"/>
              <p:nvPr/>
            </p:nvSpPr>
            <p:spPr>
              <a:xfrm>
                <a:off x="2819023" y="4218801"/>
                <a:ext cx="99097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a:rPr>
                          </m:ctrlPr>
                        </m:sSubPr>
                        <m:e>
                          <m:r>
                            <a:rPr lang="en-US" sz="1200" b="0" i="1" smtClean="0">
                              <a:latin typeface="Cambria Math"/>
                            </a:rPr>
                            <m:t>𝑞</m:t>
                          </m:r>
                        </m:e>
                        <m:sub>
                          <m:r>
                            <a:rPr lang="en-US" sz="1200" b="0" i="1" smtClean="0">
                              <a:latin typeface="Cambria Math"/>
                            </a:rPr>
                            <m:t>1</m:t>
                          </m:r>
                        </m:sub>
                      </m:sSub>
                      <m:r>
                        <a:rPr lang="en-US" sz="1200" b="0" i="1" smtClean="0">
                          <a:latin typeface="Cambria Math"/>
                        </a:rPr>
                        <m:t>+</m:t>
                      </m:r>
                      <m:sSub>
                        <m:sSubPr>
                          <m:ctrlPr>
                            <a:rPr lang="en-US" sz="1200" b="0" i="1" smtClean="0">
                              <a:latin typeface="Cambria Math"/>
                            </a:rPr>
                          </m:ctrlPr>
                        </m:sSubPr>
                        <m:e>
                          <m:r>
                            <a:rPr lang="en-US" sz="1200" b="0" i="1" smtClean="0">
                              <a:latin typeface="Cambria Math"/>
                            </a:rPr>
                            <m:t>𝑞</m:t>
                          </m:r>
                        </m:e>
                        <m:sub>
                          <m:r>
                            <a:rPr lang="en-US" sz="1200" b="0" i="1" smtClean="0">
                              <a:latin typeface="Cambria Math"/>
                            </a:rPr>
                            <m:t>2</m:t>
                          </m:r>
                        </m:sub>
                      </m:sSub>
                      <m:r>
                        <a:rPr lang="en-US" sz="1200" b="0" i="1" smtClean="0">
                          <a:latin typeface="Cambria Math"/>
                        </a:rPr>
                        <m:t>=1</m:t>
                      </m:r>
                    </m:oMath>
                  </m:oMathPara>
                </a14:m>
                <a:endParaRPr lang="en-US" sz="1200" dirty="0"/>
              </a:p>
            </p:txBody>
          </p:sp>
        </mc:Choice>
        <mc:Fallback xmlns="">
          <p:sp>
            <p:nvSpPr>
              <p:cNvPr id="23" name="TextBox 22"/>
              <p:cNvSpPr txBox="1">
                <a:spLocks noRot="1" noChangeAspect="1" noMove="1" noResize="1" noEditPoints="1" noAdjustHandles="1" noChangeArrowheads="1" noChangeShapeType="1" noTextEdit="1"/>
              </p:cNvSpPr>
              <p:nvPr/>
            </p:nvSpPr>
            <p:spPr>
              <a:xfrm>
                <a:off x="2819023" y="4218801"/>
                <a:ext cx="990977" cy="276999"/>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62333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914400" y="4800600"/>
            <a:ext cx="1827337" cy="1374570"/>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22" idx="4"/>
          </p:cNvCxnSpPr>
          <p:nvPr/>
        </p:nvCxnSpPr>
        <p:spPr>
          <a:xfrm>
            <a:off x="2741738" y="4822506"/>
            <a:ext cx="1462" cy="1349694"/>
          </a:xfrm>
          <a:prstGeom prst="line">
            <a:avLst/>
          </a:prstGeom>
        </p:spPr>
        <p:style>
          <a:lnRef idx="1">
            <a:schemeClr val="accent4"/>
          </a:lnRef>
          <a:fillRef idx="0">
            <a:schemeClr val="accent4"/>
          </a:fillRef>
          <a:effectRef idx="0">
            <a:schemeClr val="accent4"/>
          </a:effectRef>
          <a:fontRef idx="minor">
            <a:schemeClr val="tx1"/>
          </a:fontRef>
        </p:style>
      </p:cxnSp>
      <p:cxnSp>
        <p:nvCxnSpPr>
          <p:cNvPr id="14" name="Straight Connector 13"/>
          <p:cNvCxnSpPr>
            <a:stCxn id="22" idx="2"/>
          </p:cNvCxnSpPr>
          <p:nvPr/>
        </p:nvCxnSpPr>
        <p:spPr>
          <a:xfrm flipH="1">
            <a:off x="914400" y="4799647"/>
            <a:ext cx="1804478" cy="953"/>
          </a:xfrm>
          <a:prstGeom prst="line">
            <a:avLst/>
          </a:prstGeom>
        </p:spPr>
        <p:style>
          <a:lnRef idx="1">
            <a:schemeClr val="accent4"/>
          </a:lnRef>
          <a:fillRef idx="0">
            <a:schemeClr val="accent4"/>
          </a:fillRef>
          <a:effectRef idx="0">
            <a:schemeClr val="accent4"/>
          </a:effectRef>
          <a:fontRef idx="minor">
            <a:schemeClr val="tx1"/>
          </a:fontRef>
        </p:style>
      </p:cxnSp>
      <p:sp>
        <p:nvSpPr>
          <p:cNvPr id="2" name="Title 1"/>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Dynamic Enforcement Constraint</a:t>
            </a:r>
            <a:endParaRPr lang="en-US" sz="2800" dirty="0">
              <a:solidFill>
                <a:srgbClr val="333399"/>
              </a:solidFill>
              <a:latin typeface="dccsc10" panose="020B0500000000000000" pitchFamily="34" charset="0"/>
            </a:endParaRPr>
          </a:p>
        </p:txBody>
      </p:sp>
      <p:cxnSp>
        <p:nvCxnSpPr>
          <p:cNvPr id="8" name="Straight Connector 7"/>
          <p:cNvCxnSpPr/>
          <p:nvPr/>
        </p:nvCxnSpPr>
        <p:spPr>
          <a:xfrm>
            <a:off x="914400" y="1600200"/>
            <a:ext cx="0" cy="45720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H="1">
            <a:off x="914400" y="6172200"/>
            <a:ext cx="4572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5473700" y="5987534"/>
                <a:ext cx="4512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1</m:t>
                          </m:r>
                        </m:sub>
                      </m:sSub>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5473700" y="5987534"/>
                <a:ext cx="451277"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57800" y="1415534"/>
                <a:ext cx="4566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2</m:t>
                          </m:r>
                        </m:sub>
                      </m:sSub>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457800" y="1415534"/>
                <a:ext cx="456600" cy="369332"/>
              </a:xfrm>
              <a:prstGeom prst="rect">
                <a:avLst/>
              </a:prstGeom>
              <a:blipFill rotWithShape="1">
                <a:blip r:embed="rId4"/>
                <a:stretch>
                  <a:fillRect/>
                </a:stretch>
              </a:blipFill>
            </p:spPr>
            <p:txBody>
              <a:bodyPr/>
              <a:lstStyle/>
              <a:p>
                <a:r>
                  <a:rPr lang="en-US">
                    <a:noFill/>
                  </a:rPr>
                  <a:t> </a:t>
                </a:r>
              </a:p>
            </p:txBody>
          </p:sp>
        </mc:Fallback>
      </mc:AlternateContent>
      <p:cxnSp>
        <p:nvCxnSpPr>
          <p:cNvPr id="18" name="Straight Connector 17"/>
          <p:cNvCxnSpPr/>
          <p:nvPr/>
        </p:nvCxnSpPr>
        <p:spPr>
          <a:xfrm>
            <a:off x="914400" y="3429000"/>
            <a:ext cx="3657600" cy="274320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4078273" y="6175170"/>
                <a:ext cx="95686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1</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078273" y="6175170"/>
                <a:ext cx="956865" cy="276999"/>
              </a:xfrm>
              <a:prstGeom prst="rect">
                <a:avLst/>
              </a:prstGeom>
              <a:blipFill rotWithShape="1">
                <a:blip r:embed="rId5"/>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6056" y="3292525"/>
                <a:ext cx="96045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2</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6056" y="3292525"/>
                <a:ext cx="960456" cy="276999"/>
              </a:xfrm>
              <a:prstGeom prst="rect">
                <a:avLst/>
              </a:prstGeom>
              <a:blipFill rotWithShape="1">
                <a:blip r:embed="rId6"/>
                <a:stretch>
                  <a:fillRect b="-6522"/>
                </a:stretch>
              </a:blipFill>
            </p:spPr>
            <p:txBody>
              <a:bodyPr/>
              <a:lstStyle/>
              <a:p>
                <a:r>
                  <a:rPr lang="en-US">
                    <a:noFill/>
                  </a:rPr>
                  <a:t> </a:t>
                </a:r>
              </a:p>
            </p:txBody>
          </p:sp>
        </mc:Fallback>
      </mc:AlternateContent>
      <p:sp>
        <p:nvSpPr>
          <p:cNvPr id="4" name="Right Brace 3"/>
          <p:cNvSpPr/>
          <p:nvPr/>
        </p:nvSpPr>
        <p:spPr>
          <a:xfrm rot="18413328">
            <a:off x="1822557" y="2998262"/>
            <a:ext cx="49914" cy="2172659"/>
          </a:xfrm>
          <a:prstGeom prst="righ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17" name="Right Brace 16"/>
          <p:cNvSpPr/>
          <p:nvPr/>
        </p:nvSpPr>
        <p:spPr>
          <a:xfrm rot="18413328">
            <a:off x="3664257" y="4365576"/>
            <a:ext cx="45745" cy="2202022"/>
          </a:xfrm>
          <a:prstGeom prst="righ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22" name="Oval 21"/>
          <p:cNvSpPr/>
          <p:nvPr/>
        </p:nvSpPr>
        <p:spPr>
          <a:xfrm>
            <a:off x="2718878" y="4776787"/>
            <a:ext cx="45719" cy="457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p:cNvSpPr txBox="1"/>
              <p:nvPr/>
            </p:nvSpPr>
            <p:spPr>
              <a:xfrm>
                <a:off x="1263229" y="5338049"/>
                <a:ext cx="1171090" cy="276999"/>
              </a:xfrm>
              <a:prstGeom prst="rect">
                <a:avLst/>
              </a:prstGeom>
              <a:noFill/>
            </p:spPr>
            <p:txBody>
              <a:bodyPr wrap="none" rtlCol="0">
                <a:spAutoFit/>
              </a:bodyPr>
              <a:lstStyle/>
              <a:p>
                <a:r>
                  <a:rPr lang="en-US" sz="1200" dirty="0" smtClean="0">
                    <a:latin typeface="dcr10" panose="020B0500000000000000" pitchFamily="34" charset="0"/>
                  </a:rPr>
                  <a:t>Feasible </a:t>
                </a:r>
                <a14:m>
                  <m:oMath xmlns:m="http://schemas.openxmlformats.org/officeDocument/2006/math">
                    <m:sSub>
                      <m:sSubPr>
                        <m:ctrlPr>
                          <a:rPr lang="en-US" sz="1200" b="0" i="1" smtClean="0">
                            <a:latin typeface="Cambria Math"/>
                          </a:rPr>
                        </m:ctrlPr>
                      </m:sSubPr>
                      <m:e>
                        <m:r>
                          <a:rPr lang="en-US" sz="1200" b="0" i="1" smtClean="0">
                            <a:latin typeface="Cambria Math"/>
                          </a:rPr>
                          <m:t>𝐵</m:t>
                        </m:r>
                      </m:e>
                      <m:sub>
                        <m:r>
                          <a:rPr lang="en-US" sz="1200" b="0" i="1" smtClean="0">
                            <a:latin typeface="Cambria Math"/>
                          </a:rPr>
                          <m:t>1</m:t>
                        </m:r>
                      </m:sub>
                    </m:sSub>
                    <m:r>
                      <a:rPr lang="en-US" sz="1200" b="0" i="1" smtClean="0">
                        <a:latin typeface="Cambria Math"/>
                      </a:rPr>
                      <m:t>,</m:t>
                    </m:r>
                    <m:sSub>
                      <m:sSubPr>
                        <m:ctrlPr>
                          <a:rPr lang="en-US" sz="1200" b="0" i="1" smtClean="0">
                            <a:latin typeface="Cambria Math"/>
                          </a:rPr>
                        </m:ctrlPr>
                      </m:sSubPr>
                      <m:e>
                        <m:r>
                          <a:rPr lang="en-US" sz="1200" b="0" i="1" smtClean="0">
                            <a:latin typeface="Cambria Math"/>
                          </a:rPr>
                          <m:t>𝐵</m:t>
                        </m:r>
                      </m:e>
                      <m:sub>
                        <m:r>
                          <a:rPr lang="en-US" sz="1200" b="0" i="1" smtClean="0">
                            <a:latin typeface="Cambria Math"/>
                          </a:rPr>
                          <m:t>2</m:t>
                        </m:r>
                      </m:sub>
                    </m:sSub>
                  </m:oMath>
                </a14:m>
                <a:endParaRPr lang="en-US" sz="1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1263229" y="5338049"/>
                <a:ext cx="1171090" cy="276999"/>
              </a:xfrm>
              <a:prstGeom prst="rect">
                <a:avLst/>
              </a:prstGeom>
              <a:blipFill rotWithShape="1">
                <a:blip r:embed="rId7"/>
                <a:stretch>
                  <a:fillRect t="-2222"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840981" y="3809571"/>
                <a:ext cx="368819"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a:rPr>
                          </m:ctrlPr>
                        </m:sSubPr>
                        <m:e>
                          <m:r>
                            <a:rPr lang="en-US" sz="1200" b="0" i="1" smtClean="0">
                              <a:latin typeface="Cambria Math"/>
                            </a:rPr>
                            <m:t>𝑞</m:t>
                          </m:r>
                        </m:e>
                        <m:sub>
                          <m:r>
                            <a:rPr lang="en-US" sz="1200" b="0" i="1" smtClean="0">
                              <a:latin typeface="Cambria Math"/>
                            </a:rPr>
                            <m:t>1</m:t>
                          </m:r>
                        </m:sub>
                      </m:sSub>
                    </m:oMath>
                  </m:oMathPara>
                </a14:m>
                <a:endParaRPr lang="en-US" sz="12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840981" y="3809571"/>
                <a:ext cx="368819" cy="276999"/>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657600" y="5133201"/>
                <a:ext cx="368819"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a:rPr>
                          </m:ctrlPr>
                        </m:sSubPr>
                        <m:e>
                          <m:r>
                            <a:rPr lang="en-US" sz="1200" b="0" i="1" smtClean="0">
                              <a:latin typeface="Cambria Math"/>
                            </a:rPr>
                            <m:t>𝑞</m:t>
                          </m:r>
                        </m:e>
                        <m:sub>
                          <m:r>
                            <a:rPr lang="en-US" sz="1200" b="0" i="1" smtClean="0">
                              <a:latin typeface="Cambria Math"/>
                            </a:rPr>
                            <m:t>2</m:t>
                          </m:r>
                        </m:sub>
                      </m:sSub>
                    </m:oMath>
                  </m:oMathPara>
                </a14:m>
                <a:endParaRPr lang="en-US" sz="12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657600" y="5133201"/>
                <a:ext cx="368819" cy="276999"/>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819023" y="4218801"/>
                <a:ext cx="99097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a:rPr>
                          </m:ctrlPr>
                        </m:sSubPr>
                        <m:e>
                          <m:r>
                            <a:rPr lang="en-US" sz="1200" b="0" i="1" smtClean="0">
                              <a:latin typeface="Cambria Math"/>
                            </a:rPr>
                            <m:t>𝑞</m:t>
                          </m:r>
                        </m:e>
                        <m:sub>
                          <m:r>
                            <a:rPr lang="en-US" sz="1200" b="0" i="1" smtClean="0">
                              <a:latin typeface="Cambria Math"/>
                            </a:rPr>
                            <m:t>1</m:t>
                          </m:r>
                        </m:sub>
                      </m:sSub>
                      <m:r>
                        <a:rPr lang="en-US" sz="1200" b="0" i="1" smtClean="0">
                          <a:latin typeface="Cambria Math"/>
                        </a:rPr>
                        <m:t>+</m:t>
                      </m:r>
                      <m:sSub>
                        <m:sSubPr>
                          <m:ctrlPr>
                            <a:rPr lang="en-US" sz="1200" b="0" i="1" smtClean="0">
                              <a:latin typeface="Cambria Math"/>
                            </a:rPr>
                          </m:ctrlPr>
                        </m:sSubPr>
                        <m:e>
                          <m:r>
                            <a:rPr lang="en-US" sz="1200" b="0" i="1" smtClean="0">
                              <a:latin typeface="Cambria Math"/>
                            </a:rPr>
                            <m:t>𝑞</m:t>
                          </m:r>
                        </m:e>
                        <m:sub>
                          <m:r>
                            <a:rPr lang="en-US" sz="1200" b="0" i="1" smtClean="0">
                              <a:latin typeface="Cambria Math"/>
                            </a:rPr>
                            <m:t>2</m:t>
                          </m:r>
                        </m:sub>
                      </m:sSub>
                      <m:r>
                        <a:rPr lang="en-US" sz="1200" b="0" i="1" smtClean="0">
                          <a:latin typeface="Cambria Math"/>
                        </a:rPr>
                        <m:t>=1</m:t>
                      </m:r>
                    </m:oMath>
                  </m:oMathPara>
                </a14:m>
                <a:endParaRPr lang="en-US" sz="1200" dirty="0"/>
              </a:p>
            </p:txBody>
          </p:sp>
        </mc:Choice>
        <mc:Fallback xmlns="">
          <p:sp>
            <p:nvSpPr>
              <p:cNvPr id="29" name="TextBox 28"/>
              <p:cNvSpPr txBox="1">
                <a:spLocks noRot="1" noChangeAspect="1" noMove="1" noResize="1" noEditPoints="1" noAdjustHandles="1" noChangeArrowheads="1" noChangeShapeType="1" noTextEdit="1"/>
              </p:cNvSpPr>
              <p:nvPr/>
            </p:nvSpPr>
            <p:spPr>
              <a:xfrm>
                <a:off x="2819023" y="4218801"/>
                <a:ext cx="990977" cy="276999"/>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5867400" y="3059668"/>
                <a:ext cx="322883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sSub>
                        <m:sSubPr>
                          <m:ctrlPr>
                            <a:rPr lang="en-US" b="0" i="1" smtClean="0">
                              <a:latin typeface="Cambria Math"/>
                            </a:rPr>
                          </m:ctrlPr>
                        </m:sSubPr>
                        <m:e>
                          <m:r>
                            <a:rPr lang="en-US" b="0" i="1" smtClean="0">
                              <a:latin typeface="Cambria Math"/>
                            </a:rPr>
                            <m:t>𝐵</m:t>
                          </m:r>
                        </m:e>
                        <m:sub>
                          <m:r>
                            <a:rPr lang="en-US" b="0" i="1" smtClean="0">
                              <a:latin typeface="Cambria Math"/>
                            </a:rPr>
                            <m:t>1</m:t>
                          </m:r>
                        </m:sub>
                      </m:sSub>
                      <m:r>
                        <m:rPr>
                          <m:lit/>
                        </m:rPr>
                        <a:rPr lang="en-US" b="0" i="1" smtClean="0">
                          <a:latin typeface="Cambria Math"/>
                        </a:rPr>
                        <m:t>(</m:t>
                      </m:r>
                      <m:r>
                        <a:rPr lang="en-US" b="0" i="1" smtClean="0">
                          <a:latin typeface="Cambria Math"/>
                        </a:rPr>
                        <m:t>𝑦</m:t>
                      </m:r>
                      <m:r>
                        <m:rPr>
                          <m:lit/>
                        </m:rPr>
                        <a:rPr lang="en-US" b="0" i="1" smtClean="0">
                          <a:latin typeface="Cambria Math"/>
                        </a:rPr>
                        <m:t>)</m:t>
                      </m:r>
                      <m:r>
                        <a:rPr lang="en-US" b="0" i="1" smtClean="0">
                          <a:latin typeface="Cambria Math"/>
                        </a:rPr>
                        <m:t>≤</m:t>
                      </m:r>
                      <m:r>
                        <a:rPr lang="en-US" b="0" i="1" smtClean="0">
                          <a:latin typeface="Cambria Math"/>
                        </a:rPr>
                        <m:t>𝛿</m:t>
                      </m:r>
                      <m:r>
                        <a:rPr lang="en-US" b="0" i="1" smtClean="0">
                          <a:latin typeface="Cambria Math"/>
                        </a:rPr>
                        <m:t>(</m:t>
                      </m:r>
                      <m:r>
                        <a:rPr lang="en-US" b="0" i="1" smtClean="0">
                          <a:latin typeface="Cambria Math"/>
                        </a:rPr>
                        <m:t>𝑝</m:t>
                      </m:r>
                      <m:sSub>
                        <m:sSubPr>
                          <m:ctrlPr>
                            <a:rPr lang="en-US" b="0" i="1" smtClean="0">
                              <a:latin typeface="Cambria Math"/>
                            </a:rPr>
                          </m:ctrlPr>
                        </m:sSubPr>
                        <m:e>
                          <m:r>
                            <a:rPr lang="en-US" b="0" i="1" smtClean="0">
                              <a:latin typeface="Cambria Math"/>
                            </a:rPr>
                            <m:t>𝐻</m:t>
                          </m:r>
                        </m:e>
                        <m:sub>
                          <m:r>
                            <a:rPr lang="en-US" b="0" i="1" smtClean="0">
                              <a:latin typeface="Cambria Math"/>
                            </a:rPr>
                            <m:t>1</m:t>
                          </m:r>
                        </m:sub>
                      </m:sSub>
                      <m:r>
                        <a:rPr lang="en-US" b="0" i="1" smtClean="0">
                          <a:latin typeface="Cambria Math"/>
                        </a:rPr>
                        <m:t>−</m:t>
                      </m:r>
                      <m:r>
                        <a:rPr lang="en-US" b="0" i="1" smtClean="0">
                          <a:latin typeface="Cambria Math"/>
                        </a:rPr>
                        <m:t>𝑐</m:t>
                      </m:r>
                      <m:r>
                        <a:rPr lang="en-US" b="0" i="1" smtClean="0">
                          <a:latin typeface="Cambria Math"/>
                        </a:rPr>
                        <m:t>)</m:t>
                      </m:r>
                      <m:sSub>
                        <m:sSubPr>
                          <m:ctrlPr>
                            <a:rPr lang="en-US" i="1">
                              <a:latin typeface="Cambria Math"/>
                            </a:rPr>
                          </m:ctrlPr>
                        </m:sSubPr>
                        <m:e>
                          <m:r>
                            <a:rPr lang="en-US" i="1">
                              <a:latin typeface="Cambria Math"/>
                            </a:rPr>
                            <m:t>𝑞</m:t>
                          </m:r>
                        </m:e>
                        <m:sub>
                          <m:r>
                            <a:rPr lang="en-US" i="1">
                              <a:latin typeface="Cambria Math"/>
                            </a:rPr>
                            <m:t>1</m:t>
                          </m:r>
                        </m:sub>
                      </m:sSub>
                      <m:r>
                        <a:rPr lang="en-US" i="1" smtClean="0">
                          <a:solidFill>
                            <a:schemeClr val="bg1"/>
                          </a:solidFill>
                          <a:latin typeface="Cambria Math"/>
                        </a:rPr>
                        <m:t>(</m:t>
                      </m:r>
                      <m:r>
                        <a:rPr lang="en-US" i="1" smtClean="0">
                          <a:solidFill>
                            <a:schemeClr val="bg1"/>
                          </a:solidFill>
                          <a:latin typeface="Cambria Math"/>
                        </a:rPr>
                        <m:t>𝑦</m:t>
                      </m:r>
                      <m:r>
                        <a:rPr lang="en-US" i="1" smtClean="0">
                          <a:solidFill>
                            <a:schemeClr val="bg1"/>
                          </a:solidFill>
                          <a:latin typeface="Cambria Math"/>
                        </a:rPr>
                        <m:t>)</m:t>
                      </m:r>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5867400" y="3059668"/>
                <a:ext cx="3228833" cy="369332"/>
              </a:xfrm>
              <a:prstGeom prst="rect">
                <a:avLst/>
              </a:prstGeom>
              <a:blipFill rotWithShape="1">
                <a:blip r:embed="rId11"/>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887121" y="3440668"/>
                <a:ext cx="32745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sSub>
                        <m:sSubPr>
                          <m:ctrlPr>
                            <a:rPr lang="en-US" b="0" i="1" smtClean="0">
                              <a:latin typeface="Cambria Math"/>
                            </a:rPr>
                          </m:ctrlPr>
                        </m:sSubPr>
                        <m:e>
                          <m:r>
                            <a:rPr lang="en-US" b="0" i="1" smtClean="0">
                              <a:latin typeface="Cambria Math"/>
                            </a:rPr>
                            <m:t>𝐵</m:t>
                          </m:r>
                        </m:e>
                        <m:sub>
                          <m:r>
                            <a:rPr lang="en-US" b="0" i="1" smtClean="0">
                              <a:latin typeface="Cambria Math"/>
                            </a:rPr>
                            <m:t>2</m:t>
                          </m:r>
                        </m:sub>
                      </m:sSub>
                      <m:r>
                        <m:rPr>
                          <m:lit/>
                        </m:rPr>
                        <a:rPr lang="en-US" b="0" i="1" smtClean="0">
                          <a:latin typeface="Cambria Math"/>
                        </a:rPr>
                        <m:t>(</m:t>
                      </m:r>
                      <m:r>
                        <a:rPr lang="en-US" b="0" i="1" smtClean="0">
                          <a:latin typeface="Cambria Math"/>
                        </a:rPr>
                        <m:t>𝑦</m:t>
                      </m:r>
                      <m:r>
                        <m:rPr>
                          <m:lit/>
                        </m:rPr>
                        <a:rPr lang="en-US" b="0" i="1" smtClean="0">
                          <a:latin typeface="Cambria Math"/>
                        </a:rPr>
                        <m:t>)</m:t>
                      </m:r>
                      <m:r>
                        <a:rPr lang="en-US" b="0" i="1" smtClean="0">
                          <a:latin typeface="Cambria Math"/>
                        </a:rPr>
                        <m:t>≤</m:t>
                      </m:r>
                      <m:r>
                        <a:rPr lang="en-US" b="0" i="1" smtClean="0">
                          <a:latin typeface="Cambria Math"/>
                        </a:rPr>
                        <m:t>𝛿</m:t>
                      </m:r>
                      <m:r>
                        <a:rPr lang="en-US" b="0" i="1" smtClean="0">
                          <a:latin typeface="Cambria Math"/>
                        </a:rPr>
                        <m:t>(</m:t>
                      </m:r>
                      <m:r>
                        <a:rPr lang="en-US" b="0" i="1" smtClean="0">
                          <a:latin typeface="Cambria Math"/>
                        </a:rPr>
                        <m:t>𝑝</m:t>
                      </m:r>
                      <m:sSub>
                        <m:sSubPr>
                          <m:ctrlPr>
                            <a:rPr lang="en-US" b="0" i="1" smtClean="0">
                              <a:latin typeface="Cambria Math"/>
                            </a:rPr>
                          </m:ctrlPr>
                        </m:sSubPr>
                        <m:e>
                          <m:r>
                            <a:rPr lang="en-US" b="0" i="1" smtClean="0">
                              <a:latin typeface="Cambria Math"/>
                            </a:rPr>
                            <m:t>𝐻</m:t>
                          </m:r>
                        </m:e>
                        <m:sub>
                          <m:r>
                            <a:rPr lang="en-US" b="0" i="1" smtClean="0">
                              <a:latin typeface="Cambria Math"/>
                            </a:rPr>
                            <m:t>2</m:t>
                          </m:r>
                        </m:sub>
                      </m:sSub>
                      <m:r>
                        <a:rPr lang="en-US" b="0" i="1" smtClean="0">
                          <a:latin typeface="Cambria Math"/>
                        </a:rPr>
                        <m:t>−</m:t>
                      </m:r>
                      <m:r>
                        <a:rPr lang="en-US" b="0" i="1" smtClean="0">
                          <a:latin typeface="Cambria Math"/>
                        </a:rPr>
                        <m:t>𝑐</m:t>
                      </m:r>
                      <m:r>
                        <a:rPr lang="en-US" b="0" i="1" smtClean="0">
                          <a:latin typeface="Cambria Math"/>
                        </a:rPr>
                        <m:t>)</m:t>
                      </m:r>
                      <m:sSub>
                        <m:sSubPr>
                          <m:ctrlPr>
                            <a:rPr lang="en-US" i="1">
                              <a:latin typeface="Cambria Math"/>
                            </a:rPr>
                          </m:ctrlPr>
                        </m:sSubPr>
                        <m:e>
                          <m:r>
                            <a:rPr lang="en-US" i="1">
                              <a:latin typeface="Cambria Math"/>
                            </a:rPr>
                            <m:t>𝑞</m:t>
                          </m:r>
                        </m:e>
                        <m:sub>
                          <m:r>
                            <a:rPr lang="en-US" i="1">
                              <a:latin typeface="Cambria Math"/>
                            </a:rPr>
                            <m:t>2</m:t>
                          </m:r>
                        </m:sub>
                      </m:sSub>
                      <m:r>
                        <a:rPr lang="en-US" i="1" smtClean="0">
                          <a:solidFill>
                            <a:schemeClr val="bg1"/>
                          </a:solidFill>
                          <a:latin typeface="Cambria Math"/>
                        </a:rPr>
                        <m:t>(</m:t>
                      </m:r>
                      <m:r>
                        <a:rPr lang="en-US" i="1" smtClean="0">
                          <a:solidFill>
                            <a:schemeClr val="bg1"/>
                          </a:solidFill>
                          <a:latin typeface="Cambria Math"/>
                        </a:rPr>
                        <m:t>𝑦</m:t>
                      </m:r>
                      <m:r>
                        <a:rPr lang="en-US" i="1" smtClean="0">
                          <a:solidFill>
                            <a:schemeClr val="bg1"/>
                          </a:solidFill>
                          <a:latin typeface="Cambria Math"/>
                        </a:rPr>
                        <m:t>)</m:t>
                      </m:r>
                    </m:oMath>
                  </m:oMathPara>
                </a14:m>
                <a:endParaRPr lang="en-US" dirty="0">
                  <a:solidFill>
                    <a:schemeClr val="bg1"/>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5887121" y="3440668"/>
                <a:ext cx="3274551" cy="369332"/>
              </a:xfrm>
              <a:prstGeom prst="rect">
                <a:avLst/>
              </a:prstGeom>
              <a:blipFill rotWithShape="1">
                <a:blip r:embed="rId12"/>
                <a:stretch>
                  <a:fillRect b="-11475"/>
                </a:stretch>
              </a:blipFill>
            </p:spPr>
            <p:txBody>
              <a:bodyPr/>
              <a:lstStyle/>
              <a:p>
                <a:r>
                  <a:rPr lang="en-US">
                    <a:noFill/>
                  </a:rPr>
                  <a:t> </a:t>
                </a:r>
              </a:p>
            </p:txBody>
          </p:sp>
        </mc:Fallback>
      </mc:AlternateContent>
    </p:spTree>
    <p:extLst>
      <p:ext uri="{BB962C8B-B14F-4D97-AF65-F5344CB8AC3E}">
        <p14:creationId xmlns:p14="http://schemas.microsoft.com/office/powerpoint/2010/main" val="2236207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Option 1: Ex-post Efficiency</a:t>
            </a:r>
            <a:endParaRPr lang="en-US" sz="2800" dirty="0">
              <a:solidFill>
                <a:srgbClr val="333399"/>
              </a:solidFill>
              <a:latin typeface="dccsc10" panose="020B0500000000000000" pitchFamily="34" charset="0"/>
            </a:endParaRPr>
          </a:p>
        </p:txBody>
      </p:sp>
      <p:cxnSp>
        <p:nvCxnSpPr>
          <p:cNvPr id="8" name="Straight Connector 7"/>
          <p:cNvCxnSpPr/>
          <p:nvPr/>
        </p:nvCxnSpPr>
        <p:spPr>
          <a:xfrm>
            <a:off x="914400" y="1600200"/>
            <a:ext cx="0" cy="45720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H="1">
            <a:off x="914400" y="6172200"/>
            <a:ext cx="4572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5473700" y="5987534"/>
                <a:ext cx="4512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1</m:t>
                          </m:r>
                        </m:sub>
                      </m:sSub>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5473700" y="5987534"/>
                <a:ext cx="451277"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57800" y="1415534"/>
                <a:ext cx="4566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2</m:t>
                          </m:r>
                        </m:sub>
                      </m:sSub>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457800" y="1415534"/>
                <a:ext cx="456600" cy="369332"/>
              </a:xfrm>
              <a:prstGeom prst="rect">
                <a:avLst/>
              </a:prstGeom>
              <a:blipFill rotWithShape="1">
                <a:blip r:embed="rId4"/>
                <a:stretch>
                  <a:fillRect/>
                </a:stretch>
              </a:blipFill>
            </p:spPr>
            <p:txBody>
              <a:bodyPr/>
              <a:lstStyle/>
              <a:p>
                <a:r>
                  <a:rPr lang="en-US">
                    <a:noFill/>
                  </a:rPr>
                  <a:t> </a:t>
                </a:r>
              </a:p>
            </p:txBody>
          </p:sp>
        </mc:Fallback>
      </mc:AlternateContent>
      <p:cxnSp>
        <p:nvCxnSpPr>
          <p:cNvPr id="18" name="Straight Connector 17"/>
          <p:cNvCxnSpPr/>
          <p:nvPr/>
        </p:nvCxnSpPr>
        <p:spPr>
          <a:xfrm>
            <a:off x="914400" y="3429000"/>
            <a:ext cx="3657600" cy="274320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4078273" y="6175170"/>
                <a:ext cx="95686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1</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078273" y="6175170"/>
                <a:ext cx="956865" cy="276999"/>
              </a:xfrm>
              <a:prstGeom prst="rect">
                <a:avLst/>
              </a:prstGeom>
              <a:blipFill rotWithShape="1">
                <a:blip r:embed="rId5"/>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6056" y="3292525"/>
                <a:ext cx="96045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2</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6056" y="3292525"/>
                <a:ext cx="960456" cy="276999"/>
              </a:xfrm>
              <a:prstGeom prst="rect">
                <a:avLst/>
              </a:prstGeom>
              <a:blipFill rotWithShape="1">
                <a:blip r:embed="rId6"/>
                <a:stretch>
                  <a:fillRect b="-6522"/>
                </a:stretch>
              </a:blipFill>
            </p:spPr>
            <p:txBody>
              <a:bodyPr/>
              <a:lstStyle/>
              <a:p>
                <a:r>
                  <a:rPr lang="en-US">
                    <a:noFill/>
                  </a:rPr>
                  <a:t> </a:t>
                </a:r>
              </a:p>
            </p:txBody>
          </p:sp>
        </mc:Fallback>
      </mc:AlternateContent>
      <p:sp>
        <p:nvSpPr>
          <p:cNvPr id="27" name="Oval 26"/>
          <p:cNvSpPr/>
          <p:nvPr/>
        </p:nvSpPr>
        <p:spPr>
          <a:xfrm>
            <a:off x="4542046" y="6152756"/>
            <a:ext cx="45719" cy="457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p:cNvSpPr txBox="1"/>
              <p:nvPr/>
            </p:nvSpPr>
            <p:spPr>
              <a:xfrm>
                <a:off x="5867400" y="3059668"/>
                <a:ext cx="322883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sSub>
                        <m:sSubPr>
                          <m:ctrlPr>
                            <a:rPr lang="en-US" b="0" i="1" smtClean="0">
                              <a:latin typeface="Cambria Math"/>
                            </a:rPr>
                          </m:ctrlPr>
                        </m:sSubPr>
                        <m:e>
                          <m:r>
                            <a:rPr lang="en-US" b="0" i="1" smtClean="0">
                              <a:latin typeface="Cambria Math"/>
                            </a:rPr>
                            <m:t>𝐵</m:t>
                          </m:r>
                        </m:e>
                        <m:sub>
                          <m:r>
                            <a:rPr lang="en-US" b="0" i="1" smtClean="0">
                              <a:latin typeface="Cambria Math"/>
                            </a:rPr>
                            <m:t>1</m:t>
                          </m:r>
                        </m:sub>
                      </m:sSub>
                      <m:r>
                        <m:rPr>
                          <m:lit/>
                        </m:rPr>
                        <a:rPr lang="en-US" b="0" i="1" smtClean="0">
                          <a:latin typeface="Cambria Math"/>
                        </a:rPr>
                        <m:t>(</m:t>
                      </m:r>
                      <m:r>
                        <a:rPr lang="en-US" b="0" i="1" smtClean="0">
                          <a:latin typeface="Cambria Math"/>
                        </a:rPr>
                        <m:t>𝑦</m:t>
                      </m:r>
                      <m:r>
                        <m:rPr>
                          <m:lit/>
                        </m:rPr>
                        <a:rPr lang="en-US" b="0" i="1" smtClean="0">
                          <a:latin typeface="Cambria Math"/>
                        </a:rPr>
                        <m:t>)</m:t>
                      </m:r>
                      <m:r>
                        <a:rPr lang="en-US" b="0" i="1" smtClean="0">
                          <a:latin typeface="Cambria Math"/>
                        </a:rPr>
                        <m:t>≤</m:t>
                      </m:r>
                      <m:r>
                        <a:rPr lang="en-US" b="0" i="1" smtClean="0">
                          <a:latin typeface="Cambria Math"/>
                        </a:rPr>
                        <m:t>𝛿</m:t>
                      </m:r>
                      <m:r>
                        <a:rPr lang="en-US" b="0" i="1" smtClean="0">
                          <a:latin typeface="Cambria Math"/>
                        </a:rPr>
                        <m:t>(</m:t>
                      </m:r>
                      <m:r>
                        <a:rPr lang="en-US" b="0" i="1" smtClean="0">
                          <a:latin typeface="Cambria Math"/>
                        </a:rPr>
                        <m:t>𝑝</m:t>
                      </m:r>
                      <m:sSub>
                        <m:sSubPr>
                          <m:ctrlPr>
                            <a:rPr lang="en-US" b="0" i="1" smtClean="0">
                              <a:latin typeface="Cambria Math"/>
                            </a:rPr>
                          </m:ctrlPr>
                        </m:sSubPr>
                        <m:e>
                          <m:r>
                            <a:rPr lang="en-US" b="0" i="1" smtClean="0">
                              <a:latin typeface="Cambria Math"/>
                            </a:rPr>
                            <m:t>𝐻</m:t>
                          </m:r>
                        </m:e>
                        <m:sub>
                          <m:r>
                            <a:rPr lang="en-US" b="0" i="1" smtClean="0">
                              <a:latin typeface="Cambria Math"/>
                            </a:rPr>
                            <m:t>1</m:t>
                          </m:r>
                        </m:sub>
                      </m:sSub>
                      <m:r>
                        <a:rPr lang="en-US" b="0" i="1" smtClean="0">
                          <a:latin typeface="Cambria Math"/>
                        </a:rPr>
                        <m:t>−</m:t>
                      </m:r>
                      <m:r>
                        <a:rPr lang="en-US" b="0" i="1" smtClean="0">
                          <a:latin typeface="Cambria Math"/>
                        </a:rPr>
                        <m:t>𝑐</m:t>
                      </m:r>
                      <m:r>
                        <a:rPr lang="en-US" b="0" i="1" smtClean="0">
                          <a:latin typeface="Cambria Math"/>
                        </a:rPr>
                        <m:t>)</m:t>
                      </m:r>
                      <m:sSub>
                        <m:sSubPr>
                          <m:ctrlPr>
                            <a:rPr lang="en-US" i="1">
                              <a:latin typeface="Cambria Math"/>
                            </a:rPr>
                          </m:ctrlPr>
                        </m:sSubPr>
                        <m:e>
                          <m:r>
                            <a:rPr lang="en-US" i="1">
                              <a:latin typeface="Cambria Math"/>
                            </a:rPr>
                            <m:t>𝑞</m:t>
                          </m:r>
                        </m:e>
                        <m:sub>
                          <m:r>
                            <a:rPr lang="en-US" i="1">
                              <a:latin typeface="Cambria Math"/>
                            </a:rPr>
                            <m:t>1</m:t>
                          </m:r>
                        </m:sub>
                      </m:sSub>
                      <m:r>
                        <a:rPr lang="en-US" i="1" smtClean="0">
                          <a:solidFill>
                            <a:schemeClr val="bg1"/>
                          </a:solidFill>
                          <a:latin typeface="Cambria Math"/>
                        </a:rPr>
                        <m:t>(</m:t>
                      </m:r>
                      <m:r>
                        <a:rPr lang="en-US" i="1" smtClean="0">
                          <a:solidFill>
                            <a:schemeClr val="bg1"/>
                          </a:solidFill>
                          <a:latin typeface="Cambria Math"/>
                        </a:rPr>
                        <m:t>𝑦</m:t>
                      </m:r>
                      <m:r>
                        <a:rPr lang="en-US" i="1" smtClean="0">
                          <a:solidFill>
                            <a:schemeClr val="bg1"/>
                          </a:solidFill>
                          <a:latin typeface="Cambria Math"/>
                        </a:rPr>
                        <m:t>)</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5867400" y="3059668"/>
                <a:ext cx="3228833" cy="369332"/>
              </a:xfrm>
              <a:prstGeom prst="rect">
                <a:avLst/>
              </a:prstGeom>
              <a:blipFill rotWithShape="1">
                <a:blip r:embed="rId7"/>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887121" y="3440668"/>
                <a:ext cx="32745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sSub>
                        <m:sSubPr>
                          <m:ctrlPr>
                            <a:rPr lang="en-US" b="0" i="1" smtClean="0">
                              <a:latin typeface="Cambria Math"/>
                            </a:rPr>
                          </m:ctrlPr>
                        </m:sSubPr>
                        <m:e>
                          <m:r>
                            <a:rPr lang="en-US" b="0" i="1" smtClean="0">
                              <a:latin typeface="Cambria Math"/>
                            </a:rPr>
                            <m:t>𝐵</m:t>
                          </m:r>
                        </m:e>
                        <m:sub>
                          <m:r>
                            <a:rPr lang="en-US" b="0" i="1" smtClean="0">
                              <a:latin typeface="Cambria Math"/>
                            </a:rPr>
                            <m:t>2</m:t>
                          </m:r>
                        </m:sub>
                      </m:sSub>
                      <m:r>
                        <m:rPr>
                          <m:lit/>
                        </m:rPr>
                        <a:rPr lang="en-US" b="0" i="1" smtClean="0">
                          <a:latin typeface="Cambria Math"/>
                        </a:rPr>
                        <m:t>(</m:t>
                      </m:r>
                      <m:r>
                        <a:rPr lang="en-US" b="0" i="1" smtClean="0">
                          <a:latin typeface="Cambria Math"/>
                        </a:rPr>
                        <m:t>𝑦</m:t>
                      </m:r>
                      <m:r>
                        <m:rPr>
                          <m:lit/>
                        </m:rPr>
                        <a:rPr lang="en-US" b="0" i="1" smtClean="0">
                          <a:latin typeface="Cambria Math"/>
                        </a:rPr>
                        <m:t>)</m:t>
                      </m:r>
                      <m:r>
                        <a:rPr lang="en-US" b="0" i="1" smtClean="0">
                          <a:latin typeface="Cambria Math"/>
                        </a:rPr>
                        <m:t>≤</m:t>
                      </m:r>
                      <m:r>
                        <a:rPr lang="en-US" b="0" i="1" smtClean="0">
                          <a:latin typeface="Cambria Math"/>
                        </a:rPr>
                        <m:t>𝛿</m:t>
                      </m:r>
                      <m:r>
                        <a:rPr lang="en-US" b="0" i="1" smtClean="0">
                          <a:latin typeface="Cambria Math"/>
                        </a:rPr>
                        <m:t>(</m:t>
                      </m:r>
                      <m:r>
                        <a:rPr lang="en-US" b="0" i="1" smtClean="0">
                          <a:latin typeface="Cambria Math"/>
                        </a:rPr>
                        <m:t>𝑝</m:t>
                      </m:r>
                      <m:sSub>
                        <m:sSubPr>
                          <m:ctrlPr>
                            <a:rPr lang="en-US" b="0" i="1" smtClean="0">
                              <a:latin typeface="Cambria Math"/>
                            </a:rPr>
                          </m:ctrlPr>
                        </m:sSubPr>
                        <m:e>
                          <m:r>
                            <a:rPr lang="en-US" b="0" i="1" smtClean="0">
                              <a:latin typeface="Cambria Math"/>
                            </a:rPr>
                            <m:t>𝐻</m:t>
                          </m:r>
                        </m:e>
                        <m:sub>
                          <m:r>
                            <a:rPr lang="en-US" b="0" i="1" smtClean="0">
                              <a:latin typeface="Cambria Math"/>
                            </a:rPr>
                            <m:t>2</m:t>
                          </m:r>
                        </m:sub>
                      </m:sSub>
                      <m:r>
                        <a:rPr lang="en-US" b="0" i="1" smtClean="0">
                          <a:latin typeface="Cambria Math"/>
                        </a:rPr>
                        <m:t>−</m:t>
                      </m:r>
                      <m:r>
                        <a:rPr lang="en-US" b="0" i="1" smtClean="0">
                          <a:latin typeface="Cambria Math"/>
                        </a:rPr>
                        <m:t>𝑐</m:t>
                      </m:r>
                      <m:r>
                        <a:rPr lang="en-US" b="0" i="1" smtClean="0">
                          <a:latin typeface="Cambria Math"/>
                        </a:rPr>
                        <m:t>)</m:t>
                      </m:r>
                      <m:sSub>
                        <m:sSubPr>
                          <m:ctrlPr>
                            <a:rPr lang="en-US" i="1">
                              <a:latin typeface="Cambria Math"/>
                            </a:rPr>
                          </m:ctrlPr>
                        </m:sSubPr>
                        <m:e>
                          <m:r>
                            <a:rPr lang="en-US" i="1">
                              <a:latin typeface="Cambria Math"/>
                            </a:rPr>
                            <m:t>𝑞</m:t>
                          </m:r>
                        </m:e>
                        <m:sub>
                          <m:r>
                            <a:rPr lang="en-US" i="1">
                              <a:latin typeface="Cambria Math"/>
                            </a:rPr>
                            <m:t>2</m:t>
                          </m:r>
                        </m:sub>
                      </m:sSub>
                      <m:r>
                        <a:rPr lang="en-US" i="1" smtClean="0">
                          <a:solidFill>
                            <a:schemeClr val="bg1"/>
                          </a:solidFill>
                          <a:latin typeface="Cambria Math"/>
                        </a:rPr>
                        <m:t>(</m:t>
                      </m:r>
                      <m:r>
                        <a:rPr lang="en-US" i="1" smtClean="0">
                          <a:solidFill>
                            <a:schemeClr val="bg1"/>
                          </a:solidFill>
                          <a:latin typeface="Cambria Math"/>
                        </a:rPr>
                        <m:t>𝑦</m:t>
                      </m:r>
                      <m:r>
                        <a:rPr lang="en-US" i="1" smtClean="0">
                          <a:solidFill>
                            <a:schemeClr val="bg1"/>
                          </a:solidFill>
                          <a:latin typeface="Cambria Math"/>
                        </a:rPr>
                        <m:t>)</m:t>
                      </m:r>
                    </m:oMath>
                  </m:oMathPara>
                </a14:m>
                <a:endParaRPr lang="en-US" dirty="0">
                  <a:solidFill>
                    <a:schemeClr val="bg1"/>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5887121" y="3440668"/>
                <a:ext cx="3274551" cy="369332"/>
              </a:xfrm>
              <a:prstGeom prst="rect">
                <a:avLst/>
              </a:prstGeom>
              <a:blipFill rotWithShape="1">
                <a:blip r:embed="rId8"/>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667000" y="4419600"/>
                <a:ext cx="65473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a:rPr>
                          </m:ctrlPr>
                        </m:sSubPr>
                        <m:e>
                          <m:r>
                            <a:rPr lang="en-US" sz="1200" b="0" i="1" smtClean="0">
                              <a:latin typeface="Cambria Math"/>
                            </a:rPr>
                            <m:t>𝑞</m:t>
                          </m:r>
                        </m:e>
                        <m:sub>
                          <m:r>
                            <a:rPr lang="en-US" sz="1200" b="0" i="1" smtClean="0">
                              <a:latin typeface="Cambria Math"/>
                            </a:rPr>
                            <m:t>1</m:t>
                          </m:r>
                        </m:sub>
                      </m:sSub>
                      <m:r>
                        <a:rPr lang="en-US" sz="1200" b="0" i="1" smtClean="0">
                          <a:latin typeface="Cambria Math"/>
                        </a:rPr>
                        <m:t>=1</m:t>
                      </m:r>
                    </m:oMath>
                  </m:oMathPara>
                </a14:m>
                <a:endParaRPr lang="en-US" sz="1200" dirty="0"/>
              </a:p>
            </p:txBody>
          </p:sp>
        </mc:Choice>
        <mc:Fallback xmlns="">
          <p:sp>
            <p:nvSpPr>
              <p:cNvPr id="29" name="TextBox 28"/>
              <p:cNvSpPr txBox="1">
                <a:spLocks noRot="1" noChangeAspect="1" noMove="1" noResize="1" noEditPoints="1" noAdjustHandles="1" noChangeArrowheads="1" noChangeShapeType="1" noTextEdit="1"/>
              </p:cNvSpPr>
              <p:nvPr/>
            </p:nvSpPr>
            <p:spPr>
              <a:xfrm>
                <a:off x="2667000" y="4419600"/>
                <a:ext cx="654731" cy="276999"/>
              </a:xfrm>
              <a:prstGeom prst="rect">
                <a:avLst/>
              </a:prstGeom>
              <a:blipFill rotWithShape="1">
                <a:blip r:embed="rId9"/>
                <a:stretch>
                  <a:fillRect/>
                </a:stretch>
              </a:blipFill>
            </p:spPr>
            <p:txBody>
              <a:bodyPr/>
              <a:lstStyle/>
              <a:p>
                <a:r>
                  <a:rPr lang="en-US">
                    <a:noFill/>
                  </a:rPr>
                  <a:t> </a:t>
                </a:r>
              </a:p>
            </p:txBody>
          </p:sp>
        </mc:Fallback>
      </mc:AlternateContent>
      <p:sp>
        <p:nvSpPr>
          <p:cNvPr id="17" name="Right Brace 16"/>
          <p:cNvSpPr/>
          <p:nvPr/>
        </p:nvSpPr>
        <p:spPr>
          <a:xfrm rot="18413328">
            <a:off x="2726951" y="2546456"/>
            <a:ext cx="49914" cy="4431251"/>
          </a:xfrm>
          <a:prstGeom prst="righ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46606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914400" y="6129450"/>
            <a:ext cx="3581400" cy="45719"/>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H="1">
            <a:off x="928048" y="6134100"/>
            <a:ext cx="3584391" cy="0"/>
          </a:xfrm>
          <a:prstGeom prst="line">
            <a:avLst/>
          </a:prstGeom>
        </p:spPr>
        <p:style>
          <a:lnRef idx="1">
            <a:schemeClr val="accent4"/>
          </a:lnRef>
          <a:fillRef idx="0">
            <a:schemeClr val="accent4"/>
          </a:fillRef>
          <a:effectRef idx="0">
            <a:schemeClr val="accent4"/>
          </a:effectRef>
          <a:fontRef idx="minor">
            <a:schemeClr val="tx1"/>
          </a:fontRef>
        </p:style>
      </p:cxnSp>
      <p:sp>
        <p:nvSpPr>
          <p:cNvPr id="2" name="Title 1"/>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Option 1: Ex-post Efficiency</a:t>
            </a:r>
            <a:endParaRPr lang="en-US" sz="2800" dirty="0">
              <a:solidFill>
                <a:srgbClr val="333399"/>
              </a:solidFill>
              <a:latin typeface="dccsc10" panose="020B0500000000000000" pitchFamily="34" charset="0"/>
            </a:endParaRPr>
          </a:p>
        </p:txBody>
      </p:sp>
      <p:cxnSp>
        <p:nvCxnSpPr>
          <p:cNvPr id="8" name="Straight Connector 7"/>
          <p:cNvCxnSpPr/>
          <p:nvPr/>
        </p:nvCxnSpPr>
        <p:spPr>
          <a:xfrm>
            <a:off x="914400" y="1600200"/>
            <a:ext cx="0" cy="45720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H="1">
            <a:off x="914400" y="6172200"/>
            <a:ext cx="4572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5473700" y="5987534"/>
                <a:ext cx="4512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1</m:t>
                          </m:r>
                        </m:sub>
                      </m:sSub>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5473700" y="5987534"/>
                <a:ext cx="451277"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57800" y="1415534"/>
                <a:ext cx="4566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2</m:t>
                          </m:r>
                        </m:sub>
                      </m:sSub>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457800" y="1415534"/>
                <a:ext cx="456600" cy="369332"/>
              </a:xfrm>
              <a:prstGeom prst="rect">
                <a:avLst/>
              </a:prstGeom>
              <a:blipFill rotWithShape="1">
                <a:blip r:embed="rId4"/>
                <a:stretch>
                  <a:fillRect/>
                </a:stretch>
              </a:blipFill>
            </p:spPr>
            <p:txBody>
              <a:bodyPr/>
              <a:lstStyle/>
              <a:p>
                <a:r>
                  <a:rPr lang="en-US">
                    <a:noFill/>
                  </a:rPr>
                  <a:t> </a:t>
                </a:r>
              </a:p>
            </p:txBody>
          </p:sp>
        </mc:Fallback>
      </mc:AlternateContent>
      <p:cxnSp>
        <p:nvCxnSpPr>
          <p:cNvPr id="18" name="Straight Connector 17"/>
          <p:cNvCxnSpPr/>
          <p:nvPr/>
        </p:nvCxnSpPr>
        <p:spPr>
          <a:xfrm>
            <a:off x="914400" y="3429000"/>
            <a:ext cx="3657600" cy="274320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4078273" y="6175170"/>
                <a:ext cx="95686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1</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078273" y="6175170"/>
                <a:ext cx="956865" cy="276999"/>
              </a:xfrm>
              <a:prstGeom prst="rect">
                <a:avLst/>
              </a:prstGeom>
              <a:blipFill rotWithShape="1">
                <a:blip r:embed="rId5"/>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6056" y="3292525"/>
                <a:ext cx="96045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2</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6056" y="3292525"/>
                <a:ext cx="960456" cy="276999"/>
              </a:xfrm>
              <a:prstGeom prst="rect">
                <a:avLst/>
              </a:prstGeom>
              <a:blipFill rotWithShape="1">
                <a:blip r:embed="rId6"/>
                <a:stretch>
                  <a:fillRect b="-6522"/>
                </a:stretch>
              </a:blipFill>
            </p:spPr>
            <p:txBody>
              <a:bodyPr/>
              <a:lstStyle/>
              <a:p>
                <a:r>
                  <a:rPr lang="en-US">
                    <a:noFill/>
                  </a:rPr>
                  <a:t> </a:t>
                </a:r>
              </a:p>
            </p:txBody>
          </p:sp>
        </mc:Fallback>
      </mc:AlternateContent>
      <p:sp>
        <p:nvSpPr>
          <p:cNvPr id="27" name="Oval 26"/>
          <p:cNvSpPr/>
          <p:nvPr/>
        </p:nvSpPr>
        <p:spPr>
          <a:xfrm>
            <a:off x="4542046" y="6152756"/>
            <a:ext cx="45719" cy="457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11" name="Straight Connector 10"/>
          <p:cNvCxnSpPr/>
          <p:nvPr/>
        </p:nvCxnSpPr>
        <p:spPr>
          <a:xfrm>
            <a:off x="4527550" y="6134702"/>
            <a:ext cx="0" cy="38332"/>
          </a:xfrm>
          <a:prstGeom prst="line">
            <a:avLst/>
          </a:prstGeom>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2165350" y="5842000"/>
                <a:ext cx="1171090" cy="276999"/>
              </a:xfrm>
              <a:prstGeom prst="rect">
                <a:avLst/>
              </a:prstGeom>
              <a:noFill/>
            </p:spPr>
            <p:txBody>
              <a:bodyPr wrap="none" rtlCol="0">
                <a:spAutoFit/>
              </a:bodyPr>
              <a:lstStyle/>
              <a:p>
                <a:r>
                  <a:rPr lang="en-US" sz="1200" dirty="0" smtClean="0">
                    <a:latin typeface="dcr10" panose="020B0500000000000000" pitchFamily="34" charset="0"/>
                  </a:rPr>
                  <a:t>Feasible </a:t>
                </a:r>
                <a14:m>
                  <m:oMath xmlns:m="http://schemas.openxmlformats.org/officeDocument/2006/math">
                    <m:sSub>
                      <m:sSubPr>
                        <m:ctrlPr>
                          <a:rPr lang="en-US" sz="1200" b="0" i="1" smtClean="0">
                            <a:latin typeface="Cambria Math"/>
                          </a:rPr>
                        </m:ctrlPr>
                      </m:sSubPr>
                      <m:e>
                        <m:r>
                          <a:rPr lang="en-US" sz="1200" b="0" i="1" smtClean="0">
                            <a:latin typeface="Cambria Math"/>
                          </a:rPr>
                          <m:t>𝐵</m:t>
                        </m:r>
                      </m:e>
                      <m:sub>
                        <m:r>
                          <a:rPr lang="en-US" sz="1200" b="0" i="1" smtClean="0">
                            <a:latin typeface="Cambria Math"/>
                          </a:rPr>
                          <m:t>1</m:t>
                        </m:r>
                      </m:sub>
                    </m:sSub>
                    <m:r>
                      <a:rPr lang="en-US" sz="1200" b="0" i="1" smtClean="0">
                        <a:latin typeface="Cambria Math"/>
                      </a:rPr>
                      <m:t>,</m:t>
                    </m:r>
                    <m:sSub>
                      <m:sSubPr>
                        <m:ctrlPr>
                          <a:rPr lang="en-US" sz="1200" b="0" i="1" smtClean="0">
                            <a:latin typeface="Cambria Math"/>
                          </a:rPr>
                        </m:ctrlPr>
                      </m:sSubPr>
                      <m:e>
                        <m:r>
                          <a:rPr lang="en-US" sz="1200" b="0" i="1" smtClean="0">
                            <a:latin typeface="Cambria Math"/>
                          </a:rPr>
                          <m:t>𝐵</m:t>
                        </m:r>
                      </m:e>
                      <m:sub>
                        <m:r>
                          <a:rPr lang="en-US" sz="1200" b="0" i="1" smtClean="0">
                            <a:latin typeface="Cambria Math"/>
                          </a:rPr>
                          <m:t>2</m:t>
                        </m:r>
                      </m:sub>
                    </m:sSub>
                  </m:oMath>
                </a14:m>
                <a:endParaRPr lang="en-US" sz="1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2165350" y="5842000"/>
                <a:ext cx="1171090" cy="276999"/>
              </a:xfrm>
              <a:prstGeom prst="rect">
                <a:avLst/>
              </a:prstGeom>
              <a:blipFill rotWithShape="1">
                <a:blip r:embed="rId7"/>
                <a:stretch>
                  <a:fillRect t="-2174"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5867400" y="3059668"/>
                <a:ext cx="322883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sSub>
                        <m:sSubPr>
                          <m:ctrlPr>
                            <a:rPr lang="en-US" b="0" i="1" smtClean="0">
                              <a:latin typeface="Cambria Math"/>
                            </a:rPr>
                          </m:ctrlPr>
                        </m:sSubPr>
                        <m:e>
                          <m:r>
                            <a:rPr lang="en-US" b="0" i="1" smtClean="0">
                              <a:latin typeface="Cambria Math"/>
                            </a:rPr>
                            <m:t>𝐵</m:t>
                          </m:r>
                        </m:e>
                        <m:sub>
                          <m:r>
                            <a:rPr lang="en-US" b="0" i="1" smtClean="0">
                              <a:latin typeface="Cambria Math"/>
                            </a:rPr>
                            <m:t>1</m:t>
                          </m:r>
                        </m:sub>
                      </m:sSub>
                      <m:r>
                        <m:rPr>
                          <m:lit/>
                        </m:rPr>
                        <a:rPr lang="en-US" b="0" i="1" smtClean="0">
                          <a:latin typeface="Cambria Math"/>
                        </a:rPr>
                        <m:t>(</m:t>
                      </m:r>
                      <m:r>
                        <a:rPr lang="en-US" b="0" i="1" smtClean="0">
                          <a:latin typeface="Cambria Math"/>
                        </a:rPr>
                        <m:t>𝑦</m:t>
                      </m:r>
                      <m:r>
                        <m:rPr>
                          <m:lit/>
                        </m:rPr>
                        <a:rPr lang="en-US" b="0" i="1" smtClean="0">
                          <a:latin typeface="Cambria Math"/>
                        </a:rPr>
                        <m:t>)</m:t>
                      </m:r>
                      <m:r>
                        <a:rPr lang="en-US" b="0" i="1" smtClean="0">
                          <a:latin typeface="Cambria Math"/>
                        </a:rPr>
                        <m:t>≤</m:t>
                      </m:r>
                      <m:r>
                        <a:rPr lang="en-US" b="0" i="1" smtClean="0">
                          <a:latin typeface="Cambria Math"/>
                        </a:rPr>
                        <m:t>𝛿</m:t>
                      </m:r>
                      <m:r>
                        <a:rPr lang="en-US" b="0" i="1" smtClean="0">
                          <a:latin typeface="Cambria Math"/>
                        </a:rPr>
                        <m:t>(</m:t>
                      </m:r>
                      <m:r>
                        <a:rPr lang="en-US" b="0" i="1" smtClean="0">
                          <a:latin typeface="Cambria Math"/>
                        </a:rPr>
                        <m:t>𝑝</m:t>
                      </m:r>
                      <m:sSub>
                        <m:sSubPr>
                          <m:ctrlPr>
                            <a:rPr lang="en-US" b="0" i="1" smtClean="0">
                              <a:latin typeface="Cambria Math"/>
                            </a:rPr>
                          </m:ctrlPr>
                        </m:sSubPr>
                        <m:e>
                          <m:r>
                            <a:rPr lang="en-US" b="0" i="1" smtClean="0">
                              <a:latin typeface="Cambria Math"/>
                            </a:rPr>
                            <m:t>𝐻</m:t>
                          </m:r>
                        </m:e>
                        <m:sub>
                          <m:r>
                            <a:rPr lang="en-US" b="0" i="1" smtClean="0">
                              <a:latin typeface="Cambria Math"/>
                            </a:rPr>
                            <m:t>1</m:t>
                          </m:r>
                        </m:sub>
                      </m:sSub>
                      <m:r>
                        <a:rPr lang="en-US" b="0" i="1" smtClean="0">
                          <a:latin typeface="Cambria Math"/>
                        </a:rPr>
                        <m:t>−</m:t>
                      </m:r>
                      <m:r>
                        <a:rPr lang="en-US" b="0" i="1" smtClean="0">
                          <a:latin typeface="Cambria Math"/>
                        </a:rPr>
                        <m:t>𝑐</m:t>
                      </m:r>
                      <m:r>
                        <a:rPr lang="en-US" b="0" i="1" smtClean="0">
                          <a:latin typeface="Cambria Math"/>
                        </a:rPr>
                        <m:t>)</m:t>
                      </m:r>
                      <m:sSub>
                        <m:sSubPr>
                          <m:ctrlPr>
                            <a:rPr lang="en-US" i="1" smtClean="0">
                              <a:solidFill>
                                <a:schemeClr val="bg1"/>
                              </a:solidFill>
                              <a:latin typeface="Cambria Math"/>
                            </a:rPr>
                          </m:ctrlPr>
                        </m:sSubPr>
                        <m:e>
                          <m:r>
                            <a:rPr lang="en-US" i="1">
                              <a:solidFill>
                                <a:schemeClr val="bg1"/>
                              </a:solidFill>
                              <a:latin typeface="Cambria Math"/>
                            </a:rPr>
                            <m:t>𝑞</m:t>
                          </m:r>
                        </m:e>
                        <m:sub>
                          <m:r>
                            <a:rPr lang="en-US" i="1">
                              <a:solidFill>
                                <a:schemeClr val="bg1"/>
                              </a:solidFill>
                              <a:latin typeface="Cambria Math"/>
                            </a:rPr>
                            <m:t>1</m:t>
                          </m:r>
                        </m:sub>
                      </m:sSub>
                      <m:r>
                        <a:rPr lang="en-US" i="1" smtClean="0">
                          <a:solidFill>
                            <a:schemeClr val="bg1"/>
                          </a:solidFill>
                          <a:latin typeface="Cambria Math"/>
                        </a:rPr>
                        <m:t>(</m:t>
                      </m:r>
                      <m:r>
                        <a:rPr lang="en-US" i="1" smtClean="0">
                          <a:solidFill>
                            <a:schemeClr val="bg1"/>
                          </a:solidFill>
                          <a:latin typeface="Cambria Math"/>
                        </a:rPr>
                        <m:t>𝑦</m:t>
                      </m:r>
                      <m:r>
                        <a:rPr lang="en-US" i="1" smtClean="0">
                          <a:solidFill>
                            <a:schemeClr val="bg1"/>
                          </a:solidFill>
                          <a:latin typeface="Cambria Math"/>
                        </a:rPr>
                        <m:t>)</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5867400" y="3059668"/>
                <a:ext cx="3228833" cy="369332"/>
              </a:xfrm>
              <a:prstGeom prst="rect">
                <a:avLst/>
              </a:prstGeom>
              <a:blipFill rotWithShape="1">
                <a:blip r:embed="rId8"/>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887121" y="3440668"/>
                <a:ext cx="32745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sSub>
                        <m:sSubPr>
                          <m:ctrlPr>
                            <a:rPr lang="en-US" b="0" i="1" smtClean="0">
                              <a:latin typeface="Cambria Math"/>
                            </a:rPr>
                          </m:ctrlPr>
                        </m:sSubPr>
                        <m:e>
                          <m:r>
                            <a:rPr lang="en-US" b="0" i="1" smtClean="0">
                              <a:latin typeface="Cambria Math"/>
                            </a:rPr>
                            <m:t>𝐵</m:t>
                          </m:r>
                        </m:e>
                        <m:sub>
                          <m:r>
                            <a:rPr lang="en-US" b="0" i="1" smtClean="0">
                              <a:latin typeface="Cambria Math"/>
                            </a:rPr>
                            <m:t>2</m:t>
                          </m:r>
                        </m:sub>
                      </m:sSub>
                      <m:r>
                        <m:rPr>
                          <m:lit/>
                        </m:rPr>
                        <a:rPr lang="en-US" b="0" i="1" smtClean="0">
                          <a:latin typeface="Cambria Math"/>
                        </a:rPr>
                        <m:t>(</m:t>
                      </m:r>
                      <m:r>
                        <a:rPr lang="en-US" b="0" i="1" smtClean="0">
                          <a:latin typeface="Cambria Math"/>
                        </a:rPr>
                        <m:t>𝑦</m:t>
                      </m:r>
                      <m:r>
                        <m:rPr>
                          <m:lit/>
                        </m:rPr>
                        <a:rPr lang="en-US" b="0" i="1" smtClean="0">
                          <a:latin typeface="Cambria Math"/>
                        </a:rPr>
                        <m:t>)</m:t>
                      </m:r>
                      <m:r>
                        <a:rPr lang="en-US" b="0" i="1" smtClean="0">
                          <a:latin typeface="Cambria Math"/>
                        </a:rPr>
                        <m:t>≤</m:t>
                      </m:r>
                      <m:r>
                        <a:rPr lang="en-US" b="0" i="1" smtClean="0">
                          <a:solidFill>
                            <a:schemeClr val="bg1"/>
                          </a:solidFill>
                          <a:latin typeface="Cambria Math"/>
                        </a:rPr>
                        <m:t>𝛿</m:t>
                      </m:r>
                      <m:r>
                        <a:rPr lang="en-US" b="0" i="1" smtClean="0">
                          <a:solidFill>
                            <a:schemeClr val="bg1"/>
                          </a:solidFill>
                          <a:latin typeface="Cambria Math"/>
                        </a:rPr>
                        <m:t>(</m:t>
                      </m:r>
                      <m:r>
                        <a:rPr lang="en-US" b="0" i="1" smtClean="0">
                          <a:solidFill>
                            <a:schemeClr val="bg1"/>
                          </a:solidFill>
                          <a:latin typeface="Cambria Math"/>
                        </a:rPr>
                        <m:t>𝑝</m:t>
                      </m:r>
                      <m:sSub>
                        <m:sSubPr>
                          <m:ctrlPr>
                            <a:rPr lang="en-US" b="0" i="1" smtClean="0">
                              <a:solidFill>
                                <a:schemeClr val="bg1"/>
                              </a:solidFill>
                              <a:latin typeface="Cambria Math"/>
                            </a:rPr>
                          </m:ctrlPr>
                        </m:sSubPr>
                        <m:e>
                          <m:r>
                            <a:rPr lang="en-US" b="0" i="1" smtClean="0">
                              <a:solidFill>
                                <a:schemeClr val="bg1"/>
                              </a:solidFill>
                              <a:latin typeface="Cambria Math"/>
                            </a:rPr>
                            <m:t>𝐻</m:t>
                          </m:r>
                        </m:e>
                        <m:sub>
                          <m:r>
                            <a:rPr lang="en-US" b="0" i="1" smtClean="0">
                              <a:solidFill>
                                <a:schemeClr val="bg1"/>
                              </a:solidFill>
                              <a:latin typeface="Cambria Math"/>
                            </a:rPr>
                            <m:t>2</m:t>
                          </m:r>
                        </m:sub>
                      </m:sSub>
                      <m:r>
                        <a:rPr lang="en-US" b="0" i="1" smtClean="0">
                          <a:solidFill>
                            <a:schemeClr val="bg1"/>
                          </a:solidFill>
                          <a:latin typeface="Cambria Math"/>
                        </a:rPr>
                        <m:t>−</m:t>
                      </m:r>
                      <m:r>
                        <a:rPr lang="en-US" b="0" i="1" smtClean="0">
                          <a:solidFill>
                            <a:schemeClr val="bg1"/>
                          </a:solidFill>
                          <a:latin typeface="Cambria Math"/>
                        </a:rPr>
                        <m:t>𝑐</m:t>
                      </m:r>
                      <m:r>
                        <a:rPr lang="en-US" b="0" i="1" smtClean="0">
                          <a:solidFill>
                            <a:schemeClr val="bg1"/>
                          </a:solidFill>
                          <a:latin typeface="Cambria Math"/>
                        </a:rPr>
                        <m:t>)</m:t>
                      </m:r>
                      <m:sSub>
                        <m:sSubPr>
                          <m:ctrlPr>
                            <a:rPr lang="en-US" i="1">
                              <a:solidFill>
                                <a:schemeClr val="bg1"/>
                              </a:solidFill>
                              <a:latin typeface="Cambria Math"/>
                            </a:rPr>
                          </m:ctrlPr>
                        </m:sSubPr>
                        <m:e>
                          <m:r>
                            <a:rPr lang="en-US" i="1">
                              <a:solidFill>
                                <a:schemeClr val="bg1"/>
                              </a:solidFill>
                              <a:latin typeface="Cambria Math"/>
                            </a:rPr>
                            <m:t>𝑞</m:t>
                          </m:r>
                        </m:e>
                        <m:sub>
                          <m:r>
                            <a:rPr lang="en-US" i="1">
                              <a:solidFill>
                                <a:schemeClr val="bg1"/>
                              </a:solidFill>
                              <a:latin typeface="Cambria Math"/>
                            </a:rPr>
                            <m:t>2</m:t>
                          </m:r>
                        </m:sub>
                      </m:sSub>
                      <m:r>
                        <a:rPr lang="en-US" i="1" smtClean="0">
                          <a:solidFill>
                            <a:schemeClr val="bg1"/>
                          </a:solidFill>
                          <a:latin typeface="Cambria Math"/>
                        </a:rPr>
                        <m:t>(</m:t>
                      </m:r>
                      <m:r>
                        <a:rPr lang="en-US" i="1" smtClean="0">
                          <a:solidFill>
                            <a:schemeClr val="bg1"/>
                          </a:solidFill>
                          <a:latin typeface="Cambria Math"/>
                        </a:rPr>
                        <m:t>𝑦</m:t>
                      </m:r>
                      <m:r>
                        <a:rPr lang="en-US" i="1" smtClean="0">
                          <a:solidFill>
                            <a:schemeClr val="bg1"/>
                          </a:solidFill>
                          <a:latin typeface="Cambria Math"/>
                        </a:rPr>
                        <m:t>)</m:t>
                      </m:r>
                    </m:oMath>
                  </m:oMathPara>
                </a14:m>
                <a:endParaRPr lang="en-US" dirty="0">
                  <a:solidFill>
                    <a:schemeClr val="bg1"/>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5887121" y="3440668"/>
                <a:ext cx="3274551" cy="369332"/>
              </a:xfrm>
              <a:prstGeom prst="rect">
                <a:avLst/>
              </a:prstGeom>
              <a:blipFill rotWithShape="1">
                <a:blip r:embed="rId9"/>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667000" y="4419600"/>
                <a:ext cx="65473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a:rPr>
                          </m:ctrlPr>
                        </m:sSubPr>
                        <m:e>
                          <m:r>
                            <a:rPr lang="en-US" sz="1200" b="0" i="1" smtClean="0">
                              <a:latin typeface="Cambria Math"/>
                            </a:rPr>
                            <m:t>𝑞</m:t>
                          </m:r>
                        </m:e>
                        <m:sub>
                          <m:r>
                            <a:rPr lang="en-US" sz="1200" b="0" i="1" smtClean="0">
                              <a:latin typeface="Cambria Math"/>
                            </a:rPr>
                            <m:t>1</m:t>
                          </m:r>
                        </m:sub>
                      </m:sSub>
                      <m:r>
                        <a:rPr lang="en-US" sz="1200" b="0" i="1" smtClean="0">
                          <a:latin typeface="Cambria Math"/>
                        </a:rPr>
                        <m:t>=1</m:t>
                      </m:r>
                    </m:oMath>
                  </m:oMathPara>
                </a14:m>
                <a:endParaRPr lang="en-US" sz="1200" dirty="0"/>
              </a:p>
            </p:txBody>
          </p:sp>
        </mc:Choice>
        <mc:Fallback xmlns="">
          <p:sp>
            <p:nvSpPr>
              <p:cNvPr id="29" name="TextBox 28"/>
              <p:cNvSpPr txBox="1">
                <a:spLocks noRot="1" noChangeAspect="1" noMove="1" noResize="1" noEditPoints="1" noAdjustHandles="1" noChangeArrowheads="1" noChangeShapeType="1" noTextEdit="1"/>
              </p:cNvSpPr>
              <p:nvPr/>
            </p:nvSpPr>
            <p:spPr>
              <a:xfrm>
                <a:off x="2667000" y="4419600"/>
                <a:ext cx="654731" cy="276999"/>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7181850" y="3441700"/>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7181850" y="3441700"/>
                <a:ext cx="365805" cy="369332"/>
              </a:xfrm>
              <a:prstGeom prst="rect">
                <a:avLst/>
              </a:prstGeom>
              <a:blipFill rotWithShape="1">
                <a:blip r:embed="rId11"/>
                <a:stretch>
                  <a:fillRect/>
                </a:stretch>
              </a:blipFill>
            </p:spPr>
            <p:txBody>
              <a:bodyPr/>
              <a:lstStyle/>
              <a:p>
                <a:r>
                  <a:rPr lang="en-US">
                    <a:noFill/>
                  </a:rPr>
                  <a:t> </a:t>
                </a:r>
              </a:p>
            </p:txBody>
          </p:sp>
        </mc:Fallback>
      </mc:AlternateContent>
      <p:sp>
        <p:nvSpPr>
          <p:cNvPr id="21" name="Right Brace 20"/>
          <p:cNvSpPr/>
          <p:nvPr/>
        </p:nvSpPr>
        <p:spPr>
          <a:xfrm rot="18413328">
            <a:off x="2726951" y="2546456"/>
            <a:ext cx="49914" cy="4431251"/>
          </a:xfrm>
          <a:prstGeom prst="righ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67419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Option 2: Randomization</a:t>
            </a:r>
            <a:endParaRPr lang="en-US" sz="2800" dirty="0">
              <a:solidFill>
                <a:srgbClr val="333399"/>
              </a:solidFill>
              <a:latin typeface="dccsc10" panose="020B0500000000000000" pitchFamily="34" charset="0"/>
            </a:endParaRPr>
          </a:p>
        </p:txBody>
      </p:sp>
      <p:cxnSp>
        <p:nvCxnSpPr>
          <p:cNvPr id="8" name="Straight Connector 7"/>
          <p:cNvCxnSpPr/>
          <p:nvPr/>
        </p:nvCxnSpPr>
        <p:spPr>
          <a:xfrm>
            <a:off x="914400" y="1600200"/>
            <a:ext cx="0" cy="45720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H="1">
            <a:off x="914400" y="6172200"/>
            <a:ext cx="4572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5473700" y="5987534"/>
                <a:ext cx="4512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1</m:t>
                          </m:r>
                        </m:sub>
                      </m:sSub>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5473700" y="5987534"/>
                <a:ext cx="451277"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57800" y="1415534"/>
                <a:ext cx="4566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2</m:t>
                          </m:r>
                        </m:sub>
                      </m:sSub>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457800" y="1415534"/>
                <a:ext cx="456600" cy="369332"/>
              </a:xfrm>
              <a:prstGeom prst="rect">
                <a:avLst/>
              </a:prstGeom>
              <a:blipFill rotWithShape="1">
                <a:blip r:embed="rId4"/>
                <a:stretch>
                  <a:fillRect/>
                </a:stretch>
              </a:blipFill>
            </p:spPr>
            <p:txBody>
              <a:bodyPr/>
              <a:lstStyle/>
              <a:p>
                <a:r>
                  <a:rPr lang="en-US">
                    <a:noFill/>
                  </a:rPr>
                  <a:t> </a:t>
                </a:r>
              </a:p>
            </p:txBody>
          </p:sp>
        </mc:Fallback>
      </mc:AlternateContent>
      <p:cxnSp>
        <p:nvCxnSpPr>
          <p:cNvPr id="18" name="Straight Connector 17"/>
          <p:cNvCxnSpPr/>
          <p:nvPr/>
        </p:nvCxnSpPr>
        <p:spPr>
          <a:xfrm>
            <a:off x="914400" y="3429000"/>
            <a:ext cx="3657600" cy="274320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4078273" y="6175170"/>
                <a:ext cx="95686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1</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078273" y="6175170"/>
                <a:ext cx="956865" cy="276999"/>
              </a:xfrm>
              <a:prstGeom prst="rect">
                <a:avLst/>
              </a:prstGeom>
              <a:blipFill rotWithShape="1">
                <a:blip r:embed="rId5"/>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6056" y="3292525"/>
                <a:ext cx="96045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2</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6056" y="3292525"/>
                <a:ext cx="960456" cy="276999"/>
              </a:xfrm>
              <a:prstGeom prst="rect">
                <a:avLst/>
              </a:prstGeom>
              <a:blipFill rotWithShape="1">
                <a:blip r:embed="rId6"/>
                <a:stretch>
                  <a:fillRect b="-6522"/>
                </a:stretch>
              </a:blipFill>
            </p:spPr>
            <p:txBody>
              <a:bodyPr/>
              <a:lstStyle/>
              <a:p>
                <a:r>
                  <a:rPr lang="en-US">
                    <a:noFill/>
                  </a:rPr>
                  <a:t> </a:t>
                </a:r>
              </a:p>
            </p:txBody>
          </p:sp>
        </mc:Fallback>
      </mc:AlternateContent>
    </p:spTree>
    <p:extLst>
      <p:ext uri="{BB962C8B-B14F-4D97-AF65-F5344CB8AC3E}">
        <p14:creationId xmlns:p14="http://schemas.microsoft.com/office/powerpoint/2010/main" val="1964325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Option 2: Randomization</a:t>
            </a:r>
            <a:endParaRPr lang="en-US" sz="2800" dirty="0">
              <a:solidFill>
                <a:srgbClr val="333399"/>
              </a:solidFill>
              <a:latin typeface="dccsc10" panose="020B0500000000000000" pitchFamily="34" charset="0"/>
            </a:endParaRPr>
          </a:p>
        </p:txBody>
      </p:sp>
      <p:cxnSp>
        <p:nvCxnSpPr>
          <p:cNvPr id="8" name="Straight Connector 7"/>
          <p:cNvCxnSpPr/>
          <p:nvPr/>
        </p:nvCxnSpPr>
        <p:spPr>
          <a:xfrm>
            <a:off x="914400" y="1600200"/>
            <a:ext cx="0" cy="45720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H="1">
            <a:off x="914400" y="6172200"/>
            <a:ext cx="4572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5473700" y="5987534"/>
                <a:ext cx="4512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1</m:t>
                          </m:r>
                        </m:sub>
                      </m:sSub>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5473700" y="5987534"/>
                <a:ext cx="451277"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57800" y="1415534"/>
                <a:ext cx="4566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2</m:t>
                          </m:r>
                        </m:sub>
                      </m:sSub>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457800" y="1415534"/>
                <a:ext cx="456600" cy="369332"/>
              </a:xfrm>
              <a:prstGeom prst="rect">
                <a:avLst/>
              </a:prstGeom>
              <a:blipFill rotWithShape="1">
                <a:blip r:embed="rId4"/>
                <a:stretch>
                  <a:fillRect/>
                </a:stretch>
              </a:blipFill>
            </p:spPr>
            <p:txBody>
              <a:bodyPr/>
              <a:lstStyle/>
              <a:p>
                <a:r>
                  <a:rPr lang="en-US">
                    <a:noFill/>
                  </a:rPr>
                  <a:t> </a:t>
                </a:r>
              </a:p>
            </p:txBody>
          </p:sp>
        </mc:Fallback>
      </mc:AlternateContent>
      <p:cxnSp>
        <p:nvCxnSpPr>
          <p:cNvPr id="18" name="Straight Connector 17"/>
          <p:cNvCxnSpPr/>
          <p:nvPr/>
        </p:nvCxnSpPr>
        <p:spPr>
          <a:xfrm>
            <a:off x="914400" y="3429000"/>
            <a:ext cx="3657600" cy="274320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4078273" y="6175170"/>
                <a:ext cx="95686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1</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078273" y="6175170"/>
                <a:ext cx="956865" cy="276999"/>
              </a:xfrm>
              <a:prstGeom prst="rect">
                <a:avLst/>
              </a:prstGeom>
              <a:blipFill rotWithShape="1">
                <a:blip r:embed="rId5"/>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6056" y="3292525"/>
                <a:ext cx="96045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2</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6056" y="3292525"/>
                <a:ext cx="960456" cy="276999"/>
              </a:xfrm>
              <a:prstGeom prst="rect">
                <a:avLst/>
              </a:prstGeom>
              <a:blipFill rotWithShape="1">
                <a:blip r:embed="rId6"/>
                <a:stretch>
                  <a:fillRect b="-6522"/>
                </a:stretch>
              </a:blipFill>
            </p:spPr>
            <p:txBody>
              <a:bodyPr/>
              <a:lstStyle/>
              <a:p>
                <a:r>
                  <a:rPr lang="en-US">
                    <a:noFill/>
                  </a:rPr>
                  <a:t> </a:t>
                </a:r>
              </a:p>
            </p:txBody>
          </p:sp>
        </mc:Fallback>
      </mc:AlternateContent>
      <p:sp>
        <p:nvSpPr>
          <p:cNvPr id="23" name="Right Brace 22"/>
          <p:cNvSpPr/>
          <p:nvPr/>
        </p:nvSpPr>
        <p:spPr>
          <a:xfrm rot="18413328">
            <a:off x="1822557" y="2998262"/>
            <a:ext cx="49914" cy="2172659"/>
          </a:xfrm>
          <a:prstGeom prst="righ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24" name="Right Brace 23"/>
          <p:cNvSpPr/>
          <p:nvPr/>
        </p:nvSpPr>
        <p:spPr>
          <a:xfrm rot="18413328">
            <a:off x="3664257" y="4365576"/>
            <a:ext cx="45745" cy="2202022"/>
          </a:xfrm>
          <a:prstGeom prst="righ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p:cNvSpPr txBox="1"/>
              <p:nvPr/>
            </p:nvSpPr>
            <p:spPr>
              <a:xfrm>
                <a:off x="1743074" y="3757615"/>
                <a:ext cx="449995" cy="3323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200" b="0" i="1" smtClean="0">
                              <a:latin typeface="Cambria Math"/>
                            </a:rPr>
                          </m:ctrlPr>
                        </m:fPr>
                        <m:num>
                          <m:r>
                            <a:rPr lang="en-US" sz="1200" b="0" i="1" smtClean="0">
                              <a:latin typeface="Cambria Math"/>
                            </a:rPr>
                            <m:t>1</m:t>
                          </m:r>
                        </m:num>
                        <m:den>
                          <m:r>
                            <a:rPr lang="en-US" sz="1200" b="0" i="1" smtClean="0">
                              <a:latin typeface="Cambria Math"/>
                            </a:rPr>
                            <m:t>2</m:t>
                          </m:r>
                        </m:den>
                      </m:f>
                    </m:oMath>
                  </m:oMathPara>
                </a14:m>
                <a:endParaRPr lang="en-US" sz="12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743074" y="3757615"/>
                <a:ext cx="449995" cy="332399"/>
              </a:xfrm>
              <a:prstGeom prst="rect">
                <a:avLst/>
              </a:prstGeom>
              <a:blipFill rotWithShape="1">
                <a:blip r:embed="rId7"/>
                <a:stretch>
                  <a:fillRect l="-36486" t="-101818" r="-75676" b="-156364"/>
                </a:stretch>
              </a:blipFill>
            </p:spPr>
            <p:txBody>
              <a:bodyPr/>
              <a:lstStyle/>
              <a:p>
                <a:r>
                  <a:rPr lang="en-US">
                    <a:noFill/>
                  </a:rPr>
                  <a:t> </a:t>
                </a:r>
              </a:p>
            </p:txBody>
          </p:sp>
        </mc:Fallback>
      </mc:AlternateContent>
      <p:sp>
        <p:nvSpPr>
          <p:cNvPr id="28" name="Oval 27"/>
          <p:cNvSpPr/>
          <p:nvPr/>
        </p:nvSpPr>
        <p:spPr>
          <a:xfrm>
            <a:off x="2718878" y="4776787"/>
            <a:ext cx="45719" cy="457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p:cNvSpPr txBox="1"/>
              <p:nvPr/>
            </p:nvSpPr>
            <p:spPr>
              <a:xfrm>
                <a:off x="3567119" y="5134188"/>
                <a:ext cx="449995" cy="3323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200" b="0" i="1" smtClean="0">
                              <a:latin typeface="Cambria Math"/>
                            </a:rPr>
                          </m:ctrlPr>
                        </m:fPr>
                        <m:num>
                          <m:r>
                            <a:rPr lang="en-US" sz="1200" b="0" i="1" smtClean="0">
                              <a:latin typeface="Cambria Math"/>
                            </a:rPr>
                            <m:t>1</m:t>
                          </m:r>
                        </m:num>
                        <m:den>
                          <m:r>
                            <a:rPr lang="en-US" sz="1200" b="0" i="1" smtClean="0">
                              <a:latin typeface="Cambria Math"/>
                            </a:rPr>
                            <m:t>2</m:t>
                          </m:r>
                        </m:den>
                      </m:f>
                    </m:oMath>
                  </m:oMathPara>
                </a14:m>
                <a:endParaRPr lang="en-US" sz="1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567119" y="5134188"/>
                <a:ext cx="449995" cy="332399"/>
              </a:xfrm>
              <a:prstGeom prst="rect">
                <a:avLst/>
              </a:prstGeom>
              <a:blipFill rotWithShape="1">
                <a:blip r:embed="rId8"/>
                <a:stretch>
                  <a:fillRect l="-35135" t="-101818" r="-77027" b="-15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867400" y="3059668"/>
                <a:ext cx="322883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sSub>
                        <m:sSubPr>
                          <m:ctrlPr>
                            <a:rPr lang="en-US" b="0" i="1" smtClean="0">
                              <a:latin typeface="Cambria Math"/>
                            </a:rPr>
                          </m:ctrlPr>
                        </m:sSubPr>
                        <m:e>
                          <m:r>
                            <a:rPr lang="en-US" b="0" i="1" smtClean="0">
                              <a:latin typeface="Cambria Math"/>
                            </a:rPr>
                            <m:t>𝐵</m:t>
                          </m:r>
                        </m:e>
                        <m:sub>
                          <m:r>
                            <a:rPr lang="en-US" b="0" i="1" smtClean="0">
                              <a:latin typeface="Cambria Math"/>
                            </a:rPr>
                            <m:t>1</m:t>
                          </m:r>
                        </m:sub>
                      </m:sSub>
                      <m:r>
                        <m:rPr>
                          <m:lit/>
                        </m:rPr>
                        <a:rPr lang="en-US" b="0" i="1" smtClean="0">
                          <a:latin typeface="Cambria Math"/>
                        </a:rPr>
                        <m:t>(</m:t>
                      </m:r>
                      <m:r>
                        <a:rPr lang="en-US" b="0" i="1" smtClean="0">
                          <a:latin typeface="Cambria Math"/>
                        </a:rPr>
                        <m:t>𝑦</m:t>
                      </m:r>
                      <m:r>
                        <m:rPr>
                          <m:lit/>
                        </m:rPr>
                        <a:rPr lang="en-US" b="0" i="1" smtClean="0">
                          <a:latin typeface="Cambria Math"/>
                        </a:rPr>
                        <m:t>)</m:t>
                      </m:r>
                      <m:r>
                        <a:rPr lang="en-US" b="0" i="1" smtClean="0">
                          <a:latin typeface="Cambria Math"/>
                        </a:rPr>
                        <m:t>≤</m:t>
                      </m:r>
                      <m:r>
                        <a:rPr lang="en-US" b="0" i="1" smtClean="0">
                          <a:latin typeface="Cambria Math"/>
                        </a:rPr>
                        <m:t>𝛿</m:t>
                      </m:r>
                      <m:r>
                        <a:rPr lang="en-US" b="0" i="1" smtClean="0">
                          <a:latin typeface="Cambria Math"/>
                        </a:rPr>
                        <m:t>(</m:t>
                      </m:r>
                      <m:r>
                        <a:rPr lang="en-US" b="0" i="1" smtClean="0">
                          <a:latin typeface="Cambria Math"/>
                        </a:rPr>
                        <m:t>𝑝</m:t>
                      </m:r>
                      <m:sSub>
                        <m:sSubPr>
                          <m:ctrlPr>
                            <a:rPr lang="en-US" b="0" i="1" smtClean="0">
                              <a:latin typeface="Cambria Math"/>
                            </a:rPr>
                          </m:ctrlPr>
                        </m:sSubPr>
                        <m:e>
                          <m:r>
                            <a:rPr lang="en-US" b="0" i="1" smtClean="0">
                              <a:latin typeface="Cambria Math"/>
                            </a:rPr>
                            <m:t>𝐻</m:t>
                          </m:r>
                        </m:e>
                        <m:sub>
                          <m:r>
                            <a:rPr lang="en-US" b="0" i="1" smtClean="0">
                              <a:latin typeface="Cambria Math"/>
                            </a:rPr>
                            <m:t>1</m:t>
                          </m:r>
                        </m:sub>
                      </m:sSub>
                      <m:r>
                        <a:rPr lang="en-US" b="0" i="1" smtClean="0">
                          <a:latin typeface="Cambria Math"/>
                        </a:rPr>
                        <m:t>−</m:t>
                      </m:r>
                      <m:r>
                        <a:rPr lang="en-US" b="0" i="1" smtClean="0">
                          <a:latin typeface="Cambria Math"/>
                        </a:rPr>
                        <m:t>𝑐</m:t>
                      </m:r>
                      <m:r>
                        <a:rPr lang="en-US" b="0" i="1" smtClean="0">
                          <a:latin typeface="Cambria Math"/>
                        </a:rPr>
                        <m:t>)</m:t>
                      </m:r>
                      <m:sSub>
                        <m:sSubPr>
                          <m:ctrlPr>
                            <a:rPr lang="en-US" i="1">
                              <a:latin typeface="Cambria Math"/>
                            </a:rPr>
                          </m:ctrlPr>
                        </m:sSubPr>
                        <m:e>
                          <m:r>
                            <a:rPr lang="en-US" i="1">
                              <a:latin typeface="Cambria Math"/>
                            </a:rPr>
                            <m:t>𝑞</m:t>
                          </m:r>
                        </m:e>
                        <m:sub>
                          <m:r>
                            <a:rPr lang="en-US" i="1">
                              <a:latin typeface="Cambria Math"/>
                            </a:rPr>
                            <m:t>1</m:t>
                          </m:r>
                        </m:sub>
                      </m:sSub>
                      <m:r>
                        <a:rPr lang="en-US" i="1" smtClean="0">
                          <a:solidFill>
                            <a:schemeClr val="bg1"/>
                          </a:solidFill>
                          <a:latin typeface="Cambria Math"/>
                        </a:rPr>
                        <m:t>(</m:t>
                      </m:r>
                      <m:r>
                        <a:rPr lang="en-US" i="1" smtClean="0">
                          <a:solidFill>
                            <a:schemeClr val="bg1"/>
                          </a:solidFill>
                          <a:latin typeface="Cambria Math"/>
                        </a:rPr>
                        <m:t>𝑦</m:t>
                      </m:r>
                      <m:r>
                        <a:rPr lang="en-US" i="1" smtClean="0">
                          <a:solidFill>
                            <a:schemeClr val="bg1"/>
                          </a:solidFill>
                          <a:latin typeface="Cambria Math"/>
                        </a:rPr>
                        <m:t>)</m:t>
                      </m:r>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5867400" y="3059668"/>
                <a:ext cx="3228833" cy="369332"/>
              </a:xfrm>
              <a:prstGeom prst="rect">
                <a:avLst/>
              </a:prstGeom>
              <a:blipFill rotWithShape="1">
                <a:blip r:embed="rId9"/>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887121" y="3440668"/>
                <a:ext cx="32745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sSub>
                        <m:sSubPr>
                          <m:ctrlPr>
                            <a:rPr lang="en-US" b="0" i="1" smtClean="0">
                              <a:latin typeface="Cambria Math"/>
                            </a:rPr>
                          </m:ctrlPr>
                        </m:sSubPr>
                        <m:e>
                          <m:r>
                            <a:rPr lang="en-US" b="0" i="1" smtClean="0">
                              <a:latin typeface="Cambria Math"/>
                            </a:rPr>
                            <m:t>𝐵</m:t>
                          </m:r>
                        </m:e>
                        <m:sub>
                          <m:r>
                            <a:rPr lang="en-US" b="0" i="1" smtClean="0">
                              <a:latin typeface="Cambria Math"/>
                            </a:rPr>
                            <m:t>2</m:t>
                          </m:r>
                        </m:sub>
                      </m:sSub>
                      <m:r>
                        <m:rPr>
                          <m:lit/>
                        </m:rPr>
                        <a:rPr lang="en-US" b="0" i="1" smtClean="0">
                          <a:latin typeface="Cambria Math"/>
                        </a:rPr>
                        <m:t>(</m:t>
                      </m:r>
                      <m:r>
                        <a:rPr lang="en-US" b="0" i="1" smtClean="0">
                          <a:latin typeface="Cambria Math"/>
                        </a:rPr>
                        <m:t>𝑦</m:t>
                      </m:r>
                      <m:r>
                        <m:rPr>
                          <m:lit/>
                        </m:rPr>
                        <a:rPr lang="en-US" b="0" i="1" smtClean="0">
                          <a:latin typeface="Cambria Math"/>
                        </a:rPr>
                        <m:t>)</m:t>
                      </m:r>
                      <m:r>
                        <a:rPr lang="en-US" b="0" i="1" smtClean="0">
                          <a:latin typeface="Cambria Math"/>
                        </a:rPr>
                        <m:t>≤</m:t>
                      </m:r>
                      <m:r>
                        <a:rPr lang="en-US" b="0" i="1" smtClean="0">
                          <a:latin typeface="Cambria Math"/>
                        </a:rPr>
                        <m:t>𝛿</m:t>
                      </m:r>
                      <m:r>
                        <a:rPr lang="en-US" b="0" i="1" smtClean="0">
                          <a:latin typeface="Cambria Math"/>
                        </a:rPr>
                        <m:t>(</m:t>
                      </m:r>
                      <m:r>
                        <a:rPr lang="en-US" b="0" i="1" smtClean="0">
                          <a:latin typeface="Cambria Math"/>
                        </a:rPr>
                        <m:t>𝑝</m:t>
                      </m:r>
                      <m:sSub>
                        <m:sSubPr>
                          <m:ctrlPr>
                            <a:rPr lang="en-US" b="0" i="1" smtClean="0">
                              <a:latin typeface="Cambria Math"/>
                            </a:rPr>
                          </m:ctrlPr>
                        </m:sSubPr>
                        <m:e>
                          <m:r>
                            <a:rPr lang="en-US" b="0" i="1" smtClean="0">
                              <a:latin typeface="Cambria Math"/>
                            </a:rPr>
                            <m:t>𝐻</m:t>
                          </m:r>
                        </m:e>
                        <m:sub>
                          <m:r>
                            <a:rPr lang="en-US" b="0" i="1" smtClean="0">
                              <a:latin typeface="Cambria Math"/>
                            </a:rPr>
                            <m:t>2</m:t>
                          </m:r>
                        </m:sub>
                      </m:sSub>
                      <m:r>
                        <a:rPr lang="en-US" b="0" i="1" smtClean="0">
                          <a:latin typeface="Cambria Math"/>
                        </a:rPr>
                        <m:t>−</m:t>
                      </m:r>
                      <m:r>
                        <a:rPr lang="en-US" b="0" i="1" smtClean="0">
                          <a:latin typeface="Cambria Math"/>
                        </a:rPr>
                        <m:t>𝑐</m:t>
                      </m:r>
                      <m:r>
                        <a:rPr lang="en-US" b="0" i="1" smtClean="0">
                          <a:latin typeface="Cambria Math"/>
                        </a:rPr>
                        <m:t>)</m:t>
                      </m:r>
                      <m:sSub>
                        <m:sSubPr>
                          <m:ctrlPr>
                            <a:rPr lang="en-US" i="1">
                              <a:latin typeface="Cambria Math"/>
                            </a:rPr>
                          </m:ctrlPr>
                        </m:sSubPr>
                        <m:e>
                          <m:r>
                            <a:rPr lang="en-US" i="1">
                              <a:latin typeface="Cambria Math"/>
                            </a:rPr>
                            <m:t>𝑞</m:t>
                          </m:r>
                        </m:e>
                        <m:sub>
                          <m:r>
                            <a:rPr lang="en-US" i="1">
                              <a:latin typeface="Cambria Math"/>
                            </a:rPr>
                            <m:t>2</m:t>
                          </m:r>
                        </m:sub>
                      </m:sSub>
                      <m:r>
                        <a:rPr lang="en-US" i="1" smtClean="0">
                          <a:solidFill>
                            <a:schemeClr val="bg1"/>
                          </a:solidFill>
                          <a:latin typeface="Cambria Math"/>
                        </a:rPr>
                        <m:t>(</m:t>
                      </m:r>
                      <m:r>
                        <a:rPr lang="en-US" i="1" smtClean="0">
                          <a:solidFill>
                            <a:schemeClr val="bg1"/>
                          </a:solidFill>
                          <a:latin typeface="Cambria Math"/>
                        </a:rPr>
                        <m:t>𝑦</m:t>
                      </m:r>
                      <m:r>
                        <a:rPr lang="en-US" i="1" smtClean="0">
                          <a:solidFill>
                            <a:schemeClr val="bg1"/>
                          </a:solidFill>
                          <a:latin typeface="Cambria Math"/>
                        </a:rPr>
                        <m:t>)</m:t>
                      </m:r>
                    </m:oMath>
                  </m:oMathPara>
                </a14:m>
                <a:endParaRPr lang="en-US" dirty="0">
                  <a:solidFill>
                    <a:schemeClr val="bg1"/>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5887121" y="3440668"/>
                <a:ext cx="3274551" cy="369332"/>
              </a:xfrm>
              <a:prstGeom prst="rect">
                <a:avLst/>
              </a:prstGeom>
              <a:blipFill rotWithShape="1">
                <a:blip r:embed="rId10"/>
                <a:stretch>
                  <a:fillRect b="-11475"/>
                </a:stretch>
              </a:blipFill>
            </p:spPr>
            <p:txBody>
              <a:bodyPr/>
              <a:lstStyle/>
              <a:p>
                <a:r>
                  <a:rPr lang="en-US">
                    <a:noFill/>
                  </a:rPr>
                  <a:t> </a:t>
                </a:r>
              </a:p>
            </p:txBody>
          </p:sp>
        </mc:Fallback>
      </mc:AlternateContent>
    </p:spTree>
    <p:extLst>
      <p:ext uri="{BB962C8B-B14F-4D97-AF65-F5344CB8AC3E}">
        <p14:creationId xmlns:p14="http://schemas.microsoft.com/office/powerpoint/2010/main" val="651450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Managers Motivate...</a:t>
            </a:r>
            <a:endParaRPr lang="en-US" sz="2800" dirty="0">
              <a:solidFill>
                <a:srgbClr val="333399"/>
              </a:solidFill>
              <a:latin typeface="dccsc10" panose="020B0500000000000000" pitchFamily="34" charset="0"/>
            </a:endParaRPr>
          </a:p>
        </p:txBody>
      </p:sp>
      <p:sp>
        <p:nvSpPr>
          <p:cNvPr id="3" name="Content Placeholder 2"/>
          <p:cNvSpPr>
            <a:spLocks noGrp="1"/>
          </p:cNvSpPr>
          <p:nvPr>
            <p:ph idx="1"/>
          </p:nvPr>
        </p:nvSpPr>
        <p:spPr/>
        <p:txBody>
          <a:bodyPr>
            <a:normAutofit/>
          </a:bodyPr>
          <a:lstStyle/>
          <a:p>
            <a:endParaRPr lang="en-US" sz="2000" dirty="0">
              <a:latin typeface="dcr10" panose="020B0500000000000000" pitchFamily="34" charset="0"/>
            </a:endParaRPr>
          </a:p>
          <a:p>
            <a:pPr marL="0" indent="0">
              <a:buNone/>
            </a:pPr>
            <a:r>
              <a:rPr lang="en-US" sz="2000" dirty="0" smtClean="0">
                <a:latin typeface="dcr10" panose="020B0500000000000000" pitchFamily="34" charset="0"/>
              </a:rPr>
              <a:t>Managers motivate agents in long-term relationships</a:t>
            </a:r>
            <a:endParaRPr lang="en-US" sz="2000" dirty="0">
              <a:latin typeface="dcr10" panose="020B0500000000000000" pitchFamily="34" charset="0"/>
            </a:endParaRPr>
          </a:p>
          <a:p>
            <a:endParaRPr lang="en-US" sz="2000" dirty="0" smtClean="0">
              <a:latin typeface="dcr10" panose="020B0500000000000000" pitchFamily="34" charset="0"/>
            </a:endParaRPr>
          </a:p>
          <a:p>
            <a:r>
              <a:rPr lang="en-US" sz="2000" dirty="0" smtClean="0">
                <a:solidFill>
                  <a:schemeClr val="bg1"/>
                </a:solidFill>
                <a:latin typeface="dcr10" panose="020B0500000000000000" pitchFamily="34" charset="0"/>
              </a:rPr>
              <a:t>Managers implement policies</a:t>
            </a:r>
          </a:p>
          <a:p>
            <a:endParaRPr lang="en-US" sz="2000" dirty="0" smtClean="0">
              <a:solidFill>
                <a:schemeClr val="bg1"/>
              </a:solidFill>
              <a:latin typeface="dcr10" panose="020B0500000000000000" pitchFamily="34" charset="0"/>
            </a:endParaRPr>
          </a:p>
          <a:p>
            <a:r>
              <a:rPr lang="en-US" sz="2000" dirty="0" smtClean="0">
                <a:solidFill>
                  <a:schemeClr val="bg1"/>
                </a:solidFill>
                <a:latin typeface="dcr10" panose="020B0500000000000000" pitchFamily="34" charset="0"/>
              </a:rPr>
              <a:t>These policies frequently exhibit biases</a:t>
            </a:r>
            <a:endParaRPr lang="en-US" sz="1600" dirty="0" smtClean="0">
              <a:solidFill>
                <a:schemeClr val="bg1"/>
              </a:solidFill>
              <a:latin typeface="dcr10" panose="020B0500000000000000" pitchFamily="34" charset="0"/>
            </a:endParaRPr>
          </a:p>
          <a:p>
            <a:pPr lvl="1"/>
            <a:r>
              <a:rPr lang="en-US" sz="1600" dirty="0" smtClean="0">
                <a:solidFill>
                  <a:schemeClr val="bg1"/>
                </a:solidFill>
                <a:latin typeface="dcr10" panose="020B0500000000000000" pitchFamily="34" charset="0"/>
              </a:rPr>
              <a:t>Slow growth (</a:t>
            </a:r>
            <a:r>
              <a:rPr lang="en-US" sz="1600" dirty="0" err="1" smtClean="0">
                <a:solidFill>
                  <a:schemeClr val="bg1"/>
                </a:solidFill>
                <a:latin typeface="dcr10" panose="020B0500000000000000" pitchFamily="34" charset="0"/>
              </a:rPr>
              <a:t>Ariely</a:t>
            </a:r>
            <a:r>
              <a:rPr lang="en-US" sz="1600" dirty="0" smtClean="0">
                <a:solidFill>
                  <a:schemeClr val="bg1"/>
                </a:solidFill>
                <a:latin typeface="dcr10" panose="020B0500000000000000" pitchFamily="34" charset="0"/>
              </a:rPr>
              <a:t>, et. al, 2014)</a:t>
            </a:r>
            <a:endParaRPr lang="en-US" sz="1600" dirty="0">
              <a:solidFill>
                <a:schemeClr val="bg1"/>
              </a:solidFill>
              <a:latin typeface="dcr10" panose="020B0500000000000000" pitchFamily="34" charset="0"/>
            </a:endParaRPr>
          </a:p>
          <a:p>
            <a:pPr lvl="1"/>
            <a:r>
              <a:rPr lang="en-US" sz="1600" dirty="0" smtClean="0">
                <a:solidFill>
                  <a:schemeClr val="bg1"/>
                </a:solidFill>
                <a:latin typeface="dcr10" panose="020B0500000000000000" pitchFamily="34" charset="0"/>
              </a:rPr>
              <a:t>The “Peter Principle”</a:t>
            </a:r>
          </a:p>
          <a:p>
            <a:pPr lvl="1"/>
            <a:r>
              <a:rPr lang="en-US" sz="1600" dirty="0" smtClean="0">
                <a:solidFill>
                  <a:schemeClr val="bg1"/>
                </a:solidFill>
                <a:latin typeface="dcr10" panose="020B0500000000000000" pitchFamily="34" charset="0"/>
              </a:rPr>
              <a:t>Skewed supplier allocations (Asanuma, 1989)</a:t>
            </a:r>
          </a:p>
          <a:p>
            <a:pPr lvl="1"/>
            <a:r>
              <a:rPr lang="en-US" sz="1600" dirty="0" smtClean="0">
                <a:solidFill>
                  <a:schemeClr val="bg1"/>
                </a:solidFill>
                <a:latin typeface="dcr10" panose="020B0500000000000000" pitchFamily="34" charset="0"/>
              </a:rPr>
              <a:t>Biased capital allocations (Graham, et. al, 2013)</a:t>
            </a:r>
          </a:p>
          <a:p>
            <a:pPr marL="0" indent="0">
              <a:buNone/>
            </a:pPr>
            <a:endParaRPr lang="en-US" sz="2000" dirty="0" smtClean="0">
              <a:latin typeface="dcr10" panose="020B0500000000000000" pitchFamily="34" charset="0"/>
            </a:endParaRPr>
          </a:p>
          <a:p>
            <a:pPr marL="0" lvl="1" indent="0">
              <a:buNone/>
            </a:pPr>
            <a:r>
              <a:rPr lang="en-US" sz="1400" dirty="0" smtClean="0">
                <a:latin typeface="dcr10" panose="020B0500000000000000" pitchFamily="34" charset="0"/>
              </a:rPr>
              <a:t>       </a:t>
            </a:r>
            <a:endParaRPr lang="en-US" sz="2000" dirty="0">
              <a:latin typeface="dcr10" panose="020B0500000000000000" pitchFamily="34" charset="0"/>
            </a:endParaRPr>
          </a:p>
        </p:txBody>
      </p:sp>
    </p:spTree>
    <p:extLst>
      <p:ext uri="{BB962C8B-B14F-4D97-AF65-F5344CB8AC3E}">
        <p14:creationId xmlns:p14="http://schemas.microsoft.com/office/powerpoint/2010/main" val="1477986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914400" y="4800600"/>
            <a:ext cx="1827337" cy="1374570"/>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Option 2: Randomization</a:t>
            </a:r>
            <a:endParaRPr lang="en-US" sz="2800" dirty="0">
              <a:solidFill>
                <a:srgbClr val="333399"/>
              </a:solidFill>
              <a:latin typeface="dccsc10" panose="020B0500000000000000" pitchFamily="34" charset="0"/>
            </a:endParaRPr>
          </a:p>
        </p:txBody>
      </p:sp>
      <p:cxnSp>
        <p:nvCxnSpPr>
          <p:cNvPr id="8" name="Straight Connector 7"/>
          <p:cNvCxnSpPr/>
          <p:nvPr/>
        </p:nvCxnSpPr>
        <p:spPr>
          <a:xfrm>
            <a:off x="914400" y="1600200"/>
            <a:ext cx="0" cy="45720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H="1">
            <a:off x="914400" y="6172200"/>
            <a:ext cx="4572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5473700" y="5987534"/>
                <a:ext cx="4512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1</m:t>
                          </m:r>
                        </m:sub>
                      </m:sSub>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5473700" y="5987534"/>
                <a:ext cx="451277"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57800" y="1415534"/>
                <a:ext cx="4566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2</m:t>
                          </m:r>
                        </m:sub>
                      </m:sSub>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457800" y="1415534"/>
                <a:ext cx="456600" cy="369332"/>
              </a:xfrm>
              <a:prstGeom prst="rect">
                <a:avLst/>
              </a:prstGeom>
              <a:blipFill rotWithShape="1">
                <a:blip r:embed="rId4"/>
                <a:stretch>
                  <a:fillRect/>
                </a:stretch>
              </a:blipFill>
            </p:spPr>
            <p:txBody>
              <a:bodyPr/>
              <a:lstStyle/>
              <a:p>
                <a:r>
                  <a:rPr lang="en-US">
                    <a:noFill/>
                  </a:rPr>
                  <a:t> </a:t>
                </a:r>
              </a:p>
            </p:txBody>
          </p:sp>
        </mc:Fallback>
      </mc:AlternateContent>
      <p:cxnSp>
        <p:nvCxnSpPr>
          <p:cNvPr id="18" name="Straight Connector 17"/>
          <p:cNvCxnSpPr/>
          <p:nvPr/>
        </p:nvCxnSpPr>
        <p:spPr>
          <a:xfrm>
            <a:off x="914400" y="3429000"/>
            <a:ext cx="3657600" cy="274320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4078273" y="6175170"/>
                <a:ext cx="95686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1</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078273" y="6175170"/>
                <a:ext cx="956865" cy="276999"/>
              </a:xfrm>
              <a:prstGeom prst="rect">
                <a:avLst/>
              </a:prstGeom>
              <a:blipFill rotWithShape="1">
                <a:blip r:embed="rId5"/>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6056" y="3292525"/>
                <a:ext cx="96045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2</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6056" y="3292525"/>
                <a:ext cx="960456" cy="276999"/>
              </a:xfrm>
              <a:prstGeom prst="rect">
                <a:avLst/>
              </a:prstGeom>
              <a:blipFill rotWithShape="1">
                <a:blip r:embed="rId6"/>
                <a:stretch>
                  <a:fillRect b="-6522"/>
                </a:stretch>
              </a:blipFill>
            </p:spPr>
            <p:txBody>
              <a:bodyPr/>
              <a:lstStyle/>
              <a:p>
                <a:r>
                  <a:rPr lang="en-US">
                    <a:noFill/>
                  </a:rPr>
                  <a:t> </a:t>
                </a:r>
              </a:p>
            </p:txBody>
          </p:sp>
        </mc:Fallback>
      </mc:AlternateContent>
      <p:sp>
        <p:nvSpPr>
          <p:cNvPr id="23" name="Right Brace 22"/>
          <p:cNvSpPr/>
          <p:nvPr/>
        </p:nvSpPr>
        <p:spPr>
          <a:xfrm rot="18413328">
            <a:off x="1822557" y="2998262"/>
            <a:ext cx="49914" cy="2172659"/>
          </a:xfrm>
          <a:prstGeom prst="righ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24" name="Right Brace 23"/>
          <p:cNvSpPr/>
          <p:nvPr/>
        </p:nvSpPr>
        <p:spPr>
          <a:xfrm rot="18413328">
            <a:off x="3664257" y="4365576"/>
            <a:ext cx="45745" cy="2202022"/>
          </a:xfrm>
          <a:prstGeom prst="righ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p:cNvSpPr txBox="1"/>
              <p:nvPr/>
            </p:nvSpPr>
            <p:spPr>
              <a:xfrm>
                <a:off x="1743074" y="3757615"/>
                <a:ext cx="449995" cy="3323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200" b="0" i="1" smtClean="0">
                              <a:latin typeface="Cambria Math"/>
                            </a:rPr>
                          </m:ctrlPr>
                        </m:fPr>
                        <m:num>
                          <m:r>
                            <a:rPr lang="en-US" sz="1200" b="0" i="1" smtClean="0">
                              <a:latin typeface="Cambria Math"/>
                            </a:rPr>
                            <m:t>1</m:t>
                          </m:r>
                        </m:num>
                        <m:den>
                          <m:r>
                            <a:rPr lang="en-US" sz="1200" b="0" i="1" smtClean="0">
                              <a:latin typeface="Cambria Math"/>
                            </a:rPr>
                            <m:t>2</m:t>
                          </m:r>
                        </m:den>
                      </m:f>
                    </m:oMath>
                  </m:oMathPara>
                </a14:m>
                <a:endParaRPr lang="en-US" sz="12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743074" y="3757615"/>
                <a:ext cx="449995" cy="332399"/>
              </a:xfrm>
              <a:prstGeom prst="rect">
                <a:avLst/>
              </a:prstGeom>
              <a:blipFill rotWithShape="1">
                <a:blip r:embed="rId7"/>
                <a:stretch>
                  <a:fillRect l="-36486" t="-101818" r="-75676" b="-15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567119" y="5134188"/>
                <a:ext cx="449995" cy="3323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200" b="0" i="1" smtClean="0">
                              <a:latin typeface="Cambria Math"/>
                            </a:rPr>
                          </m:ctrlPr>
                        </m:fPr>
                        <m:num>
                          <m:r>
                            <a:rPr lang="en-US" sz="1200" b="0" i="1" smtClean="0">
                              <a:latin typeface="Cambria Math"/>
                            </a:rPr>
                            <m:t>1</m:t>
                          </m:r>
                        </m:num>
                        <m:den>
                          <m:r>
                            <a:rPr lang="en-US" sz="1200" b="0" i="1" smtClean="0">
                              <a:latin typeface="Cambria Math"/>
                            </a:rPr>
                            <m:t>2</m:t>
                          </m:r>
                        </m:den>
                      </m:f>
                    </m:oMath>
                  </m:oMathPara>
                </a14:m>
                <a:endParaRPr lang="en-US" sz="1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567119" y="5134188"/>
                <a:ext cx="449995" cy="332399"/>
              </a:xfrm>
              <a:prstGeom prst="rect">
                <a:avLst/>
              </a:prstGeom>
              <a:blipFill rotWithShape="1">
                <a:blip r:embed="rId8"/>
                <a:stretch>
                  <a:fillRect l="-35135" t="-101818" r="-77027" b="-156364"/>
                </a:stretch>
              </a:blipFill>
            </p:spPr>
            <p:txBody>
              <a:bodyPr/>
              <a:lstStyle/>
              <a:p>
                <a:r>
                  <a:rPr lang="en-US">
                    <a:noFill/>
                  </a:rPr>
                  <a:t> </a:t>
                </a:r>
              </a:p>
            </p:txBody>
          </p:sp>
        </mc:Fallback>
      </mc:AlternateContent>
      <p:cxnSp>
        <p:nvCxnSpPr>
          <p:cNvPr id="22" name="Straight Connector 21"/>
          <p:cNvCxnSpPr/>
          <p:nvPr/>
        </p:nvCxnSpPr>
        <p:spPr>
          <a:xfrm>
            <a:off x="2741738" y="4822506"/>
            <a:ext cx="1462" cy="1349694"/>
          </a:xfrm>
          <a:prstGeom prst="line">
            <a:avLst/>
          </a:prstGeom>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a:xfrm flipH="1">
            <a:off x="914400" y="4799647"/>
            <a:ext cx="1804478" cy="953"/>
          </a:xfrm>
          <a:prstGeom prst="line">
            <a:avLst/>
          </a:prstGeom>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1263229" y="5338049"/>
                <a:ext cx="1171090" cy="276999"/>
              </a:xfrm>
              <a:prstGeom prst="rect">
                <a:avLst/>
              </a:prstGeom>
              <a:noFill/>
            </p:spPr>
            <p:txBody>
              <a:bodyPr wrap="none" rtlCol="0">
                <a:spAutoFit/>
              </a:bodyPr>
              <a:lstStyle/>
              <a:p>
                <a:r>
                  <a:rPr lang="en-US" sz="1200" dirty="0" smtClean="0">
                    <a:latin typeface="dcr10" panose="020B0500000000000000" pitchFamily="34" charset="0"/>
                  </a:rPr>
                  <a:t>Feasible </a:t>
                </a:r>
                <a14:m>
                  <m:oMath xmlns:m="http://schemas.openxmlformats.org/officeDocument/2006/math">
                    <m:sSub>
                      <m:sSubPr>
                        <m:ctrlPr>
                          <a:rPr lang="en-US" sz="1200" b="0" i="1" smtClean="0">
                            <a:latin typeface="Cambria Math"/>
                          </a:rPr>
                        </m:ctrlPr>
                      </m:sSubPr>
                      <m:e>
                        <m:r>
                          <a:rPr lang="en-US" sz="1200" b="0" i="1" smtClean="0">
                            <a:latin typeface="Cambria Math"/>
                          </a:rPr>
                          <m:t>𝐵</m:t>
                        </m:r>
                      </m:e>
                      <m:sub>
                        <m:r>
                          <a:rPr lang="en-US" sz="1200" b="0" i="1" smtClean="0">
                            <a:latin typeface="Cambria Math"/>
                          </a:rPr>
                          <m:t>1</m:t>
                        </m:r>
                      </m:sub>
                    </m:sSub>
                    <m:r>
                      <a:rPr lang="en-US" sz="1200" b="0" i="1" smtClean="0">
                        <a:latin typeface="Cambria Math"/>
                      </a:rPr>
                      <m:t>,</m:t>
                    </m:r>
                    <m:sSub>
                      <m:sSubPr>
                        <m:ctrlPr>
                          <a:rPr lang="en-US" sz="1200" b="0" i="1" smtClean="0">
                            <a:latin typeface="Cambria Math"/>
                          </a:rPr>
                        </m:ctrlPr>
                      </m:sSubPr>
                      <m:e>
                        <m:r>
                          <a:rPr lang="en-US" sz="1200" b="0" i="1" smtClean="0">
                            <a:latin typeface="Cambria Math"/>
                          </a:rPr>
                          <m:t>𝐵</m:t>
                        </m:r>
                      </m:e>
                      <m:sub>
                        <m:r>
                          <a:rPr lang="en-US" sz="1200" b="0" i="1" smtClean="0">
                            <a:latin typeface="Cambria Math"/>
                          </a:rPr>
                          <m:t>2</m:t>
                        </m:r>
                      </m:sub>
                    </m:sSub>
                  </m:oMath>
                </a14:m>
                <a:endParaRPr lang="en-US" sz="12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263229" y="5338049"/>
                <a:ext cx="1171090" cy="276999"/>
              </a:xfrm>
              <a:prstGeom prst="rect">
                <a:avLst/>
              </a:prstGeom>
              <a:blipFill rotWithShape="1">
                <a:blip r:embed="rId9"/>
                <a:stretch>
                  <a:fillRect t="-2222" b="-15556"/>
                </a:stretch>
              </a:blipFill>
            </p:spPr>
            <p:txBody>
              <a:bodyPr/>
              <a:lstStyle/>
              <a:p>
                <a:r>
                  <a:rPr lang="en-US">
                    <a:noFill/>
                  </a:rPr>
                  <a:t> </a:t>
                </a:r>
              </a:p>
            </p:txBody>
          </p:sp>
        </mc:Fallback>
      </mc:AlternateContent>
      <p:sp>
        <p:nvSpPr>
          <p:cNvPr id="28" name="Oval 27"/>
          <p:cNvSpPr/>
          <p:nvPr/>
        </p:nvSpPr>
        <p:spPr>
          <a:xfrm>
            <a:off x="2718878" y="4776787"/>
            <a:ext cx="45719" cy="457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 name="TextBox 28"/>
              <p:cNvSpPr txBox="1"/>
              <p:nvPr/>
            </p:nvSpPr>
            <p:spPr>
              <a:xfrm>
                <a:off x="5867400" y="3059668"/>
                <a:ext cx="322883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sSub>
                        <m:sSubPr>
                          <m:ctrlPr>
                            <a:rPr lang="en-US" b="0" i="1" smtClean="0">
                              <a:latin typeface="Cambria Math"/>
                            </a:rPr>
                          </m:ctrlPr>
                        </m:sSubPr>
                        <m:e>
                          <m:r>
                            <a:rPr lang="en-US" b="0" i="1" smtClean="0">
                              <a:latin typeface="Cambria Math"/>
                            </a:rPr>
                            <m:t>𝐵</m:t>
                          </m:r>
                        </m:e>
                        <m:sub>
                          <m:r>
                            <a:rPr lang="en-US" b="0" i="1" smtClean="0">
                              <a:latin typeface="Cambria Math"/>
                            </a:rPr>
                            <m:t>1</m:t>
                          </m:r>
                        </m:sub>
                      </m:sSub>
                      <m:r>
                        <m:rPr>
                          <m:lit/>
                        </m:rPr>
                        <a:rPr lang="en-US" b="0" i="1" smtClean="0">
                          <a:latin typeface="Cambria Math"/>
                        </a:rPr>
                        <m:t>(</m:t>
                      </m:r>
                      <m:r>
                        <a:rPr lang="en-US" b="0" i="1" smtClean="0">
                          <a:latin typeface="Cambria Math"/>
                        </a:rPr>
                        <m:t>𝑦</m:t>
                      </m:r>
                      <m:r>
                        <m:rPr>
                          <m:lit/>
                        </m:rPr>
                        <a:rPr lang="en-US" b="0" i="1" smtClean="0">
                          <a:latin typeface="Cambria Math"/>
                        </a:rPr>
                        <m:t>)</m:t>
                      </m:r>
                      <m:r>
                        <a:rPr lang="en-US" b="0" i="1" smtClean="0">
                          <a:latin typeface="Cambria Math"/>
                        </a:rPr>
                        <m:t>≤</m:t>
                      </m:r>
                      <m:r>
                        <a:rPr lang="en-US" b="0" i="1" smtClean="0">
                          <a:latin typeface="Cambria Math"/>
                        </a:rPr>
                        <m:t>𝛿</m:t>
                      </m:r>
                      <m:r>
                        <a:rPr lang="en-US" b="0" i="1" smtClean="0">
                          <a:latin typeface="Cambria Math"/>
                        </a:rPr>
                        <m:t>(</m:t>
                      </m:r>
                      <m:r>
                        <a:rPr lang="en-US" b="0" i="1" smtClean="0">
                          <a:latin typeface="Cambria Math"/>
                        </a:rPr>
                        <m:t>𝑝</m:t>
                      </m:r>
                      <m:sSub>
                        <m:sSubPr>
                          <m:ctrlPr>
                            <a:rPr lang="en-US" b="0" i="1" smtClean="0">
                              <a:latin typeface="Cambria Math"/>
                            </a:rPr>
                          </m:ctrlPr>
                        </m:sSubPr>
                        <m:e>
                          <m:r>
                            <a:rPr lang="en-US" b="0" i="1" smtClean="0">
                              <a:latin typeface="Cambria Math"/>
                            </a:rPr>
                            <m:t>𝐻</m:t>
                          </m:r>
                        </m:e>
                        <m:sub>
                          <m:r>
                            <a:rPr lang="en-US" b="0" i="1" smtClean="0">
                              <a:latin typeface="Cambria Math"/>
                            </a:rPr>
                            <m:t>1</m:t>
                          </m:r>
                        </m:sub>
                      </m:sSub>
                      <m:r>
                        <a:rPr lang="en-US" b="0" i="1" smtClean="0">
                          <a:latin typeface="Cambria Math"/>
                        </a:rPr>
                        <m:t>−</m:t>
                      </m:r>
                      <m:r>
                        <a:rPr lang="en-US" b="0" i="1" smtClean="0">
                          <a:latin typeface="Cambria Math"/>
                        </a:rPr>
                        <m:t>𝑐</m:t>
                      </m:r>
                      <m:r>
                        <a:rPr lang="en-US" b="0" i="1" smtClean="0">
                          <a:latin typeface="Cambria Math"/>
                        </a:rPr>
                        <m:t>)</m:t>
                      </m:r>
                      <m:sSub>
                        <m:sSubPr>
                          <m:ctrlPr>
                            <a:rPr lang="en-US" i="1" smtClean="0">
                              <a:solidFill>
                                <a:schemeClr val="bg1"/>
                              </a:solidFill>
                              <a:latin typeface="Cambria Math"/>
                            </a:rPr>
                          </m:ctrlPr>
                        </m:sSubPr>
                        <m:e>
                          <m:r>
                            <a:rPr lang="en-US" i="1">
                              <a:solidFill>
                                <a:schemeClr val="bg1"/>
                              </a:solidFill>
                              <a:latin typeface="Cambria Math"/>
                            </a:rPr>
                            <m:t>𝑞</m:t>
                          </m:r>
                        </m:e>
                        <m:sub>
                          <m:r>
                            <a:rPr lang="en-US" i="1">
                              <a:solidFill>
                                <a:schemeClr val="bg1"/>
                              </a:solidFill>
                              <a:latin typeface="Cambria Math"/>
                            </a:rPr>
                            <m:t>1</m:t>
                          </m:r>
                        </m:sub>
                      </m:sSub>
                      <m:r>
                        <a:rPr lang="en-US" i="1" smtClean="0">
                          <a:solidFill>
                            <a:schemeClr val="bg1"/>
                          </a:solidFill>
                          <a:latin typeface="Cambria Math"/>
                        </a:rPr>
                        <m:t>(</m:t>
                      </m:r>
                      <m:r>
                        <a:rPr lang="en-US" i="1" smtClean="0">
                          <a:solidFill>
                            <a:schemeClr val="bg1"/>
                          </a:solidFill>
                          <a:latin typeface="Cambria Math"/>
                        </a:rPr>
                        <m:t>𝑦</m:t>
                      </m:r>
                      <m:r>
                        <a:rPr lang="en-US" i="1" smtClean="0">
                          <a:solidFill>
                            <a:schemeClr val="bg1"/>
                          </a:solidFill>
                          <a:latin typeface="Cambria Math"/>
                        </a:rPr>
                        <m:t>)</m:t>
                      </m:r>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5867400" y="3059668"/>
                <a:ext cx="3228833" cy="369332"/>
              </a:xfrm>
              <a:prstGeom prst="rect">
                <a:avLst/>
              </a:prstGeom>
              <a:blipFill rotWithShape="1">
                <a:blip r:embed="rId10"/>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5887121" y="3440668"/>
                <a:ext cx="32745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sSub>
                        <m:sSubPr>
                          <m:ctrlPr>
                            <a:rPr lang="en-US" b="0" i="1" smtClean="0">
                              <a:latin typeface="Cambria Math"/>
                            </a:rPr>
                          </m:ctrlPr>
                        </m:sSubPr>
                        <m:e>
                          <m:r>
                            <a:rPr lang="en-US" b="0" i="1" smtClean="0">
                              <a:latin typeface="Cambria Math"/>
                            </a:rPr>
                            <m:t>𝐵</m:t>
                          </m:r>
                        </m:e>
                        <m:sub>
                          <m:r>
                            <a:rPr lang="en-US" b="0" i="1" smtClean="0">
                              <a:latin typeface="Cambria Math"/>
                            </a:rPr>
                            <m:t>2</m:t>
                          </m:r>
                        </m:sub>
                      </m:sSub>
                      <m:r>
                        <m:rPr>
                          <m:lit/>
                        </m:rPr>
                        <a:rPr lang="en-US" b="0" i="1" smtClean="0">
                          <a:latin typeface="Cambria Math"/>
                        </a:rPr>
                        <m:t>(</m:t>
                      </m:r>
                      <m:r>
                        <a:rPr lang="en-US" b="0" i="1" smtClean="0">
                          <a:latin typeface="Cambria Math"/>
                        </a:rPr>
                        <m:t>𝑦</m:t>
                      </m:r>
                      <m:r>
                        <m:rPr>
                          <m:lit/>
                        </m:rPr>
                        <a:rPr lang="en-US" b="0" i="1" smtClean="0">
                          <a:latin typeface="Cambria Math"/>
                        </a:rPr>
                        <m:t>)</m:t>
                      </m:r>
                      <m:r>
                        <a:rPr lang="en-US" b="0" i="1" smtClean="0">
                          <a:latin typeface="Cambria Math"/>
                        </a:rPr>
                        <m:t>≤</m:t>
                      </m:r>
                      <m:r>
                        <a:rPr lang="en-US" b="0" i="1" smtClean="0">
                          <a:latin typeface="Cambria Math"/>
                        </a:rPr>
                        <m:t>𝛿</m:t>
                      </m:r>
                      <m:r>
                        <a:rPr lang="en-US" b="0" i="1" smtClean="0">
                          <a:latin typeface="Cambria Math"/>
                        </a:rPr>
                        <m:t>(</m:t>
                      </m:r>
                      <m:r>
                        <a:rPr lang="en-US" b="0" i="1" smtClean="0">
                          <a:latin typeface="Cambria Math"/>
                        </a:rPr>
                        <m:t>𝑝</m:t>
                      </m:r>
                      <m:sSub>
                        <m:sSubPr>
                          <m:ctrlPr>
                            <a:rPr lang="en-US" b="0" i="1" smtClean="0">
                              <a:latin typeface="Cambria Math"/>
                            </a:rPr>
                          </m:ctrlPr>
                        </m:sSubPr>
                        <m:e>
                          <m:r>
                            <a:rPr lang="en-US" b="0" i="1" smtClean="0">
                              <a:latin typeface="Cambria Math"/>
                            </a:rPr>
                            <m:t>𝐻</m:t>
                          </m:r>
                        </m:e>
                        <m:sub>
                          <m:r>
                            <a:rPr lang="en-US" b="0" i="1" smtClean="0">
                              <a:latin typeface="Cambria Math"/>
                            </a:rPr>
                            <m:t>2</m:t>
                          </m:r>
                        </m:sub>
                      </m:sSub>
                      <m:r>
                        <a:rPr lang="en-US" b="0" i="1" smtClean="0">
                          <a:latin typeface="Cambria Math"/>
                        </a:rPr>
                        <m:t>−</m:t>
                      </m:r>
                      <m:r>
                        <a:rPr lang="en-US" b="0" i="1" smtClean="0">
                          <a:latin typeface="Cambria Math"/>
                        </a:rPr>
                        <m:t>𝑐</m:t>
                      </m:r>
                      <m:r>
                        <a:rPr lang="en-US" b="0" i="1" smtClean="0">
                          <a:latin typeface="Cambria Math"/>
                        </a:rPr>
                        <m:t>)</m:t>
                      </m:r>
                      <m:sSub>
                        <m:sSubPr>
                          <m:ctrlPr>
                            <a:rPr lang="en-US" i="1" smtClean="0">
                              <a:solidFill>
                                <a:schemeClr val="bg1"/>
                              </a:solidFill>
                              <a:latin typeface="Cambria Math"/>
                            </a:rPr>
                          </m:ctrlPr>
                        </m:sSubPr>
                        <m:e>
                          <m:r>
                            <a:rPr lang="en-US" i="1">
                              <a:solidFill>
                                <a:schemeClr val="bg1"/>
                              </a:solidFill>
                              <a:latin typeface="Cambria Math"/>
                            </a:rPr>
                            <m:t>𝑞</m:t>
                          </m:r>
                        </m:e>
                        <m:sub>
                          <m:r>
                            <a:rPr lang="en-US" i="1">
                              <a:solidFill>
                                <a:schemeClr val="bg1"/>
                              </a:solidFill>
                              <a:latin typeface="Cambria Math"/>
                            </a:rPr>
                            <m:t>2</m:t>
                          </m:r>
                        </m:sub>
                      </m:sSub>
                      <m:r>
                        <a:rPr lang="en-US" i="1" smtClean="0">
                          <a:solidFill>
                            <a:schemeClr val="bg1"/>
                          </a:solidFill>
                          <a:latin typeface="Cambria Math"/>
                        </a:rPr>
                        <m:t>(</m:t>
                      </m:r>
                      <m:r>
                        <a:rPr lang="en-US" i="1" smtClean="0">
                          <a:solidFill>
                            <a:schemeClr val="bg1"/>
                          </a:solidFill>
                          <a:latin typeface="Cambria Math"/>
                        </a:rPr>
                        <m:t>𝑦</m:t>
                      </m:r>
                      <m:r>
                        <a:rPr lang="en-US" i="1" smtClean="0">
                          <a:solidFill>
                            <a:schemeClr val="bg1"/>
                          </a:solidFill>
                          <a:latin typeface="Cambria Math"/>
                        </a:rPr>
                        <m:t>)</m:t>
                      </m:r>
                    </m:oMath>
                  </m:oMathPara>
                </a14:m>
                <a:endParaRPr lang="en-US" dirty="0">
                  <a:solidFill>
                    <a:schemeClr val="bg1"/>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5887121" y="3440668"/>
                <a:ext cx="3274551" cy="369332"/>
              </a:xfrm>
              <a:prstGeom prst="rect">
                <a:avLst/>
              </a:prstGeom>
              <a:blipFill rotWithShape="1">
                <a:blip r:embed="rId11"/>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8280400" y="3079750"/>
                <a:ext cx="493660" cy="3724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400" i="1" smtClean="0">
                              <a:latin typeface="Cambria Math"/>
                            </a:rPr>
                          </m:ctrlPr>
                        </m:fPr>
                        <m:num>
                          <m:r>
                            <a:rPr lang="en-US" sz="1400" b="0" i="1" smtClean="0">
                              <a:latin typeface="Cambria Math"/>
                            </a:rPr>
                            <m:t>1</m:t>
                          </m:r>
                        </m:num>
                        <m:den>
                          <m:r>
                            <a:rPr lang="en-US" sz="1400" b="0" i="1" smtClean="0">
                              <a:latin typeface="Cambria Math"/>
                            </a:rPr>
                            <m:t>2</m:t>
                          </m:r>
                        </m:den>
                      </m:f>
                    </m:oMath>
                  </m:oMathPara>
                </a14:m>
                <a:endParaRPr lang="en-US" sz="1400" dirty="0"/>
              </a:p>
            </p:txBody>
          </p:sp>
        </mc:Choice>
        <mc:Fallback xmlns="">
          <p:sp>
            <p:nvSpPr>
              <p:cNvPr id="3" name="TextBox 2"/>
              <p:cNvSpPr txBox="1">
                <a:spLocks noRot="1" noChangeAspect="1" noMove="1" noResize="1" noEditPoints="1" noAdjustHandles="1" noChangeArrowheads="1" noChangeShapeType="1" noTextEdit="1"/>
              </p:cNvSpPr>
              <p:nvPr/>
            </p:nvSpPr>
            <p:spPr>
              <a:xfrm>
                <a:off x="8280400" y="3079750"/>
                <a:ext cx="493660" cy="372410"/>
              </a:xfrm>
              <a:prstGeom prst="rect">
                <a:avLst/>
              </a:prstGeom>
              <a:blipFill rotWithShape="1">
                <a:blip r:embed="rId12"/>
                <a:stretch>
                  <a:fillRect l="-41975" t="-108197" r="-85185" b="-1721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280400" y="3456640"/>
                <a:ext cx="493660" cy="3724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400" i="1" smtClean="0">
                              <a:latin typeface="Cambria Math"/>
                            </a:rPr>
                          </m:ctrlPr>
                        </m:fPr>
                        <m:num>
                          <m:r>
                            <a:rPr lang="en-US" sz="1400" b="0" i="1" smtClean="0">
                              <a:latin typeface="Cambria Math"/>
                            </a:rPr>
                            <m:t>1</m:t>
                          </m:r>
                        </m:num>
                        <m:den>
                          <m:r>
                            <a:rPr lang="en-US" sz="1400" b="0" i="1" smtClean="0">
                              <a:latin typeface="Cambria Math"/>
                            </a:rPr>
                            <m:t>2</m:t>
                          </m:r>
                        </m:den>
                      </m:f>
                    </m:oMath>
                  </m:oMathPara>
                </a14:m>
                <a:endParaRPr lang="en-US" sz="1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8280400" y="3456640"/>
                <a:ext cx="493660" cy="372410"/>
              </a:xfrm>
              <a:prstGeom prst="rect">
                <a:avLst/>
              </a:prstGeom>
              <a:blipFill rotWithShape="1">
                <a:blip r:embed="rId12"/>
                <a:stretch>
                  <a:fillRect l="-41975" t="-108197" r="-85185" b="-172131"/>
                </a:stretch>
              </a:blipFill>
            </p:spPr>
            <p:txBody>
              <a:bodyPr/>
              <a:lstStyle/>
              <a:p>
                <a:r>
                  <a:rPr lang="en-US">
                    <a:noFill/>
                  </a:rPr>
                  <a:t> </a:t>
                </a:r>
              </a:p>
            </p:txBody>
          </p:sp>
        </mc:Fallback>
      </mc:AlternateContent>
    </p:spTree>
    <p:extLst>
      <p:ext uri="{BB962C8B-B14F-4D97-AF65-F5344CB8AC3E}">
        <p14:creationId xmlns:p14="http://schemas.microsoft.com/office/powerpoint/2010/main" val="2612339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a:solidFill>
                  <a:srgbClr val="333399"/>
                </a:solidFill>
                <a:latin typeface="dccsc10" panose="020B0500000000000000" pitchFamily="34" charset="0"/>
              </a:rPr>
              <a:t>Option 3: History-Dependent Inefficiencies</a:t>
            </a:r>
          </a:p>
        </p:txBody>
      </p:sp>
      <p:cxnSp>
        <p:nvCxnSpPr>
          <p:cNvPr id="30" name="Straight Connector 29"/>
          <p:cNvCxnSpPr/>
          <p:nvPr/>
        </p:nvCxnSpPr>
        <p:spPr>
          <a:xfrm>
            <a:off x="914400" y="1600200"/>
            <a:ext cx="0" cy="457200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H="1">
            <a:off x="914400" y="6172200"/>
            <a:ext cx="4572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5473700" y="5987534"/>
                <a:ext cx="4512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1</m:t>
                          </m:r>
                        </m:sub>
                      </m:sSub>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5473700" y="5987534"/>
                <a:ext cx="451277"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57800" y="1415534"/>
                <a:ext cx="4566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2</m:t>
                          </m:r>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457800" y="1415534"/>
                <a:ext cx="456600" cy="369332"/>
              </a:xfrm>
              <a:prstGeom prst="rect">
                <a:avLst/>
              </a:prstGeom>
              <a:blipFill rotWithShape="1">
                <a:blip r:embed="rId4"/>
                <a:stretch>
                  <a:fillRect/>
                </a:stretch>
              </a:blipFill>
            </p:spPr>
            <p:txBody>
              <a:bodyPr/>
              <a:lstStyle/>
              <a:p>
                <a:r>
                  <a:rPr lang="en-US">
                    <a:noFill/>
                  </a:rPr>
                  <a:t> </a:t>
                </a:r>
              </a:p>
            </p:txBody>
          </p:sp>
        </mc:Fallback>
      </mc:AlternateContent>
      <p:cxnSp>
        <p:nvCxnSpPr>
          <p:cNvPr id="34" name="Straight Connector 33"/>
          <p:cNvCxnSpPr/>
          <p:nvPr/>
        </p:nvCxnSpPr>
        <p:spPr>
          <a:xfrm>
            <a:off x="914400" y="3429000"/>
            <a:ext cx="3657600" cy="274320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4078273" y="6175170"/>
                <a:ext cx="95686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1</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078273" y="6175170"/>
                <a:ext cx="956865" cy="276999"/>
              </a:xfrm>
              <a:prstGeom prst="rect">
                <a:avLst/>
              </a:prstGeom>
              <a:blipFill rotWithShape="1">
                <a:blip r:embed="rId5"/>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6056" y="3292525"/>
                <a:ext cx="96045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2</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46056" y="3292525"/>
                <a:ext cx="960456" cy="276999"/>
              </a:xfrm>
              <a:prstGeom prst="rect">
                <a:avLst/>
              </a:prstGeom>
              <a:blipFill rotWithShape="1">
                <a:blip r:embed="rId6"/>
                <a:stretch>
                  <a:fillRect b="-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867400" y="3059668"/>
                <a:ext cx="322883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sSub>
                        <m:sSubPr>
                          <m:ctrlPr>
                            <a:rPr lang="en-US" b="0" i="1" smtClean="0">
                              <a:latin typeface="Cambria Math"/>
                            </a:rPr>
                          </m:ctrlPr>
                        </m:sSubPr>
                        <m:e>
                          <m:r>
                            <a:rPr lang="en-US" b="0" i="1" smtClean="0">
                              <a:latin typeface="Cambria Math"/>
                            </a:rPr>
                            <m:t>𝐵</m:t>
                          </m:r>
                        </m:e>
                        <m:sub>
                          <m:r>
                            <a:rPr lang="en-US" b="0" i="1" smtClean="0">
                              <a:latin typeface="Cambria Math"/>
                            </a:rPr>
                            <m:t>1</m:t>
                          </m:r>
                        </m:sub>
                      </m:sSub>
                      <m:r>
                        <m:rPr>
                          <m:lit/>
                        </m:rPr>
                        <a:rPr lang="en-US" b="0" i="1" smtClean="0">
                          <a:latin typeface="Cambria Math"/>
                        </a:rPr>
                        <m:t>(</m:t>
                      </m:r>
                      <m:r>
                        <a:rPr lang="en-US" b="0" i="1" smtClean="0">
                          <a:latin typeface="Cambria Math"/>
                        </a:rPr>
                        <m:t>𝑦</m:t>
                      </m:r>
                      <m:r>
                        <m:rPr>
                          <m:lit/>
                        </m:rPr>
                        <a:rPr lang="en-US" b="0" i="1" smtClean="0">
                          <a:latin typeface="Cambria Math"/>
                        </a:rPr>
                        <m:t>)</m:t>
                      </m:r>
                      <m:r>
                        <a:rPr lang="en-US" b="0" i="1" smtClean="0">
                          <a:latin typeface="Cambria Math"/>
                        </a:rPr>
                        <m:t>≤</m:t>
                      </m:r>
                      <m:r>
                        <a:rPr lang="en-US" b="0" i="1" smtClean="0">
                          <a:latin typeface="Cambria Math"/>
                        </a:rPr>
                        <m:t>𝛿</m:t>
                      </m:r>
                      <m:r>
                        <a:rPr lang="en-US" b="0" i="1" smtClean="0">
                          <a:latin typeface="Cambria Math"/>
                        </a:rPr>
                        <m:t>(</m:t>
                      </m:r>
                      <m:r>
                        <a:rPr lang="en-US" b="0" i="1" smtClean="0">
                          <a:latin typeface="Cambria Math"/>
                        </a:rPr>
                        <m:t>𝑝</m:t>
                      </m:r>
                      <m:sSub>
                        <m:sSubPr>
                          <m:ctrlPr>
                            <a:rPr lang="en-US" b="0" i="1" smtClean="0">
                              <a:latin typeface="Cambria Math"/>
                            </a:rPr>
                          </m:ctrlPr>
                        </m:sSubPr>
                        <m:e>
                          <m:r>
                            <a:rPr lang="en-US" b="0" i="1" smtClean="0">
                              <a:latin typeface="Cambria Math"/>
                            </a:rPr>
                            <m:t>𝐻</m:t>
                          </m:r>
                        </m:e>
                        <m:sub>
                          <m:r>
                            <a:rPr lang="en-US" b="0" i="1" smtClean="0">
                              <a:latin typeface="Cambria Math"/>
                            </a:rPr>
                            <m:t>1</m:t>
                          </m:r>
                        </m:sub>
                      </m:sSub>
                      <m:r>
                        <a:rPr lang="en-US" b="0" i="1" smtClean="0">
                          <a:latin typeface="Cambria Math"/>
                        </a:rPr>
                        <m:t>−</m:t>
                      </m:r>
                      <m:r>
                        <a:rPr lang="en-US" b="0" i="1" smtClean="0">
                          <a:latin typeface="Cambria Math"/>
                        </a:rPr>
                        <m:t>𝑐</m:t>
                      </m:r>
                      <m:r>
                        <a:rPr lang="en-US" b="0" i="1" smtClean="0">
                          <a:latin typeface="Cambria Math"/>
                        </a:rPr>
                        <m:t>)</m:t>
                      </m:r>
                      <m:sSub>
                        <m:sSubPr>
                          <m:ctrlPr>
                            <a:rPr lang="en-US" i="1" smtClean="0">
                              <a:solidFill>
                                <a:srgbClr val="FF0000"/>
                              </a:solidFill>
                              <a:latin typeface="Cambria Math"/>
                            </a:rPr>
                          </m:ctrlPr>
                        </m:sSubPr>
                        <m:e>
                          <m:r>
                            <a:rPr lang="en-US" i="1">
                              <a:solidFill>
                                <a:srgbClr val="FF0000"/>
                              </a:solidFill>
                              <a:latin typeface="Cambria Math"/>
                            </a:rPr>
                            <m:t>𝑞</m:t>
                          </m:r>
                        </m:e>
                        <m:sub>
                          <m:r>
                            <a:rPr lang="en-US" i="1">
                              <a:solidFill>
                                <a:srgbClr val="FF0000"/>
                              </a:solidFill>
                              <a:latin typeface="Cambria Math"/>
                            </a:rPr>
                            <m:t>1</m:t>
                          </m:r>
                        </m:sub>
                      </m:sSub>
                      <m:r>
                        <a:rPr lang="en-US" i="1" smtClean="0">
                          <a:solidFill>
                            <a:srgbClr val="FF0000"/>
                          </a:solidFill>
                          <a:latin typeface="Cambria Math"/>
                        </a:rPr>
                        <m:t>(</m:t>
                      </m:r>
                      <m:r>
                        <a:rPr lang="en-US" i="1" smtClean="0">
                          <a:solidFill>
                            <a:srgbClr val="FF0000"/>
                          </a:solidFill>
                          <a:latin typeface="Cambria Math"/>
                        </a:rPr>
                        <m:t>𝑦</m:t>
                      </m:r>
                      <m:r>
                        <a:rPr lang="en-US" i="1" smtClean="0">
                          <a:solidFill>
                            <a:srgbClr val="FF0000"/>
                          </a:solidFill>
                          <a:latin typeface="Cambria Math"/>
                        </a:rPr>
                        <m:t>)</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5867400" y="3059668"/>
                <a:ext cx="3228833" cy="369332"/>
              </a:xfrm>
              <a:prstGeom prst="rect">
                <a:avLst/>
              </a:prstGeom>
              <a:blipFill rotWithShape="1">
                <a:blip r:embed="rId7"/>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887121" y="3440668"/>
                <a:ext cx="32745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sSub>
                        <m:sSubPr>
                          <m:ctrlPr>
                            <a:rPr lang="en-US" b="0" i="1" smtClean="0">
                              <a:latin typeface="Cambria Math"/>
                            </a:rPr>
                          </m:ctrlPr>
                        </m:sSubPr>
                        <m:e>
                          <m:r>
                            <a:rPr lang="en-US" b="0" i="1" smtClean="0">
                              <a:latin typeface="Cambria Math"/>
                            </a:rPr>
                            <m:t>𝐵</m:t>
                          </m:r>
                        </m:e>
                        <m:sub>
                          <m:r>
                            <a:rPr lang="en-US" b="0" i="1" smtClean="0">
                              <a:latin typeface="Cambria Math"/>
                            </a:rPr>
                            <m:t>2</m:t>
                          </m:r>
                        </m:sub>
                      </m:sSub>
                      <m:r>
                        <m:rPr>
                          <m:lit/>
                        </m:rPr>
                        <a:rPr lang="en-US" b="0" i="1" smtClean="0">
                          <a:latin typeface="Cambria Math"/>
                        </a:rPr>
                        <m:t>(</m:t>
                      </m:r>
                      <m:r>
                        <a:rPr lang="en-US" b="0" i="1" smtClean="0">
                          <a:latin typeface="Cambria Math"/>
                        </a:rPr>
                        <m:t>𝑦</m:t>
                      </m:r>
                      <m:r>
                        <m:rPr>
                          <m:lit/>
                        </m:rPr>
                        <a:rPr lang="en-US" b="0" i="1" smtClean="0">
                          <a:latin typeface="Cambria Math"/>
                        </a:rPr>
                        <m:t>)</m:t>
                      </m:r>
                      <m:r>
                        <a:rPr lang="en-US" b="0" i="1" smtClean="0">
                          <a:latin typeface="Cambria Math"/>
                        </a:rPr>
                        <m:t>≤</m:t>
                      </m:r>
                      <m:r>
                        <a:rPr lang="en-US" b="0" i="1" smtClean="0">
                          <a:latin typeface="Cambria Math"/>
                        </a:rPr>
                        <m:t>𝛿</m:t>
                      </m:r>
                      <m:r>
                        <a:rPr lang="en-US" b="0" i="1" smtClean="0">
                          <a:latin typeface="Cambria Math"/>
                        </a:rPr>
                        <m:t>(</m:t>
                      </m:r>
                      <m:r>
                        <a:rPr lang="en-US" b="0" i="1" smtClean="0">
                          <a:latin typeface="Cambria Math"/>
                        </a:rPr>
                        <m:t>𝑝</m:t>
                      </m:r>
                      <m:sSub>
                        <m:sSubPr>
                          <m:ctrlPr>
                            <a:rPr lang="en-US" b="0" i="1" smtClean="0">
                              <a:latin typeface="Cambria Math"/>
                            </a:rPr>
                          </m:ctrlPr>
                        </m:sSubPr>
                        <m:e>
                          <m:r>
                            <a:rPr lang="en-US" b="0" i="1" smtClean="0">
                              <a:latin typeface="Cambria Math"/>
                            </a:rPr>
                            <m:t>𝐻</m:t>
                          </m:r>
                        </m:e>
                        <m:sub>
                          <m:r>
                            <a:rPr lang="en-US" b="0" i="1" smtClean="0">
                              <a:latin typeface="Cambria Math"/>
                            </a:rPr>
                            <m:t>2</m:t>
                          </m:r>
                        </m:sub>
                      </m:sSub>
                      <m:r>
                        <a:rPr lang="en-US" b="0" i="1" smtClean="0">
                          <a:latin typeface="Cambria Math"/>
                        </a:rPr>
                        <m:t>−</m:t>
                      </m:r>
                      <m:r>
                        <a:rPr lang="en-US" b="0" i="1" smtClean="0">
                          <a:latin typeface="Cambria Math"/>
                        </a:rPr>
                        <m:t>𝑐</m:t>
                      </m:r>
                      <m:r>
                        <a:rPr lang="en-US" b="0" i="1" smtClean="0">
                          <a:latin typeface="Cambria Math"/>
                        </a:rPr>
                        <m:t>)</m:t>
                      </m:r>
                      <m:sSub>
                        <m:sSubPr>
                          <m:ctrlPr>
                            <a:rPr lang="en-US" i="1" smtClean="0">
                              <a:solidFill>
                                <a:srgbClr val="FF0000"/>
                              </a:solidFill>
                              <a:latin typeface="Cambria Math"/>
                            </a:rPr>
                          </m:ctrlPr>
                        </m:sSubPr>
                        <m:e>
                          <m:r>
                            <a:rPr lang="en-US" i="1">
                              <a:solidFill>
                                <a:srgbClr val="FF0000"/>
                              </a:solidFill>
                              <a:latin typeface="Cambria Math"/>
                            </a:rPr>
                            <m:t>𝑞</m:t>
                          </m:r>
                        </m:e>
                        <m:sub>
                          <m:r>
                            <a:rPr lang="en-US" i="1">
                              <a:solidFill>
                                <a:srgbClr val="FF0000"/>
                              </a:solidFill>
                              <a:latin typeface="Cambria Math"/>
                            </a:rPr>
                            <m:t>2</m:t>
                          </m:r>
                        </m:sub>
                      </m:sSub>
                      <m:r>
                        <a:rPr lang="en-US" i="1" smtClean="0">
                          <a:solidFill>
                            <a:srgbClr val="FF0000"/>
                          </a:solidFill>
                          <a:latin typeface="Cambria Math"/>
                        </a:rPr>
                        <m:t>(</m:t>
                      </m:r>
                      <m:r>
                        <a:rPr lang="en-US" i="1" smtClean="0">
                          <a:solidFill>
                            <a:srgbClr val="FF0000"/>
                          </a:solidFill>
                          <a:latin typeface="Cambria Math"/>
                        </a:rPr>
                        <m:t>𝑦</m:t>
                      </m:r>
                      <m:r>
                        <a:rPr lang="en-US" i="1" smtClean="0">
                          <a:solidFill>
                            <a:srgbClr val="FF0000"/>
                          </a:solidFill>
                          <a:latin typeface="Cambria Math"/>
                        </a:rPr>
                        <m:t>)</m:t>
                      </m:r>
                    </m:oMath>
                  </m:oMathPara>
                </a14:m>
                <a:endParaRPr lang="en-US" dirty="0">
                  <a:solidFill>
                    <a:schemeClr val="bg1"/>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887121" y="3440668"/>
                <a:ext cx="3274551" cy="369332"/>
              </a:xfrm>
              <a:prstGeom prst="rect">
                <a:avLst/>
              </a:prstGeom>
              <a:blipFill rotWithShape="1">
                <a:blip r:embed="rId8"/>
                <a:stretch>
                  <a:fillRect b="-11475"/>
                </a:stretch>
              </a:blipFill>
            </p:spPr>
            <p:txBody>
              <a:bodyPr/>
              <a:lstStyle/>
              <a:p>
                <a:r>
                  <a:rPr lang="en-US">
                    <a:noFill/>
                  </a:rPr>
                  <a:t> </a:t>
                </a:r>
              </a:p>
            </p:txBody>
          </p:sp>
        </mc:Fallback>
      </mc:AlternateContent>
    </p:spTree>
    <p:extLst>
      <p:ext uri="{BB962C8B-B14F-4D97-AF65-F5344CB8AC3E}">
        <p14:creationId xmlns:p14="http://schemas.microsoft.com/office/powerpoint/2010/main" val="3637682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a:solidFill>
                  <a:srgbClr val="333399"/>
                </a:solidFill>
                <a:latin typeface="dccsc10" panose="020B0500000000000000" pitchFamily="34" charset="0"/>
              </a:rPr>
              <a:t>Option 3: History-Dependent Inefficiencies</a:t>
            </a:r>
          </a:p>
        </p:txBody>
      </p:sp>
      <p:cxnSp>
        <p:nvCxnSpPr>
          <p:cNvPr id="30" name="Straight Connector 29"/>
          <p:cNvCxnSpPr/>
          <p:nvPr/>
        </p:nvCxnSpPr>
        <p:spPr>
          <a:xfrm>
            <a:off x="914400" y="1600200"/>
            <a:ext cx="0" cy="457200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H="1">
            <a:off x="914400" y="6172200"/>
            <a:ext cx="4572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5473700" y="5987534"/>
                <a:ext cx="4512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1</m:t>
                          </m:r>
                        </m:sub>
                      </m:sSub>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5473700" y="5987534"/>
                <a:ext cx="451277"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57800" y="1415534"/>
                <a:ext cx="4566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2</m:t>
                          </m:r>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457800" y="1415534"/>
                <a:ext cx="456600" cy="369332"/>
              </a:xfrm>
              <a:prstGeom prst="rect">
                <a:avLst/>
              </a:prstGeom>
              <a:blipFill rotWithShape="1">
                <a:blip r:embed="rId4"/>
                <a:stretch>
                  <a:fillRect/>
                </a:stretch>
              </a:blipFill>
            </p:spPr>
            <p:txBody>
              <a:bodyPr/>
              <a:lstStyle/>
              <a:p>
                <a:r>
                  <a:rPr lang="en-US">
                    <a:noFill/>
                  </a:rPr>
                  <a:t> </a:t>
                </a:r>
              </a:p>
            </p:txBody>
          </p:sp>
        </mc:Fallback>
      </mc:AlternateContent>
      <p:cxnSp>
        <p:nvCxnSpPr>
          <p:cNvPr id="34" name="Straight Connector 33"/>
          <p:cNvCxnSpPr/>
          <p:nvPr/>
        </p:nvCxnSpPr>
        <p:spPr>
          <a:xfrm>
            <a:off x="914400" y="3429000"/>
            <a:ext cx="3657600" cy="274320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4078273" y="6175170"/>
                <a:ext cx="95686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1</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078273" y="6175170"/>
                <a:ext cx="956865" cy="276999"/>
              </a:xfrm>
              <a:prstGeom prst="rect">
                <a:avLst/>
              </a:prstGeom>
              <a:blipFill rotWithShape="1">
                <a:blip r:embed="rId5"/>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6056" y="3292525"/>
                <a:ext cx="96045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2</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46056" y="3292525"/>
                <a:ext cx="960456" cy="276999"/>
              </a:xfrm>
              <a:prstGeom prst="rect">
                <a:avLst/>
              </a:prstGeom>
              <a:blipFill rotWithShape="1">
                <a:blip r:embed="rId6"/>
                <a:stretch>
                  <a:fillRect b="-6522"/>
                </a:stretch>
              </a:blipFill>
            </p:spPr>
            <p:txBody>
              <a:bodyPr/>
              <a:lstStyle/>
              <a:p>
                <a:r>
                  <a:rPr lang="en-US">
                    <a:noFill/>
                  </a:rPr>
                  <a:t> </a:t>
                </a:r>
              </a:p>
            </p:txBody>
          </p:sp>
        </mc:Fallback>
      </mc:AlternateContent>
      <p:sp>
        <p:nvSpPr>
          <p:cNvPr id="24" name="Oval 23"/>
          <p:cNvSpPr/>
          <p:nvPr/>
        </p:nvSpPr>
        <p:spPr>
          <a:xfrm>
            <a:off x="4553251" y="6147501"/>
            <a:ext cx="45719" cy="457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4348551" y="5854737"/>
                <a:ext cx="750718" cy="276999"/>
              </a:xfrm>
              <a:prstGeom prst="rect">
                <a:avLst/>
              </a:prstGeom>
              <a:noFill/>
            </p:spPr>
            <p:txBody>
              <a:bodyPr wrap="none" rtlCol="0">
                <a:spAutoFit/>
              </a:bodyPr>
              <a:lstStyle/>
              <a:p>
                <a:r>
                  <a:rPr lang="en-US" sz="1200" dirty="0" smtClean="0">
                    <a:latin typeface="dcr10" panose="020B0500000000000000" pitchFamily="34" charset="0"/>
                  </a:rPr>
                  <a:t>if</a:t>
                </a:r>
                <a14:m>
                  <m:oMath xmlns:m="http://schemas.openxmlformats.org/officeDocument/2006/math">
                    <m:r>
                      <a:rPr lang="en-US" sz="1200" b="0" i="0" smtClean="0">
                        <a:latin typeface="Cambria Math"/>
                      </a:rPr>
                      <m:t> </m:t>
                    </m:r>
                    <m:r>
                      <m:rPr>
                        <m:lit/>
                      </m:rPr>
                      <a:rPr lang="en-US" sz="1200" i="1" smtClean="0">
                        <a:latin typeface="Cambria Math"/>
                      </a:rPr>
                      <m:t>(</m:t>
                    </m:r>
                    <m:sSub>
                      <m:sSubPr>
                        <m:ctrlPr>
                          <a:rPr lang="en-US" sz="1200" i="1">
                            <a:latin typeface="Cambria Math"/>
                          </a:rPr>
                        </m:ctrlPr>
                      </m:sSubPr>
                      <m:e>
                        <m:r>
                          <a:rPr lang="en-US" sz="1200" b="0" i="1" smtClean="0">
                            <a:latin typeface="Cambria Math"/>
                          </a:rPr>
                          <m:t>𝐻</m:t>
                        </m:r>
                      </m:e>
                      <m:sub>
                        <m:r>
                          <a:rPr lang="en-US" sz="1200" i="1">
                            <a:latin typeface="Cambria Math"/>
                          </a:rPr>
                          <m:t>1</m:t>
                        </m:r>
                      </m:sub>
                    </m:sSub>
                    <m:r>
                      <a:rPr lang="en-US" sz="1200" i="1">
                        <a:latin typeface="Cambria Math"/>
                      </a:rPr>
                      <m:t>,</m:t>
                    </m:r>
                    <m:r>
                      <a:rPr lang="en-US" sz="1200" b="0" i="1" smtClean="0">
                        <a:latin typeface="Cambria Math"/>
                      </a:rPr>
                      <m:t>0)</m:t>
                    </m:r>
                  </m:oMath>
                </a14:m>
                <a:endParaRPr lang="en-US" sz="1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348551" y="5854737"/>
                <a:ext cx="750718" cy="276999"/>
              </a:xfrm>
              <a:prstGeom prst="rect">
                <a:avLst/>
              </a:prstGeom>
              <a:blipFill rotWithShape="1">
                <a:blip r:embed="rId9"/>
                <a:stretch>
                  <a:fillRect t="-2174"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867400" y="3059668"/>
                <a:ext cx="322883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sSub>
                        <m:sSubPr>
                          <m:ctrlPr>
                            <a:rPr lang="en-US" b="0" i="1" smtClean="0">
                              <a:latin typeface="Cambria Math"/>
                            </a:rPr>
                          </m:ctrlPr>
                        </m:sSubPr>
                        <m:e>
                          <m:r>
                            <a:rPr lang="en-US" b="0" i="1" smtClean="0">
                              <a:latin typeface="Cambria Math"/>
                            </a:rPr>
                            <m:t>𝐵</m:t>
                          </m:r>
                        </m:e>
                        <m:sub>
                          <m:r>
                            <a:rPr lang="en-US" b="0" i="1" smtClean="0">
                              <a:latin typeface="Cambria Math"/>
                            </a:rPr>
                            <m:t>1</m:t>
                          </m:r>
                        </m:sub>
                      </m:sSub>
                      <m:r>
                        <m:rPr>
                          <m:lit/>
                        </m:rPr>
                        <a:rPr lang="en-US" b="0" i="1" smtClean="0">
                          <a:latin typeface="Cambria Math"/>
                        </a:rPr>
                        <m:t>(</m:t>
                      </m:r>
                      <m:r>
                        <a:rPr lang="en-US" b="0" i="1" smtClean="0">
                          <a:latin typeface="Cambria Math"/>
                        </a:rPr>
                        <m:t>𝑦</m:t>
                      </m:r>
                      <m:r>
                        <m:rPr>
                          <m:lit/>
                        </m:rPr>
                        <a:rPr lang="en-US" b="0" i="1" smtClean="0">
                          <a:latin typeface="Cambria Math"/>
                        </a:rPr>
                        <m:t>)</m:t>
                      </m:r>
                      <m:r>
                        <a:rPr lang="en-US" b="0" i="1" smtClean="0">
                          <a:latin typeface="Cambria Math"/>
                        </a:rPr>
                        <m:t>≤</m:t>
                      </m:r>
                      <m:r>
                        <a:rPr lang="en-US" b="0" i="1" smtClean="0">
                          <a:latin typeface="Cambria Math"/>
                        </a:rPr>
                        <m:t>𝛿</m:t>
                      </m:r>
                      <m:r>
                        <a:rPr lang="en-US" b="0" i="1" smtClean="0">
                          <a:latin typeface="Cambria Math"/>
                        </a:rPr>
                        <m:t>(</m:t>
                      </m:r>
                      <m:r>
                        <a:rPr lang="en-US" b="0" i="1" smtClean="0">
                          <a:latin typeface="Cambria Math"/>
                        </a:rPr>
                        <m:t>𝑝</m:t>
                      </m:r>
                      <m:sSub>
                        <m:sSubPr>
                          <m:ctrlPr>
                            <a:rPr lang="en-US" b="0" i="1" smtClean="0">
                              <a:latin typeface="Cambria Math"/>
                            </a:rPr>
                          </m:ctrlPr>
                        </m:sSubPr>
                        <m:e>
                          <m:r>
                            <a:rPr lang="en-US" b="0" i="1" smtClean="0">
                              <a:latin typeface="Cambria Math"/>
                            </a:rPr>
                            <m:t>𝐻</m:t>
                          </m:r>
                        </m:e>
                        <m:sub>
                          <m:r>
                            <a:rPr lang="en-US" b="0" i="1" smtClean="0">
                              <a:latin typeface="Cambria Math"/>
                            </a:rPr>
                            <m:t>1</m:t>
                          </m:r>
                        </m:sub>
                      </m:sSub>
                      <m:r>
                        <a:rPr lang="en-US" b="0" i="1" smtClean="0">
                          <a:latin typeface="Cambria Math"/>
                        </a:rPr>
                        <m:t>−</m:t>
                      </m:r>
                      <m:r>
                        <a:rPr lang="en-US" b="0" i="1" smtClean="0">
                          <a:latin typeface="Cambria Math"/>
                        </a:rPr>
                        <m:t>𝑐</m:t>
                      </m:r>
                      <m:r>
                        <a:rPr lang="en-US" b="0" i="1" smtClean="0">
                          <a:latin typeface="Cambria Math"/>
                        </a:rPr>
                        <m:t>)</m:t>
                      </m:r>
                      <m:sSub>
                        <m:sSubPr>
                          <m:ctrlPr>
                            <a:rPr lang="en-US" i="1" smtClean="0">
                              <a:solidFill>
                                <a:srgbClr val="FF0000"/>
                              </a:solidFill>
                              <a:latin typeface="Cambria Math"/>
                            </a:rPr>
                          </m:ctrlPr>
                        </m:sSubPr>
                        <m:e>
                          <m:r>
                            <a:rPr lang="en-US" i="1">
                              <a:solidFill>
                                <a:srgbClr val="FF0000"/>
                              </a:solidFill>
                              <a:latin typeface="Cambria Math"/>
                            </a:rPr>
                            <m:t>𝑞</m:t>
                          </m:r>
                        </m:e>
                        <m:sub>
                          <m:r>
                            <a:rPr lang="en-US" i="1">
                              <a:solidFill>
                                <a:srgbClr val="FF0000"/>
                              </a:solidFill>
                              <a:latin typeface="Cambria Math"/>
                            </a:rPr>
                            <m:t>1</m:t>
                          </m:r>
                        </m:sub>
                      </m:sSub>
                      <m:r>
                        <a:rPr lang="en-US" i="1" smtClean="0">
                          <a:solidFill>
                            <a:srgbClr val="FF0000"/>
                          </a:solidFill>
                          <a:latin typeface="Cambria Math"/>
                        </a:rPr>
                        <m:t>(</m:t>
                      </m:r>
                      <m:r>
                        <a:rPr lang="en-US" i="1" smtClean="0">
                          <a:solidFill>
                            <a:srgbClr val="FF0000"/>
                          </a:solidFill>
                          <a:latin typeface="Cambria Math"/>
                        </a:rPr>
                        <m:t>𝑦</m:t>
                      </m:r>
                      <m:r>
                        <a:rPr lang="en-US" i="1" smtClean="0">
                          <a:solidFill>
                            <a:srgbClr val="FF0000"/>
                          </a:solidFill>
                          <a:latin typeface="Cambria Math"/>
                        </a:rPr>
                        <m:t>)</m:t>
                      </m:r>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5867400" y="3059668"/>
                <a:ext cx="3228833" cy="369332"/>
              </a:xfrm>
              <a:prstGeom prst="rect">
                <a:avLst/>
              </a:prstGeom>
              <a:blipFill rotWithShape="1">
                <a:blip r:embed="rId10"/>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887121" y="3440668"/>
                <a:ext cx="32745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sSub>
                        <m:sSubPr>
                          <m:ctrlPr>
                            <a:rPr lang="en-US" b="0" i="1" smtClean="0">
                              <a:latin typeface="Cambria Math"/>
                            </a:rPr>
                          </m:ctrlPr>
                        </m:sSubPr>
                        <m:e>
                          <m:r>
                            <a:rPr lang="en-US" b="0" i="1" smtClean="0">
                              <a:latin typeface="Cambria Math"/>
                            </a:rPr>
                            <m:t>𝐵</m:t>
                          </m:r>
                        </m:e>
                        <m:sub>
                          <m:r>
                            <a:rPr lang="en-US" b="0" i="1" smtClean="0">
                              <a:latin typeface="Cambria Math"/>
                            </a:rPr>
                            <m:t>2</m:t>
                          </m:r>
                        </m:sub>
                      </m:sSub>
                      <m:r>
                        <m:rPr>
                          <m:lit/>
                        </m:rPr>
                        <a:rPr lang="en-US" b="0" i="1" smtClean="0">
                          <a:latin typeface="Cambria Math"/>
                        </a:rPr>
                        <m:t>(</m:t>
                      </m:r>
                      <m:r>
                        <a:rPr lang="en-US" b="0" i="1" smtClean="0">
                          <a:latin typeface="Cambria Math"/>
                        </a:rPr>
                        <m:t>𝑦</m:t>
                      </m:r>
                      <m:r>
                        <m:rPr>
                          <m:lit/>
                        </m:rPr>
                        <a:rPr lang="en-US" b="0" i="1" smtClean="0">
                          <a:latin typeface="Cambria Math"/>
                        </a:rPr>
                        <m:t>)</m:t>
                      </m:r>
                      <m:r>
                        <a:rPr lang="en-US" b="0" i="1" smtClean="0">
                          <a:latin typeface="Cambria Math"/>
                        </a:rPr>
                        <m:t>≤</m:t>
                      </m:r>
                      <m:r>
                        <a:rPr lang="en-US" b="0" i="1" smtClean="0">
                          <a:latin typeface="Cambria Math"/>
                        </a:rPr>
                        <m:t>𝛿</m:t>
                      </m:r>
                      <m:r>
                        <a:rPr lang="en-US" b="0" i="1" smtClean="0">
                          <a:latin typeface="Cambria Math"/>
                        </a:rPr>
                        <m:t>(</m:t>
                      </m:r>
                      <m:r>
                        <a:rPr lang="en-US" b="0" i="1" smtClean="0">
                          <a:latin typeface="Cambria Math"/>
                        </a:rPr>
                        <m:t>𝑝</m:t>
                      </m:r>
                      <m:sSub>
                        <m:sSubPr>
                          <m:ctrlPr>
                            <a:rPr lang="en-US" b="0" i="1" smtClean="0">
                              <a:latin typeface="Cambria Math"/>
                            </a:rPr>
                          </m:ctrlPr>
                        </m:sSubPr>
                        <m:e>
                          <m:r>
                            <a:rPr lang="en-US" b="0" i="1" smtClean="0">
                              <a:latin typeface="Cambria Math"/>
                            </a:rPr>
                            <m:t>𝐻</m:t>
                          </m:r>
                        </m:e>
                        <m:sub>
                          <m:r>
                            <a:rPr lang="en-US" b="0" i="1" smtClean="0">
                              <a:latin typeface="Cambria Math"/>
                            </a:rPr>
                            <m:t>2</m:t>
                          </m:r>
                        </m:sub>
                      </m:sSub>
                      <m:r>
                        <a:rPr lang="en-US" b="0" i="1" smtClean="0">
                          <a:latin typeface="Cambria Math"/>
                        </a:rPr>
                        <m:t>−</m:t>
                      </m:r>
                      <m:r>
                        <a:rPr lang="en-US" b="0" i="1" smtClean="0">
                          <a:latin typeface="Cambria Math"/>
                        </a:rPr>
                        <m:t>𝑐</m:t>
                      </m:r>
                      <m:r>
                        <a:rPr lang="en-US" b="0" i="1" smtClean="0">
                          <a:latin typeface="Cambria Math"/>
                        </a:rPr>
                        <m:t>)</m:t>
                      </m:r>
                      <m:sSub>
                        <m:sSubPr>
                          <m:ctrlPr>
                            <a:rPr lang="en-US" i="1" smtClean="0">
                              <a:solidFill>
                                <a:srgbClr val="FF0000"/>
                              </a:solidFill>
                              <a:latin typeface="Cambria Math"/>
                            </a:rPr>
                          </m:ctrlPr>
                        </m:sSubPr>
                        <m:e>
                          <m:r>
                            <a:rPr lang="en-US" i="1">
                              <a:solidFill>
                                <a:srgbClr val="FF0000"/>
                              </a:solidFill>
                              <a:latin typeface="Cambria Math"/>
                            </a:rPr>
                            <m:t>𝑞</m:t>
                          </m:r>
                        </m:e>
                        <m:sub>
                          <m:r>
                            <a:rPr lang="en-US" i="1">
                              <a:solidFill>
                                <a:srgbClr val="FF0000"/>
                              </a:solidFill>
                              <a:latin typeface="Cambria Math"/>
                            </a:rPr>
                            <m:t>2</m:t>
                          </m:r>
                        </m:sub>
                      </m:sSub>
                      <m:r>
                        <a:rPr lang="en-US" i="1" smtClean="0">
                          <a:solidFill>
                            <a:srgbClr val="FF0000"/>
                          </a:solidFill>
                          <a:latin typeface="Cambria Math"/>
                        </a:rPr>
                        <m:t>(</m:t>
                      </m:r>
                      <m:r>
                        <a:rPr lang="en-US" i="1" smtClean="0">
                          <a:solidFill>
                            <a:srgbClr val="FF0000"/>
                          </a:solidFill>
                          <a:latin typeface="Cambria Math"/>
                        </a:rPr>
                        <m:t>𝑦</m:t>
                      </m:r>
                      <m:r>
                        <a:rPr lang="en-US" i="1" smtClean="0">
                          <a:solidFill>
                            <a:srgbClr val="FF0000"/>
                          </a:solidFill>
                          <a:latin typeface="Cambria Math"/>
                        </a:rPr>
                        <m:t>)</m:t>
                      </m:r>
                    </m:oMath>
                  </m:oMathPara>
                </a14:m>
                <a:endParaRPr lang="en-US" dirty="0">
                  <a:solidFill>
                    <a:schemeClr val="bg1"/>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5887121" y="3440668"/>
                <a:ext cx="3274551" cy="369332"/>
              </a:xfrm>
              <a:prstGeom prst="rect">
                <a:avLst/>
              </a:prstGeom>
              <a:blipFill rotWithShape="1">
                <a:blip r:embed="rId11"/>
                <a:stretch>
                  <a:fillRect b="-11475"/>
                </a:stretch>
              </a:blipFill>
            </p:spPr>
            <p:txBody>
              <a:bodyPr/>
              <a:lstStyle/>
              <a:p>
                <a:r>
                  <a:rPr lang="en-US">
                    <a:noFill/>
                  </a:rPr>
                  <a:t> </a:t>
                </a:r>
              </a:p>
            </p:txBody>
          </p:sp>
        </mc:Fallback>
      </mc:AlternateContent>
    </p:spTree>
    <p:extLst>
      <p:ext uri="{BB962C8B-B14F-4D97-AF65-F5344CB8AC3E}">
        <p14:creationId xmlns:p14="http://schemas.microsoft.com/office/powerpoint/2010/main" val="582612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914400" y="6129450"/>
            <a:ext cx="3581400" cy="45719"/>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l"/>
            <a:r>
              <a:rPr lang="en-US" sz="2800" dirty="0">
                <a:solidFill>
                  <a:srgbClr val="333399"/>
                </a:solidFill>
                <a:latin typeface="dccsc10" panose="020B0500000000000000" pitchFamily="34" charset="0"/>
              </a:rPr>
              <a:t>Option 3: History-Dependent Inefficiencies</a:t>
            </a:r>
          </a:p>
        </p:txBody>
      </p:sp>
      <p:cxnSp>
        <p:nvCxnSpPr>
          <p:cNvPr id="30" name="Straight Connector 29"/>
          <p:cNvCxnSpPr/>
          <p:nvPr/>
        </p:nvCxnSpPr>
        <p:spPr>
          <a:xfrm>
            <a:off x="914400" y="1600200"/>
            <a:ext cx="0" cy="457200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H="1">
            <a:off x="914400" y="6172200"/>
            <a:ext cx="4572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5473700" y="5987534"/>
                <a:ext cx="4512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1</m:t>
                          </m:r>
                        </m:sub>
                      </m:sSub>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5473700" y="5987534"/>
                <a:ext cx="451277"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57800" y="1415534"/>
                <a:ext cx="4566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2</m:t>
                          </m:r>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457800" y="1415534"/>
                <a:ext cx="456600" cy="369332"/>
              </a:xfrm>
              <a:prstGeom prst="rect">
                <a:avLst/>
              </a:prstGeom>
              <a:blipFill rotWithShape="1">
                <a:blip r:embed="rId4"/>
                <a:stretch>
                  <a:fillRect/>
                </a:stretch>
              </a:blipFill>
            </p:spPr>
            <p:txBody>
              <a:bodyPr/>
              <a:lstStyle/>
              <a:p>
                <a:r>
                  <a:rPr lang="en-US">
                    <a:noFill/>
                  </a:rPr>
                  <a:t> </a:t>
                </a:r>
              </a:p>
            </p:txBody>
          </p:sp>
        </mc:Fallback>
      </mc:AlternateContent>
      <p:cxnSp>
        <p:nvCxnSpPr>
          <p:cNvPr id="34" name="Straight Connector 33"/>
          <p:cNvCxnSpPr/>
          <p:nvPr/>
        </p:nvCxnSpPr>
        <p:spPr>
          <a:xfrm>
            <a:off x="914400" y="3429000"/>
            <a:ext cx="3657600" cy="274320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4078273" y="6175170"/>
                <a:ext cx="95686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1</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078273" y="6175170"/>
                <a:ext cx="956865" cy="276999"/>
              </a:xfrm>
              <a:prstGeom prst="rect">
                <a:avLst/>
              </a:prstGeom>
              <a:blipFill rotWithShape="1">
                <a:blip r:embed="rId5"/>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6056" y="3292525"/>
                <a:ext cx="96045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2</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46056" y="3292525"/>
                <a:ext cx="960456" cy="276999"/>
              </a:xfrm>
              <a:prstGeom prst="rect">
                <a:avLst/>
              </a:prstGeom>
              <a:blipFill rotWithShape="1">
                <a:blip r:embed="rId6"/>
                <a:stretch>
                  <a:fillRect b="-6522"/>
                </a:stretch>
              </a:blipFill>
            </p:spPr>
            <p:txBody>
              <a:bodyPr/>
              <a:lstStyle/>
              <a:p>
                <a:r>
                  <a:rPr lang="en-US">
                    <a:noFill/>
                  </a:rPr>
                  <a:t> </a:t>
                </a:r>
              </a:p>
            </p:txBody>
          </p:sp>
        </mc:Fallback>
      </mc:AlternateContent>
      <p:sp>
        <p:nvSpPr>
          <p:cNvPr id="24" name="Oval 23"/>
          <p:cNvSpPr/>
          <p:nvPr/>
        </p:nvSpPr>
        <p:spPr>
          <a:xfrm>
            <a:off x="4553251" y="6147501"/>
            <a:ext cx="45719" cy="457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p:cNvSpPr txBox="1"/>
              <p:nvPr/>
            </p:nvSpPr>
            <p:spPr>
              <a:xfrm>
                <a:off x="4348551" y="5854737"/>
                <a:ext cx="750718" cy="276999"/>
              </a:xfrm>
              <a:prstGeom prst="rect">
                <a:avLst/>
              </a:prstGeom>
              <a:noFill/>
            </p:spPr>
            <p:txBody>
              <a:bodyPr wrap="none" rtlCol="0">
                <a:spAutoFit/>
              </a:bodyPr>
              <a:lstStyle/>
              <a:p>
                <a:r>
                  <a:rPr lang="en-US" sz="1200" dirty="0" smtClean="0">
                    <a:latin typeface="dcr10" panose="020B0500000000000000" pitchFamily="34" charset="0"/>
                  </a:rPr>
                  <a:t>if</a:t>
                </a:r>
                <a14:m>
                  <m:oMath xmlns:m="http://schemas.openxmlformats.org/officeDocument/2006/math">
                    <m:r>
                      <a:rPr lang="en-US" sz="1200" b="0" i="0" smtClean="0">
                        <a:latin typeface="Cambria Math"/>
                      </a:rPr>
                      <m:t> </m:t>
                    </m:r>
                    <m:r>
                      <m:rPr>
                        <m:lit/>
                      </m:rPr>
                      <a:rPr lang="en-US" sz="1200" i="1" smtClean="0">
                        <a:latin typeface="Cambria Math"/>
                      </a:rPr>
                      <m:t>(</m:t>
                    </m:r>
                    <m:sSub>
                      <m:sSubPr>
                        <m:ctrlPr>
                          <a:rPr lang="en-US" sz="1200" i="1">
                            <a:latin typeface="Cambria Math"/>
                          </a:rPr>
                        </m:ctrlPr>
                      </m:sSubPr>
                      <m:e>
                        <m:r>
                          <a:rPr lang="en-US" sz="1200" b="0" i="1" smtClean="0">
                            <a:latin typeface="Cambria Math"/>
                          </a:rPr>
                          <m:t>𝐻</m:t>
                        </m:r>
                      </m:e>
                      <m:sub>
                        <m:r>
                          <a:rPr lang="en-US" sz="1200" i="1">
                            <a:latin typeface="Cambria Math"/>
                          </a:rPr>
                          <m:t>1</m:t>
                        </m:r>
                      </m:sub>
                    </m:sSub>
                    <m:r>
                      <a:rPr lang="en-US" sz="1200" i="1">
                        <a:latin typeface="Cambria Math"/>
                      </a:rPr>
                      <m:t>,</m:t>
                    </m:r>
                    <m:r>
                      <a:rPr lang="en-US" sz="1200" b="0" i="1" smtClean="0">
                        <a:latin typeface="Cambria Math"/>
                      </a:rPr>
                      <m:t>0)</m:t>
                    </m:r>
                  </m:oMath>
                </a14:m>
                <a:endParaRPr lang="en-US" sz="12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348551" y="5854737"/>
                <a:ext cx="750718" cy="276999"/>
              </a:xfrm>
              <a:prstGeom prst="rect">
                <a:avLst/>
              </a:prstGeom>
              <a:blipFill rotWithShape="1">
                <a:blip r:embed="rId10"/>
                <a:stretch>
                  <a:fillRect t="-2174"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867400" y="3059668"/>
                <a:ext cx="322883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sSub>
                        <m:sSubPr>
                          <m:ctrlPr>
                            <a:rPr lang="en-US" b="0" i="1" smtClean="0">
                              <a:latin typeface="Cambria Math"/>
                            </a:rPr>
                          </m:ctrlPr>
                        </m:sSubPr>
                        <m:e>
                          <m:r>
                            <a:rPr lang="en-US" b="0" i="1" smtClean="0">
                              <a:latin typeface="Cambria Math"/>
                            </a:rPr>
                            <m:t>𝐵</m:t>
                          </m:r>
                        </m:e>
                        <m:sub>
                          <m:r>
                            <a:rPr lang="en-US" b="0" i="1" smtClean="0">
                              <a:latin typeface="Cambria Math"/>
                            </a:rPr>
                            <m:t>1</m:t>
                          </m:r>
                        </m:sub>
                      </m:sSub>
                      <m:r>
                        <m:rPr>
                          <m:lit/>
                        </m:rPr>
                        <a:rPr lang="en-US" b="0" i="1" smtClean="0">
                          <a:latin typeface="Cambria Math"/>
                        </a:rPr>
                        <m:t>(</m:t>
                      </m:r>
                      <m:r>
                        <a:rPr lang="en-US" b="0" i="1" smtClean="0">
                          <a:latin typeface="Cambria Math"/>
                        </a:rPr>
                        <m:t>𝑦</m:t>
                      </m:r>
                      <m:r>
                        <m:rPr>
                          <m:lit/>
                        </m:rPr>
                        <a:rPr lang="en-US" b="0" i="1" smtClean="0">
                          <a:latin typeface="Cambria Math"/>
                        </a:rPr>
                        <m:t>)</m:t>
                      </m:r>
                      <m:r>
                        <a:rPr lang="en-US" b="0" i="1" smtClean="0">
                          <a:latin typeface="Cambria Math"/>
                        </a:rPr>
                        <m:t>≤</m:t>
                      </m:r>
                      <m:r>
                        <a:rPr lang="en-US" b="0" i="1" smtClean="0">
                          <a:solidFill>
                            <a:srgbClr val="FF0000"/>
                          </a:solidFill>
                          <a:latin typeface="Cambria Math"/>
                        </a:rPr>
                        <m:t>𝛿</m:t>
                      </m:r>
                      <m:r>
                        <a:rPr lang="en-US" b="0" i="1" smtClean="0">
                          <a:solidFill>
                            <a:srgbClr val="FF0000"/>
                          </a:solidFill>
                          <a:latin typeface="Cambria Math"/>
                        </a:rPr>
                        <m:t>(</m:t>
                      </m:r>
                      <m:r>
                        <a:rPr lang="en-US" b="0" i="1" smtClean="0">
                          <a:solidFill>
                            <a:srgbClr val="FF0000"/>
                          </a:solidFill>
                          <a:latin typeface="Cambria Math"/>
                        </a:rPr>
                        <m:t>𝑝</m:t>
                      </m:r>
                      <m:sSub>
                        <m:sSubPr>
                          <m:ctrlPr>
                            <a:rPr lang="en-US" b="0" i="1" smtClean="0">
                              <a:solidFill>
                                <a:srgbClr val="FF0000"/>
                              </a:solidFill>
                              <a:latin typeface="Cambria Math"/>
                            </a:rPr>
                          </m:ctrlPr>
                        </m:sSubPr>
                        <m:e>
                          <m:r>
                            <a:rPr lang="en-US" b="0" i="1" smtClean="0">
                              <a:solidFill>
                                <a:srgbClr val="FF0000"/>
                              </a:solidFill>
                              <a:latin typeface="Cambria Math"/>
                            </a:rPr>
                            <m:t>𝐻</m:t>
                          </m:r>
                        </m:e>
                        <m:sub>
                          <m:r>
                            <a:rPr lang="en-US" b="0" i="1" smtClean="0">
                              <a:solidFill>
                                <a:srgbClr val="FF0000"/>
                              </a:solidFill>
                              <a:latin typeface="Cambria Math"/>
                            </a:rPr>
                            <m:t>1</m:t>
                          </m:r>
                        </m:sub>
                      </m:sSub>
                      <m:r>
                        <a:rPr lang="en-US" b="0" i="1" smtClean="0">
                          <a:solidFill>
                            <a:srgbClr val="FF0000"/>
                          </a:solidFill>
                          <a:latin typeface="Cambria Math"/>
                        </a:rPr>
                        <m:t>−</m:t>
                      </m:r>
                      <m:r>
                        <a:rPr lang="en-US" b="0" i="1" smtClean="0">
                          <a:solidFill>
                            <a:srgbClr val="FF0000"/>
                          </a:solidFill>
                          <a:latin typeface="Cambria Math"/>
                        </a:rPr>
                        <m:t>𝑐</m:t>
                      </m:r>
                      <m:r>
                        <a:rPr lang="en-US" b="0" i="1" smtClean="0">
                          <a:solidFill>
                            <a:srgbClr val="FF0000"/>
                          </a:solidFill>
                          <a:latin typeface="Cambria Math"/>
                        </a:rPr>
                        <m:t>)</m:t>
                      </m:r>
                      <m:sSub>
                        <m:sSubPr>
                          <m:ctrlPr>
                            <a:rPr lang="en-US" i="1" smtClean="0">
                              <a:solidFill>
                                <a:schemeClr val="bg1"/>
                              </a:solidFill>
                              <a:latin typeface="Cambria Math"/>
                            </a:rPr>
                          </m:ctrlPr>
                        </m:sSubPr>
                        <m:e>
                          <m:r>
                            <a:rPr lang="en-US" i="1">
                              <a:solidFill>
                                <a:schemeClr val="bg1"/>
                              </a:solidFill>
                              <a:latin typeface="Cambria Math"/>
                            </a:rPr>
                            <m:t>𝑞</m:t>
                          </m:r>
                        </m:e>
                        <m:sub>
                          <m:r>
                            <a:rPr lang="en-US" i="1">
                              <a:solidFill>
                                <a:schemeClr val="bg1"/>
                              </a:solidFill>
                              <a:latin typeface="Cambria Math"/>
                            </a:rPr>
                            <m:t>1</m:t>
                          </m:r>
                        </m:sub>
                      </m:sSub>
                      <m:r>
                        <a:rPr lang="en-US" i="1" smtClean="0">
                          <a:solidFill>
                            <a:schemeClr val="bg1"/>
                          </a:solidFill>
                          <a:latin typeface="Cambria Math"/>
                        </a:rPr>
                        <m:t>(</m:t>
                      </m:r>
                      <m:r>
                        <a:rPr lang="en-US" i="1" smtClean="0">
                          <a:solidFill>
                            <a:schemeClr val="bg1"/>
                          </a:solidFill>
                          <a:latin typeface="Cambria Math"/>
                        </a:rPr>
                        <m:t>𝑦</m:t>
                      </m:r>
                      <m:r>
                        <a:rPr lang="en-US" i="1" smtClean="0">
                          <a:solidFill>
                            <a:schemeClr val="bg1"/>
                          </a:solidFill>
                          <a:latin typeface="Cambria Math"/>
                        </a:rPr>
                        <m:t>)</m:t>
                      </m:r>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5867400" y="3059668"/>
                <a:ext cx="3228833" cy="369332"/>
              </a:xfrm>
              <a:prstGeom prst="rect">
                <a:avLst/>
              </a:prstGeom>
              <a:blipFill rotWithShape="1">
                <a:blip r:embed="rId11"/>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887121" y="3440668"/>
                <a:ext cx="32745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a:rPr>
                        <m:t>0</m:t>
                      </m:r>
                      <m:r>
                        <a:rPr lang="en-US" b="0" i="1" smtClean="0">
                          <a:latin typeface="Cambria Math"/>
                        </a:rPr>
                        <m:t>≤</m:t>
                      </m:r>
                      <m:sSub>
                        <m:sSubPr>
                          <m:ctrlPr>
                            <a:rPr lang="en-US" b="0" i="1" smtClean="0">
                              <a:latin typeface="Cambria Math"/>
                            </a:rPr>
                          </m:ctrlPr>
                        </m:sSubPr>
                        <m:e>
                          <m:r>
                            <a:rPr lang="en-US" b="0" i="1" smtClean="0">
                              <a:latin typeface="Cambria Math"/>
                            </a:rPr>
                            <m:t>𝐵</m:t>
                          </m:r>
                        </m:e>
                        <m:sub>
                          <m:r>
                            <a:rPr lang="en-US" b="0" i="1" smtClean="0">
                              <a:latin typeface="Cambria Math"/>
                            </a:rPr>
                            <m:t>2</m:t>
                          </m:r>
                        </m:sub>
                      </m:sSub>
                      <m:r>
                        <m:rPr>
                          <m:lit/>
                        </m:rPr>
                        <a:rPr lang="en-US" b="0" i="1" smtClean="0">
                          <a:latin typeface="Cambria Math"/>
                        </a:rPr>
                        <m:t>(</m:t>
                      </m:r>
                      <m:r>
                        <a:rPr lang="en-US" b="0" i="1" smtClean="0">
                          <a:latin typeface="Cambria Math"/>
                        </a:rPr>
                        <m:t>𝑦</m:t>
                      </m:r>
                      <m:r>
                        <m:rPr>
                          <m:lit/>
                        </m:rPr>
                        <a:rPr lang="en-US" b="0" i="1" smtClean="0">
                          <a:latin typeface="Cambria Math"/>
                        </a:rPr>
                        <m:t>)</m:t>
                      </m:r>
                      <m:r>
                        <a:rPr lang="en-US" b="0" i="1" smtClean="0">
                          <a:latin typeface="Cambria Math"/>
                        </a:rPr>
                        <m:t>≤</m:t>
                      </m:r>
                      <m:r>
                        <a:rPr lang="en-US" b="0" i="1" smtClean="0">
                          <a:solidFill>
                            <a:schemeClr val="bg1"/>
                          </a:solidFill>
                          <a:latin typeface="Cambria Math"/>
                        </a:rPr>
                        <m:t>𝛿</m:t>
                      </m:r>
                      <m:r>
                        <a:rPr lang="en-US" b="0" i="1" smtClean="0">
                          <a:solidFill>
                            <a:schemeClr val="bg1"/>
                          </a:solidFill>
                          <a:latin typeface="Cambria Math"/>
                        </a:rPr>
                        <m:t>(</m:t>
                      </m:r>
                      <m:r>
                        <a:rPr lang="en-US" b="0" i="1" smtClean="0">
                          <a:solidFill>
                            <a:schemeClr val="bg1"/>
                          </a:solidFill>
                          <a:latin typeface="Cambria Math"/>
                        </a:rPr>
                        <m:t>𝑝</m:t>
                      </m:r>
                      <m:sSub>
                        <m:sSubPr>
                          <m:ctrlPr>
                            <a:rPr lang="en-US" b="0" i="1" smtClean="0">
                              <a:solidFill>
                                <a:schemeClr val="bg1"/>
                              </a:solidFill>
                              <a:latin typeface="Cambria Math"/>
                            </a:rPr>
                          </m:ctrlPr>
                        </m:sSubPr>
                        <m:e>
                          <m:r>
                            <a:rPr lang="en-US" b="0" i="1" smtClean="0">
                              <a:solidFill>
                                <a:schemeClr val="bg1"/>
                              </a:solidFill>
                              <a:latin typeface="Cambria Math"/>
                            </a:rPr>
                            <m:t>𝐻</m:t>
                          </m:r>
                        </m:e>
                        <m:sub>
                          <m:r>
                            <a:rPr lang="en-US" b="0" i="1" smtClean="0">
                              <a:solidFill>
                                <a:schemeClr val="bg1"/>
                              </a:solidFill>
                              <a:latin typeface="Cambria Math"/>
                            </a:rPr>
                            <m:t>2</m:t>
                          </m:r>
                        </m:sub>
                      </m:sSub>
                      <m:r>
                        <a:rPr lang="en-US" b="0" i="1" smtClean="0">
                          <a:solidFill>
                            <a:schemeClr val="bg1"/>
                          </a:solidFill>
                          <a:latin typeface="Cambria Math"/>
                        </a:rPr>
                        <m:t>−</m:t>
                      </m:r>
                      <m:r>
                        <a:rPr lang="en-US" b="0" i="1" smtClean="0">
                          <a:solidFill>
                            <a:schemeClr val="bg1"/>
                          </a:solidFill>
                          <a:latin typeface="Cambria Math"/>
                        </a:rPr>
                        <m:t>𝑐</m:t>
                      </m:r>
                      <m:r>
                        <a:rPr lang="en-US" b="0" i="1" smtClean="0">
                          <a:solidFill>
                            <a:schemeClr val="bg1"/>
                          </a:solidFill>
                          <a:latin typeface="Cambria Math"/>
                        </a:rPr>
                        <m:t>)</m:t>
                      </m:r>
                      <m:sSub>
                        <m:sSubPr>
                          <m:ctrlPr>
                            <a:rPr lang="en-US" i="1" smtClean="0">
                              <a:solidFill>
                                <a:schemeClr val="bg1"/>
                              </a:solidFill>
                              <a:latin typeface="Cambria Math"/>
                            </a:rPr>
                          </m:ctrlPr>
                        </m:sSubPr>
                        <m:e>
                          <m:r>
                            <a:rPr lang="en-US" i="1">
                              <a:solidFill>
                                <a:schemeClr val="bg1"/>
                              </a:solidFill>
                              <a:latin typeface="Cambria Math"/>
                            </a:rPr>
                            <m:t>𝑞</m:t>
                          </m:r>
                        </m:e>
                        <m:sub>
                          <m:r>
                            <a:rPr lang="en-US" i="1">
                              <a:solidFill>
                                <a:schemeClr val="bg1"/>
                              </a:solidFill>
                              <a:latin typeface="Cambria Math"/>
                            </a:rPr>
                            <m:t>2</m:t>
                          </m:r>
                        </m:sub>
                      </m:sSub>
                      <m:r>
                        <a:rPr lang="en-US" i="1" smtClean="0">
                          <a:solidFill>
                            <a:schemeClr val="bg1"/>
                          </a:solidFill>
                          <a:latin typeface="Cambria Math"/>
                        </a:rPr>
                        <m:t>(</m:t>
                      </m:r>
                      <m:r>
                        <a:rPr lang="en-US" i="1" smtClean="0">
                          <a:solidFill>
                            <a:schemeClr val="bg1"/>
                          </a:solidFill>
                          <a:latin typeface="Cambria Math"/>
                        </a:rPr>
                        <m:t>𝑦</m:t>
                      </m:r>
                      <m:r>
                        <a:rPr lang="en-US" i="1" smtClean="0">
                          <a:solidFill>
                            <a:schemeClr val="bg1"/>
                          </a:solidFill>
                          <a:latin typeface="Cambria Math"/>
                        </a:rPr>
                        <m:t>)</m:t>
                      </m:r>
                    </m:oMath>
                  </m:oMathPara>
                </a14:m>
                <a:endParaRPr lang="en-US" dirty="0">
                  <a:solidFill>
                    <a:schemeClr val="bg1"/>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5887121" y="3440668"/>
                <a:ext cx="3274551" cy="369332"/>
              </a:xfrm>
              <a:prstGeom prst="rect">
                <a:avLst/>
              </a:prstGeom>
              <a:blipFill rotWithShape="1">
                <a:blip r:embed="rId12"/>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7177995" y="3437896"/>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7177995" y="3437896"/>
                <a:ext cx="365805" cy="369332"/>
              </a:xfrm>
              <a:prstGeom prst="rect">
                <a:avLst/>
              </a:prstGeom>
              <a:blipFill rotWithShape="1">
                <a:blip r:embed="rId13"/>
                <a:stretch>
                  <a:fillRect/>
                </a:stretch>
              </a:blipFill>
            </p:spPr>
            <p:txBody>
              <a:bodyPr/>
              <a:lstStyle/>
              <a:p>
                <a:r>
                  <a:rPr lang="en-US">
                    <a:noFill/>
                  </a:rPr>
                  <a:t> </a:t>
                </a:r>
              </a:p>
            </p:txBody>
          </p:sp>
        </mc:Fallback>
      </mc:AlternateContent>
      <p:sp>
        <p:nvSpPr>
          <p:cNvPr id="29" name="Oval 28"/>
          <p:cNvSpPr/>
          <p:nvPr/>
        </p:nvSpPr>
        <p:spPr>
          <a:xfrm>
            <a:off x="4553251" y="6147501"/>
            <a:ext cx="45719" cy="457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TextBox 37"/>
              <p:cNvSpPr txBox="1"/>
              <p:nvPr/>
            </p:nvSpPr>
            <p:spPr>
              <a:xfrm>
                <a:off x="2165350" y="5819001"/>
                <a:ext cx="1171090" cy="276999"/>
              </a:xfrm>
              <a:prstGeom prst="rect">
                <a:avLst/>
              </a:prstGeom>
              <a:noFill/>
            </p:spPr>
            <p:txBody>
              <a:bodyPr wrap="none" rtlCol="0">
                <a:spAutoFit/>
              </a:bodyPr>
              <a:lstStyle/>
              <a:p>
                <a:r>
                  <a:rPr lang="en-US" sz="1200" dirty="0" smtClean="0">
                    <a:latin typeface="dcr10" panose="020B0500000000000000" pitchFamily="34" charset="0"/>
                  </a:rPr>
                  <a:t>Feasible </a:t>
                </a:r>
                <a14:m>
                  <m:oMath xmlns:m="http://schemas.openxmlformats.org/officeDocument/2006/math">
                    <m:sSub>
                      <m:sSubPr>
                        <m:ctrlPr>
                          <a:rPr lang="en-US" sz="1200" b="0" i="1" smtClean="0">
                            <a:latin typeface="Cambria Math"/>
                          </a:rPr>
                        </m:ctrlPr>
                      </m:sSubPr>
                      <m:e>
                        <m:r>
                          <a:rPr lang="en-US" sz="1200" b="0" i="1" smtClean="0">
                            <a:latin typeface="Cambria Math"/>
                          </a:rPr>
                          <m:t>𝐵</m:t>
                        </m:r>
                      </m:e>
                      <m:sub>
                        <m:r>
                          <a:rPr lang="en-US" sz="1200" b="0" i="1" smtClean="0">
                            <a:latin typeface="Cambria Math"/>
                          </a:rPr>
                          <m:t>1</m:t>
                        </m:r>
                      </m:sub>
                    </m:sSub>
                    <m:r>
                      <a:rPr lang="en-US" sz="1200" b="0" i="1" smtClean="0">
                        <a:latin typeface="Cambria Math"/>
                      </a:rPr>
                      <m:t>,</m:t>
                    </m:r>
                    <m:sSub>
                      <m:sSubPr>
                        <m:ctrlPr>
                          <a:rPr lang="en-US" sz="1200" b="0" i="1" smtClean="0">
                            <a:latin typeface="Cambria Math"/>
                          </a:rPr>
                        </m:ctrlPr>
                      </m:sSubPr>
                      <m:e>
                        <m:r>
                          <a:rPr lang="en-US" sz="1200" b="0" i="1" smtClean="0">
                            <a:latin typeface="Cambria Math"/>
                          </a:rPr>
                          <m:t>𝐵</m:t>
                        </m:r>
                      </m:e>
                      <m:sub>
                        <m:r>
                          <a:rPr lang="en-US" sz="1200" b="0" i="1" smtClean="0">
                            <a:latin typeface="Cambria Math"/>
                          </a:rPr>
                          <m:t>2</m:t>
                        </m:r>
                      </m:sub>
                    </m:sSub>
                  </m:oMath>
                </a14:m>
                <a:endParaRPr lang="en-US" sz="1200" dirty="0"/>
              </a:p>
            </p:txBody>
          </p:sp>
        </mc:Choice>
        <mc:Fallback xmlns="">
          <p:sp>
            <p:nvSpPr>
              <p:cNvPr id="38" name="TextBox 37"/>
              <p:cNvSpPr txBox="1">
                <a:spLocks noRot="1" noChangeAspect="1" noMove="1" noResize="1" noEditPoints="1" noAdjustHandles="1" noChangeArrowheads="1" noChangeShapeType="1" noTextEdit="1"/>
              </p:cNvSpPr>
              <p:nvPr/>
            </p:nvSpPr>
            <p:spPr>
              <a:xfrm>
                <a:off x="2165350" y="5819001"/>
                <a:ext cx="1171090" cy="276999"/>
              </a:xfrm>
              <a:prstGeom prst="rect">
                <a:avLst/>
              </a:prstGeom>
              <a:blipFill rotWithShape="1">
                <a:blip r:embed="rId14"/>
                <a:stretch>
                  <a:fillRect t="-2222" b="-15556"/>
                </a:stretch>
              </a:blipFill>
            </p:spPr>
            <p:txBody>
              <a:bodyPr/>
              <a:lstStyle/>
              <a:p>
                <a:r>
                  <a:rPr lang="en-US">
                    <a:noFill/>
                  </a:rPr>
                  <a:t> </a:t>
                </a:r>
              </a:p>
            </p:txBody>
          </p:sp>
        </mc:Fallback>
      </mc:AlternateContent>
      <p:cxnSp>
        <p:nvCxnSpPr>
          <p:cNvPr id="39" name="Straight Connector 38"/>
          <p:cNvCxnSpPr/>
          <p:nvPr/>
        </p:nvCxnSpPr>
        <p:spPr>
          <a:xfrm>
            <a:off x="4516820" y="6134702"/>
            <a:ext cx="0" cy="38332"/>
          </a:xfrm>
          <a:prstGeom prst="line">
            <a:avLst/>
          </a:prstGeom>
        </p:spPr>
        <p:style>
          <a:lnRef idx="1">
            <a:schemeClr val="accent4"/>
          </a:lnRef>
          <a:fillRef idx="0">
            <a:schemeClr val="accent4"/>
          </a:fillRef>
          <a:effectRef idx="0">
            <a:schemeClr val="accent4"/>
          </a:effectRef>
          <a:fontRef idx="minor">
            <a:schemeClr val="tx1"/>
          </a:fontRef>
        </p:style>
      </p:cxnSp>
      <p:cxnSp>
        <p:nvCxnSpPr>
          <p:cNvPr id="40" name="Straight Connector 39"/>
          <p:cNvCxnSpPr/>
          <p:nvPr/>
        </p:nvCxnSpPr>
        <p:spPr>
          <a:xfrm flipH="1">
            <a:off x="928048" y="6134100"/>
            <a:ext cx="3584391" cy="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8024465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a:solidFill>
                  <a:srgbClr val="333399"/>
                </a:solidFill>
                <a:latin typeface="dccsc10" panose="020B0500000000000000" pitchFamily="34" charset="0"/>
              </a:rPr>
              <a:t>Option 3: History-Dependent Inefficiencies</a:t>
            </a:r>
          </a:p>
        </p:txBody>
      </p:sp>
      <p:cxnSp>
        <p:nvCxnSpPr>
          <p:cNvPr id="30" name="Straight Connector 29"/>
          <p:cNvCxnSpPr/>
          <p:nvPr/>
        </p:nvCxnSpPr>
        <p:spPr>
          <a:xfrm>
            <a:off x="914400" y="1600200"/>
            <a:ext cx="0" cy="457200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H="1">
            <a:off x="914400" y="6172200"/>
            <a:ext cx="4572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5473700" y="5987534"/>
                <a:ext cx="4512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1</m:t>
                          </m:r>
                        </m:sub>
                      </m:sSub>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5473700" y="5987534"/>
                <a:ext cx="451277"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57800" y="1415534"/>
                <a:ext cx="4566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2</m:t>
                          </m:r>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457800" y="1415534"/>
                <a:ext cx="456600" cy="369332"/>
              </a:xfrm>
              <a:prstGeom prst="rect">
                <a:avLst/>
              </a:prstGeom>
              <a:blipFill rotWithShape="1">
                <a:blip r:embed="rId4"/>
                <a:stretch>
                  <a:fillRect/>
                </a:stretch>
              </a:blipFill>
            </p:spPr>
            <p:txBody>
              <a:bodyPr/>
              <a:lstStyle/>
              <a:p>
                <a:r>
                  <a:rPr lang="en-US">
                    <a:noFill/>
                  </a:rPr>
                  <a:t> </a:t>
                </a:r>
              </a:p>
            </p:txBody>
          </p:sp>
        </mc:Fallback>
      </mc:AlternateContent>
      <p:cxnSp>
        <p:nvCxnSpPr>
          <p:cNvPr id="34" name="Straight Connector 33"/>
          <p:cNvCxnSpPr/>
          <p:nvPr/>
        </p:nvCxnSpPr>
        <p:spPr>
          <a:xfrm>
            <a:off x="914400" y="3429000"/>
            <a:ext cx="3657600" cy="274320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4078273" y="6175170"/>
                <a:ext cx="95686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1</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078273" y="6175170"/>
                <a:ext cx="956865" cy="276999"/>
              </a:xfrm>
              <a:prstGeom prst="rect">
                <a:avLst/>
              </a:prstGeom>
              <a:blipFill rotWithShape="1">
                <a:blip r:embed="rId5"/>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6056" y="3292525"/>
                <a:ext cx="96045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2</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46056" y="3292525"/>
                <a:ext cx="960456" cy="276999"/>
              </a:xfrm>
              <a:prstGeom prst="rect">
                <a:avLst/>
              </a:prstGeom>
              <a:blipFill rotWithShape="1">
                <a:blip r:embed="rId6"/>
                <a:stretch>
                  <a:fillRect b="-6522"/>
                </a:stretch>
              </a:blipFill>
            </p:spPr>
            <p:txBody>
              <a:bodyPr/>
              <a:lstStyle/>
              <a:p>
                <a:r>
                  <a:rPr lang="en-US">
                    <a:noFill/>
                  </a:rPr>
                  <a:t> </a:t>
                </a:r>
              </a:p>
            </p:txBody>
          </p:sp>
        </mc:Fallback>
      </mc:AlternateContent>
      <p:sp>
        <p:nvSpPr>
          <p:cNvPr id="12" name="Oval 11"/>
          <p:cNvSpPr/>
          <p:nvPr/>
        </p:nvSpPr>
        <p:spPr>
          <a:xfrm>
            <a:off x="4553251" y="6147501"/>
            <a:ext cx="45719" cy="457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4348551" y="5854737"/>
                <a:ext cx="750718" cy="276999"/>
              </a:xfrm>
              <a:prstGeom prst="rect">
                <a:avLst/>
              </a:prstGeom>
              <a:noFill/>
            </p:spPr>
            <p:txBody>
              <a:bodyPr wrap="none" rtlCol="0">
                <a:spAutoFit/>
              </a:bodyPr>
              <a:lstStyle/>
              <a:p>
                <a:r>
                  <a:rPr lang="en-US" sz="1200" dirty="0" smtClean="0">
                    <a:latin typeface="dcr10" panose="020B0500000000000000" pitchFamily="34" charset="0"/>
                  </a:rPr>
                  <a:t>if</a:t>
                </a:r>
                <a14:m>
                  <m:oMath xmlns:m="http://schemas.openxmlformats.org/officeDocument/2006/math">
                    <m:r>
                      <a:rPr lang="en-US" sz="1200" b="0" i="0" smtClean="0">
                        <a:latin typeface="Cambria Math"/>
                      </a:rPr>
                      <m:t> </m:t>
                    </m:r>
                    <m:r>
                      <m:rPr>
                        <m:lit/>
                      </m:rPr>
                      <a:rPr lang="en-US" sz="1200" i="1" smtClean="0">
                        <a:latin typeface="Cambria Math"/>
                      </a:rPr>
                      <m:t>(</m:t>
                    </m:r>
                    <m:sSub>
                      <m:sSubPr>
                        <m:ctrlPr>
                          <a:rPr lang="en-US" sz="1200" i="1">
                            <a:latin typeface="Cambria Math"/>
                          </a:rPr>
                        </m:ctrlPr>
                      </m:sSubPr>
                      <m:e>
                        <m:r>
                          <a:rPr lang="en-US" sz="1200" b="0" i="1" smtClean="0">
                            <a:latin typeface="Cambria Math"/>
                          </a:rPr>
                          <m:t>𝐻</m:t>
                        </m:r>
                      </m:e>
                      <m:sub>
                        <m:r>
                          <a:rPr lang="en-US" sz="1200" i="1">
                            <a:latin typeface="Cambria Math"/>
                          </a:rPr>
                          <m:t>1</m:t>
                        </m:r>
                      </m:sub>
                    </m:sSub>
                    <m:r>
                      <a:rPr lang="en-US" sz="1200" i="1">
                        <a:latin typeface="Cambria Math"/>
                      </a:rPr>
                      <m:t>,</m:t>
                    </m:r>
                    <m:r>
                      <a:rPr lang="en-US" sz="1200" b="0" i="1" smtClean="0">
                        <a:latin typeface="Cambria Math"/>
                      </a:rPr>
                      <m:t>0)</m:t>
                    </m:r>
                  </m:oMath>
                </a14:m>
                <a:endParaRPr lang="en-US" sz="1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348551" y="5854737"/>
                <a:ext cx="750718" cy="276999"/>
              </a:xfrm>
              <a:prstGeom prst="rect">
                <a:avLst/>
              </a:prstGeom>
              <a:blipFill rotWithShape="1">
                <a:blip r:embed="rId7"/>
                <a:stretch>
                  <a:fillRect t="-2174" b="-13043"/>
                </a:stretch>
              </a:blipFill>
            </p:spPr>
            <p:txBody>
              <a:bodyPr/>
              <a:lstStyle/>
              <a:p>
                <a:r>
                  <a:rPr lang="en-US">
                    <a:noFill/>
                  </a:rPr>
                  <a:t> </a:t>
                </a:r>
              </a:p>
            </p:txBody>
          </p:sp>
        </mc:Fallback>
      </mc:AlternateContent>
      <p:sp>
        <p:nvSpPr>
          <p:cNvPr id="14" name="Oval 13"/>
          <p:cNvSpPr/>
          <p:nvPr/>
        </p:nvSpPr>
        <p:spPr>
          <a:xfrm>
            <a:off x="890500" y="3416964"/>
            <a:ext cx="45719" cy="457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914400" y="3124200"/>
                <a:ext cx="754309" cy="276999"/>
              </a:xfrm>
              <a:prstGeom prst="rect">
                <a:avLst/>
              </a:prstGeom>
              <a:noFill/>
            </p:spPr>
            <p:txBody>
              <a:bodyPr wrap="none" rtlCol="0">
                <a:spAutoFit/>
              </a:bodyPr>
              <a:lstStyle/>
              <a:p>
                <a:r>
                  <a:rPr lang="en-US" sz="1200" dirty="0" smtClean="0">
                    <a:latin typeface="dcr10" panose="020B0500000000000000" pitchFamily="34" charset="0"/>
                  </a:rPr>
                  <a:t>if</a:t>
                </a:r>
                <a14:m>
                  <m:oMath xmlns:m="http://schemas.openxmlformats.org/officeDocument/2006/math">
                    <m:r>
                      <a:rPr lang="en-US" sz="1200" b="0" i="0" smtClean="0">
                        <a:latin typeface="Cambria Math"/>
                      </a:rPr>
                      <m:t> </m:t>
                    </m:r>
                    <m:r>
                      <m:rPr>
                        <m:lit/>
                      </m:rPr>
                      <a:rPr lang="en-US" sz="1200" i="1" smtClean="0">
                        <a:latin typeface="Cambria Math"/>
                      </a:rPr>
                      <m:t>(</m:t>
                    </m:r>
                    <m:r>
                      <a:rPr lang="en-US" sz="1200" i="1" smtClean="0">
                        <a:latin typeface="Cambria Math"/>
                      </a:rPr>
                      <m:t>0</m:t>
                    </m:r>
                    <m:r>
                      <a:rPr lang="en-US" sz="1200" i="1">
                        <a:latin typeface="Cambria Math"/>
                      </a:rPr>
                      <m:t>,</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2</m:t>
                        </m:r>
                      </m:sub>
                    </m:sSub>
                    <m:r>
                      <m:rPr>
                        <m:lit/>
                      </m:rPr>
                      <a:rPr lang="en-US" sz="1200" i="1">
                        <a:latin typeface="Cambria Math"/>
                      </a:rPr>
                      <m:t>)</m:t>
                    </m:r>
                  </m:oMath>
                </a14:m>
                <a:endParaRPr lang="en-US" sz="1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914400" y="3124200"/>
                <a:ext cx="754309" cy="276999"/>
              </a:xfrm>
              <a:prstGeom prst="rect">
                <a:avLst/>
              </a:prstGeom>
              <a:blipFill rotWithShape="1">
                <a:blip r:embed="rId8"/>
                <a:stretch>
                  <a:fillRect t="-222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867400" y="3059668"/>
                <a:ext cx="322883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sSub>
                        <m:sSubPr>
                          <m:ctrlPr>
                            <a:rPr lang="en-US" b="0" i="1" smtClean="0">
                              <a:latin typeface="Cambria Math"/>
                            </a:rPr>
                          </m:ctrlPr>
                        </m:sSubPr>
                        <m:e>
                          <m:r>
                            <a:rPr lang="en-US" b="0" i="1" smtClean="0">
                              <a:latin typeface="Cambria Math"/>
                            </a:rPr>
                            <m:t>𝐵</m:t>
                          </m:r>
                        </m:e>
                        <m:sub>
                          <m:r>
                            <a:rPr lang="en-US" b="0" i="1" smtClean="0">
                              <a:latin typeface="Cambria Math"/>
                            </a:rPr>
                            <m:t>1</m:t>
                          </m:r>
                        </m:sub>
                      </m:sSub>
                      <m:r>
                        <m:rPr>
                          <m:lit/>
                        </m:rPr>
                        <a:rPr lang="en-US" b="0" i="1" smtClean="0">
                          <a:latin typeface="Cambria Math"/>
                        </a:rPr>
                        <m:t>(</m:t>
                      </m:r>
                      <m:r>
                        <a:rPr lang="en-US" b="0" i="1" smtClean="0">
                          <a:latin typeface="Cambria Math"/>
                        </a:rPr>
                        <m:t>𝑦</m:t>
                      </m:r>
                      <m:r>
                        <m:rPr>
                          <m:lit/>
                        </m:rPr>
                        <a:rPr lang="en-US" b="0" i="1" smtClean="0">
                          <a:latin typeface="Cambria Math"/>
                        </a:rPr>
                        <m:t>)</m:t>
                      </m:r>
                      <m:r>
                        <a:rPr lang="en-US" b="0" i="1" smtClean="0">
                          <a:latin typeface="Cambria Math"/>
                        </a:rPr>
                        <m:t>≤</m:t>
                      </m:r>
                      <m:r>
                        <a:rPr lang="en-US" b="0" i="1" smtClean="0">
                          <a:latin typeface="Cambria Math"/>
                        </a:rPr>
                        <m:t>𝛿</m:t>
                      </m:r>
                      <m:r>
                        <a:rPr lang="en-US" b="0" i="1" smtClean="0">
                          <a:latin typeface="Cambria Math"/>
                        </a:rPr>
                        <m:t>(</m:t>
                      </m:r>
                      <m:r>
                        <a:rPr lang="en-US" b="0" i="1" smtClean="0">
                          <a:latin typeface="Cambria Math"/>
                        </a:rPr>
                        <m:t>𝑝</m:t>
                      </m:r>
                      <m:sSub>
                        <m:sSubPr>
                          <m:ctrlPr>
                            <a:rPr lang="en-US" b="0" i="1" smtClean="0">
                              <a:latin typeface="Cambria Math"/>
                            </a:rPr>
                          </m:ctrlPr>
                        </m:sSubPr>
                        <m:e>
                          <m:r>
                            <a:rPr lang="en-US" b="0" i="1" smtClean="0">
                              <a:latin typeface="Cambria Math"/>
                            </a:rPr>
                            <m:t>𝐻</m:t>
                          </m:r>
                        </m:e>
                        <m:sub>
                          <m:r>
                            <a:rPr lang="en-US" b="0" i="1" smtClean="0">
                              <a:latin typeface="Cambria Math"/>
                            </a:rPr>
                            <m:t>1</m:t>
                          </m:r>
                        </m:sub>
                      </m:sSub>
                      <m:r>
                        <a:rPr lang="en-US" b="0" i="1" smtClean="0">
                          <a:latin typeface="Cambria Math"/>
                        </a:rPr>
                        <m:t>−</m:t>
                      </m:r>
                      <m:r>
                        <a:rPr lang="en-US" b="0" i="1" smtClean="0">
                          <a:latin typeface="Cambria Math"/>
                        </a:rPr>
                        <m:t>𝑐</m:t>
                      </m:r>
                      <m:r>
                        <a:rPr lang="en-US" b="0" i="1" smtClean="0">
                          <a:latin typeface="Cambria Math"/>
                        </a:rPr>
                        <m:t>)</m:t>
                      </m:r>
                      <m:sSub>
                        <m:sSubPr>
                          <m:ctrlPr>
                            <a:rPr lang="en-US" i="1" smtClean="0">
                              <a:solidFill>
                                <a:srgbClr val="FF0000"/>
                              </a:solidFill>
                              <a:latin typeface="Cambria Math"/>
                            </a:rPr>
                          </m:ctrlPr>
                        </m:sSubPr>
                        <m:e>
                          <m:r>
                            <a:rPr lang="en-US" i="1">
                              <a:solidFill>
                                <a:srgbClr val="FF0000"/>
                              </a:solidFill>
                              <a:latin typeface="Cambria Math"/>
                            </a:rPr>
                            <m:t>𝑞</m:t>
                          </m:r>
                        </m:e>
                        <m:sub>
                          <m:r>
                            <a:rPr lang="en-US" i="1">
                              <a:solidFill>
                                <a:srgbClr val="FF0000"/>
                              </a:solidFill>
                              <a:latin typeface="Cambria Math"/>
                            </a:rPr>
                            <m:t>1</m:t>
                          </m:r>
                        </m:sub>
                      </m:sSub>
                      <m:r>
                        <a:rPr lang="en-US" i="1" smtClean="0">
                          <a:solidFill>
                            <a:srgbClr val="FF0000"/>
                          </a:solidFill>
                          <a:latin typeface="Cambria Math"/>
                        </a:rPr>
                        <m:t>(</m:t>
                      </m:r>
                      <m:r>
                        <a:rPr lang="en-US" i="1" smtClean="0">
                          <a:solidFill>
                            <a:srgbClr val="FF0000"/>
                          </a:solidFill>
                          <a:latin typeface="Cambria Math"/>
                        </a:rPr>
                        <m:t>𝑦</m:t>
                      </m:r>
                      <m:r>
                        <a:rPr lang="en-US" i="1" smtClean="0">
                          <a:solidFill>
                            <a:srgbClr val="FF0000"/>
                          </a:solidFill>
                          <a:latin typeface="Cambria Math"/>
                        </a:rPr>
                        <m:t>)</m:t>
                      </m:r>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5867400" y="3059668"/>
                <a:ext cx="3228833" cy="369332"/>
              </a:xfrm>
              <a:prstGeom prst="rect">
                <a:avLst/>
              </a:prstGeom>
              <a:blipFill rotWithShape="1">
                <a:blip r:embed="rId9"/>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887121" y="3440668"/>
                <a:ext cx="32745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sSub>
                        <m:sSubPr>
                          <m:ctrlPr>
                            <a:rPr lang="en-US" b="0" i="1" smtClean="0">
                              <a:latin typeface="Cambria Math"/>
                            </a:rPr>
                          </m:ctrlPr>
                        </m:sSubPr>
                        <m:e>
                          <m:r>
                            <a:rPr lang="en-US" b="0" i="1" smtClean="0">
                              <a:latin typeface="Cambria Math"/>
                            </a:rPr>
                            <m:t>𝐵</m:t>
                          </m:r>
                        </m:e>
                        <m:sub>
                          <m:r>
                            <a:rPr lang="en-US" b="0" i="1" smtClean="0">
                              <a:latin typeface="Cambria Math"/>
                            </a:rPr>
                            <m:t>2</m:t>
                          </m:r>
                        </m:sub>
                      </m:sSub>
                      <m:r>
                        <m:rPr>
                          <m:lit/>
                        </m:rPr>
                        <a:rPr lang="en-US" b="0" i="1" smtClean="0">
                          <a:latin typeface="Cambria Math"/>
                        </a:rPr>
                        <m:t>(</m:t>
                      </m:r>
                      <m:r>
                        <a:rPr lang="en-US" b="0" i="1" smtClean="0">
                          <a:latin typeface="Cambria Math"/>
                        </a:rPr>
                        <m:t>𝑦</m:t>
                      </m:r>
                      <m:r>
                        <m:rPr>
                          <m:lit/>
                        </m:rPr>
                        <a:rPr lang="en-US" b="0" i="1" smtClean="0">
                          <a:latin typeface="Cambria Math"/>
                        </a:rPr>
                        <m:t>)</m:t>
                      </m:r>
                      <m:r>
                        <a:rPr lang="en-US" b="0" i="1" smtClean="0">
                          <a:latin typeface="Cambria Math"/>
                        </a:rPr>
                        <m:t>≤</m:t>
                      </m:r>
                      <m:r>
                        <a:rPr lang="en-US" b="0" i="1" smtClean="0">
                          <a:latin typeface="Cambria Math"/>
                        </a:rPr>
                        <m:t>𝛿</m:t>
                      </m:r>
                      <m:r>
                        <a:rPr lang="en-US" b="0" i="1" smtClean="0">
                          <a:latin typeface="Cambria Math"/>
                        </a:rPr>
                        <m:t>(</m:t>
                      </m:r>
                      <m:r>
                        <a:rPr lang="en-US" b="0" i="1" smtClean="0">
                          <a:latin typeface="Cambria Math"/>
                        </a:rPr>
                        <m:t>𝑝</m:t>
                      </m:r>
                      <m:sSub>
                        <m:sSubPr>
                          <m:ctrlPr>
                            <a:rPr lang="en-US" b="0" i="1" smtClean="0">
                              <a:latin typeface="Cambria Math"/>
                            </a:rPr>
                          </m:ctrlPr>
                        </m:sSubPr>
                        <m:e>
                          <m:r>
                            <a:rPr lang="en-US" b="0" i="1" smtClean="0">
                              <a:latin typeface="Cambria Math"/>
                            </a:rPr>
                            <m:t>𝐻</m:t>
                          </m:r>
                        </m:e>
                        <m:sub>
                          <m:r>
                            <a:rPr lang="en-US" b="0" i="1" smtClean="0">
                              <a:latin typeface="Cambria Math"/>
                            </a:rPr>
                            <m:t>2</m:t>
                          </m:r>
                        </m:sub>
                      </m:sSub>
                      <m:r>
                        <a:rPr lang="en-US" b="0" i="1" smtClean="0">
                          <a:latin typeface="Cambria Math"/>
                        </a:rPr>
                        <m:t>−</m:t>
                      </m:r>
                      <m:r>
                        <a:rPr lang="en-US" b="0" i="1" smtClean="0">
                          <a:latin typeface="Cambria Math"/>
                        </a:rPr>
                        <m:t>𝑐</m:t>
                      </m:r>
                      <m:r>
                        <a:rPr lang="en-US" b="0" i="1" smtClean="0">
                          <a:latin typeface="Cambria Math"/>
                        </a:rPr>
                        <m:t>)</m:t>
                      </m:r>
                      <m:sSub>
                        <m:sSubPr>
                          <m:ctrlPr>
                            <a:rPr lang="en-US" i="1" smtClean="0">
                              <a:solidFill>
                                <a:srgbClr val="FF0000"/>
                              </a:solidFill>
                              <a:latin typeface="Cambria Math"/>
                            </a:rPr>
                          </m:ctrlPr>
                        </m:sSubPr>
                        <m:e>
                          <m:r>
                            <a:rPr lang="en-US" i="1">
                              <a:solidFill>
                                <a:srgbClr val="FF0000"/>
                              </a:solidFill>
                              <a:latin typeface="Cambria Math"/>
                            </a:rPr>
                            <m:t>𝑞</m:t>
                          </m:r>
                        </m:e>
                        <m:sub>
                          <m:r>
                            <a:rPr lang="en-US" i="1">
                              <a:solidFill>
                                <a:srgbClr val="FF0000"/>
                              </a:solidFill>
                              <a:latin typeface="Cambria Math"/>
                            </a:rPr>
                            <m:t>2</m:t>
                          </m:r>
                        </m:sub>
                      </m:sSub>
                      <m:r>
                        <a:rPr lang="en-US" i="1" smtClean="0">
                          <a:solidFill>
                            <a:srgbClr val="FF0000"/>
                          </a:solidFill>
                          <a:latin typeface="Cambria Math"/>
                        </a:rPr>
                        <m:t>(</m:t>
                      </m:r>
                      <m:r>
                        <a:rPr lang="en-US" i="1" smtClean="0">
                          <a:solidFill>
                            <a:srgbClr val="FF0000"/>
                          </a:solidFill>
                          <a:latin typeface="Cambria Math"/>
                        </a:rPr>
                        <m:t>𝑦</m:t>
                      </m:r>
                      <m:r>
                        <a:rPr lang="en-US" i="1" smtClean="0">
                          <a:solidFill>
                            <a:srgbClr val="FF0000"/>
                          </a:solidFill>
                          <a:latin typeface="Cambria Math"/>
                        </a:rPr>
                        <m:t>)</m:t>
                      </m:r>
                    </m:oMath>
                  </m:oMathPara>
                </a14:m>
                <a:endParaRPr lang="en-US" dirty="0">
                  <a:solidFill>
                    <a:schemeClr val="bg1"/>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5887121" y="3440668"/>
                <a:ext cx="3274551" cy="369332"/>
              </a:xfrm>
              <a:prstGeom prst="rect">
                <a:avLst/>
              </a:prstGeom>
              <a:blipFill rotWithShape="1">
                <a:blip r:embed="rId10"/>
                <a:stretch>
                  <a:fillRect b="-11475"/>
                </a:stretch>
              </a:blipFill>
            </p:spPr>
            <p:txBody>
              <a:bodyPr/>
              <a:lstStyle/>
              <a:p>
                <a:r>
                  <a:rPr lang="en-US">
                    <a:noFill/>
                  </a:rPr>
                  <a:t> </a:t>
                </a:r>
              </a:p>
            </p:txBody>
          </p:sp>
        </mc:Fallback>
      </mc:AlternateContent>
    </p:spTree>
    <p:extLst>
      <p:ext uri="{BB962C8B-B14F-4D97-AF65-F5344CB8AC3E}">
        <p14:creationId xmlns:p14="http://schemas.microsoft.com/office/powerpoint/2010/main" val="3283872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916839" y="3466934"/>
            <a:ext cx="23228" cy="2708236"/>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l"/>
            <a:r>
              <a:rPr lang="en-US" sz="2800" dirty="0">
                <a:solidFill>
                  <a:srgbClr val="333399"/>
                </a:solidFill>
                <a:latin typeface="dccsc10" panose="020B0500000000000000" pitchFamily="34" charset="0"/>
              </a:rPr>
              <a:t>Option 3: History-Dependent Inefficiencies</a:t>
            </a:r>
          </a:p>
        </p:txBody>
      </p:sp>
      <p:cxnSp>
        <p:nvCxnSpPr>
          <p:cNvPr id="30" name="Straight Connector 29"/>
          <p:cNvCxnSpPr/>
          <p:nvPr/>
        </p:nvCxnSpPr>
        <p:spPr>
          <a:xfrm>
            <a:off x="914400" y="1600200"/>
            <a:ext cx="0" cy="457200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H="1">
            <a:off x="914400" y="6172200"/>
            <a:ext cx="4572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5473700" y="5987534"/>
                <a:ext cx="4512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1</m:t>
                          </m:r>
                        </m:sub>
                      </m:sSub>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5473700" y="5987534"/>
                <a:ext cx="451277"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57800" y="1415534"/>
                <a:ext cx="4566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2</m:t>
                          </m:r>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457800" y="1415534"/>
                <a:ext cx="456600" cy="369332"/>
              </a:xfrm>
              <a:prstGeom prst="rect">
                <a:avLst/>
              </a:prstGeom>
              <a:blipFill rotWithShape="1">
                <a:blip r:embed="rId4"/>
                <a:stretch>
                  <a:fillRect/>
                </a:stretch>
              </a:blipFill>
            </p:spPr>
            <p:txBody>
              <a:bodyPr/>
              <a:lstStyle/>
              <a:p>
                <a:r>
                  <a:rPr lang="en-US">
                    <a:noFill/>
                  </a:rPr>
                  <a:t> </a:t>
                </a:r>
              </a:p>
            </p:txBody>
          </p:sp>
        </mc:Fallback>
      </mc:AlternateContent>
      <p:cxnSp>
        <p:nvCxnSpPr>
          <p:cNvPr id="34" name="Straight Connector 33"/>
          <p:cNvCxnSpPr/>
          <p:nvPr/>
        </p:nvCxnSpPr>
        <p:spPr>
          <a:xfrm>
            <a:off x="914400" y="3429000"/>
            <a:ext cx="3657600" cy="274320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4078273" y="6175170"/>
                <a:ext cx="95686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1</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078273" y="6175170"/>
                <a:ext cx="956865" cy="276999"/>
              </a:xfrm>
              <a:prstGeom prst="rect">
                <a:avLst/>
              </a:prstGeom>
              <a:blipFill rotWithShape="1">
                <a:blip r:embed="rId5"/>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6056" y="3292525"/>
                <a:ext cx="96045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2</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46056" y="3292525"/>
                <a:ext cx="960456" cy="276999"/>
              </a:xfrm>
              <a:prstGeom prst="rect">
                <a:avLst/>
              </a:prstGeom>
              <a:blipFill rotWithShape="1">
                <a:blip r:embed="rId6"/>
                <a:stretch>
                  <a:fillRect b="-6522"/>
                </a:stretch>
              </a:blipFill>
            </p:spPr>
            <p:txBody>
              <a:bodyPr/>
              <a:lstStyle/>
              <a:p>
                <a:r>
                  <a:rPr lang="en-US">
                    <a:noFill/>
                  </a:rPr>
                  <a:t> </a:t>
                </a:r>
              </a:p>
            </p:txBody>
          </p:sp>
        </mc:Fallback>
      </mc:AlternateContent>
      <p:sp>
        <p:nvSpPr>
          <p:cNvPr id="12" name="Oval 11"/>
          <p:cNvSpPr/>
          <p:nvPr/>
        </p:nvSpPr>
        <p:spPr>
          <a:xfrm>
            <a:off x="4553251" y="6147501"/>
            <a:ext cx="45719" cy="457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4348551" y="5854737"/>
                <a:ext cx="750718" cy="276999"/>
              </a:xfrm>
              <a:prstGeom prst="rect">
                <a:avLst/>
              </a:prstGeom>
              <a:noFill/>
            </p:spPr>
            <p:txBody>
              <a:bodyPr wrap="none" rtlCol="0">
                <a:spAutoFit/>
              </a:bodyPr>
              <a:lstStyle/>
              <a:p>
                <a:r>
                  <a:rPr lang="en-US" sz="1200" dirty="0" smtClean="0">
                    <a:latin typeface="dcr10" panose="020B0500000000000000" pitchFamily="34" charset="0"/>
                  </a:rPr>
                  <a:t>if</a:t>
                </a:r>
                <a14:m>
                  <m:oMath xmlns:m="http://schemas.openxmlformats.org/officeDocument/2006/math">
                    <m:r>
                      <a:rPr lang="en-US" sz="1200" b="0" i="0" smtClean="0">
                        <a:latin typeface="Cambria Math"/>
                      </a:rPr>
                      <m:t> </m:t>
                    </m:r>
                    <m:r>
                      <m:rPr>
                        <m:lit/>
                      </m:rPr>
                      <a:rPr lang="en-US" sz="1200" i="1" smtClean="0">
                        <a:latin typeface="Cambria Math"/>
                      </a:rPr>
                      <m:t>(</m:t>
                    </m:r>
                    <m:sSub>
                      <m:sSubPr>
                        <m:ctrlPr>
                          <a:rPr lang="en-US" sz="1200" i="1">
                            <a:latin typeface="Cambria Math"/>
                          </a:rPr>
                        </m:ctrlPr>
                      </m:sSubPr>
                      <m:e>
                        <m:r>
                          <a:rPr lang="en-US" sz="1200" b="0" i="1" smtClean="0">
                            <a:latin typeface="Cambria Math"/>
                          </a:rPr>
                          <m:t>𝐻</m:t>
                        </m:r>
                      </m:e>
                      <m:sub>
                        <m:r>
                          <a:rPr lang="en-US" sz="1200" i="1">
                            <a:latin typeface="Cambria Math"/>
                          </a:rPr>
                          <m:t>1</m:t>
                        </m:r>
                      </m:sub>
                    </m:sSub>
                    <m:r>
                      <a:rPr lang="en-US" sz="1200" i="1">
                        <a:latin typeface="Cambria Math"/>
                      </a:rPr>
                      <m:t>,</m:t>
                    </m:r>
                    <m:r>
                      <a:rPr lang="en-US" sz="1200" b="0" i="1" smtClean="0">
                        <a:latin typeface="Cambria Math"/>
                      </a:rPr>
                      <m:t>0</m:t>
                    </m:r>
                    <m:r>
                      <m:rPr>
                        <m:lit/>
                      </m:rPr>
                      <a:rPr lang="en-US" sz="1200" i="1">
                        <a:latin typeface="Cambria Math"/>
                      </a:rPr>
                      <m:t>)</m:t>
                    </m:r>
                  </m:oMath>
                </a14:m>
                <a:endParaRPr lang="en-US" sz="1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348551" y="5854737"/>
                <a:ext cx="750718" cy="276999"/>
              </a:xfrm>
              <a:prstGeom prst="rect">
                <a:avLst/>
              </a:prstGeom>
              <a:blipFill rotWithShape="1">
                <a:blip r:embed="rId7"/>
                <a:stretch>
                  <a:fillRect t="-2174" b="-13043"/>
                </a:stretch>
              </a:blipFill>
            </p:spPr>
            <p:txBody>
              <a:bodyPr/>
              <a:lstStyle/>
              <a:p>
                <a:r>
                  <a:rPr lang="en-US">
                    <a:noFill/>
                  </a:rPr>
                  <a:t> </a:t>
                </a:r>
              </a:p>
            </p:txBody>
          </p:sp>
        </mc:Fallback>
      </mc:AlternateContent>
      <p:sp>
        <p:nvSpPr>
          <p:cNvPr id="14" name="Oval 13"/>
          <p:cNvSpPr/>
          <p:nvPr/>
        </p:nvSpPr>
        <p:spPr>
          <a:xfrm>
            <a:off x="890500" y="3416964"/>
            <a:ext cx="45719" cy="457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914400" y="3124200"/>
                <a:ext cx="754309" cy="276999"/>
              </a:xfrm>
              <a:prstGeom prst="rect">
                <a:avLst/>
              </a:prstGeom>
              <a:noFill/>
            </p:spPr>
            <p:txBody>
              <a:bodyPr wrap="none" rtlCol="0">
                <a:spAutoFit/>
              </a:bodyPr>
              <a:lstStyle/>
              <a:p>
                <a:r>
                  <a:rPr lang="en-US" sz="1200" dirty="0" smtClean="0">
                    <a:latin typeface="dcr10" panose="020B0500000000000000" pitchFamily="34" charset="0"/>
                  </a:rPr>
                  <a:t>if</a:t>
                </a:r>
                <a14:m>
                  <m:oMath xmlns:m="http://schemas.openxmlformats.org/officeDocument/2006/math">
                    <m:r>
                      <a:rPr lang="en-US" sz="1200" b="0" i="0" smtClean="0">
                        <a:latin typeface="Cambria Math"/>
                      </a:rPr>
                      <m:t> </m:t>
                    </m:r>
                    <m:r>
                      <m:rPr>
                        <m:lit/>
                      </m:rPr>
                      <a:rPr lang="en-US" sz="1200" i="1" smtClean="0">
                        <a:latin typeface="Cambria Math"/>
                      </a:rPr>
                      <m:t>(</m:t>
                    </m:r>
                    <m:r>
                      <a:rPr lang="en-US" sz="1200" i="1" smtClean="0">
                        <a:latin typeface="Cambria Math"/>
                      </a:rPr>
                      <m:t>0</m:t>
                    </m:r>
                    <m:r>
                      <a:rPr lang="en-US" sz="1200" i="1">
                        <a:latin typeface="Cambria Math"/>
                      </a:rPr>
                      <m:t>,</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2</m:t>
                        </m:r>
                      </m:sub>
                    </m:sSub>
                    <m:r>
                      <m:rPr>
                        <m:lit/>
                      </m:rPr>
                      <a:rPr lang="en-US" sz="1200" i="1">
                        <a:latin typeface="Cambria Math"/>
                      </a:rPr>
                      <m:t>)</m:t>
                    </m:r>
                  </m:oMath>
                </a14:m>
                <a:endParaRPr lang="en-US" sz="1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914400" y="3124200"/>
                <a:ext cx="754309" cy="276999"/>
              </a:xfrm>
              <a:prstGeom prst="rect">
                <a:avLst/>
              </a:prstGeom>
              <a:blipFill rotWithShape="1">
                <a:blip r:embed="rId8"/>
                <a:stretch>
                  <a:fillRect t="-222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025807" y="4668996"/>
                <a:ext cx="1171090" cy="276999"/>
              </a:xfrm>
              <a:prstGeom prst="rect">
                <a:avLst/>
              </a:prstGeom>
              <a:noFill/>
            </p:spPr>
            <p:txBody>
              <a:bodyPr wrap="none" rtlCol="0">
                <a:spAutoFit/>
              </a:bodyPr>
              <a:lstStyle/>
              <a:p>
                <a:r>
                  <a:rPr lang="en-US" sz="1200" dirty="0" smtClean="0">
                    <a:latin typeface="dcr10" panose="020B0500000000000000" pitchFamily="34" charset="0"/>
                  </a:rPr>
                  <a:t>Feasible </a:t>
                </a:r>
                <a14:m>
                  <m:oMath xmlns:m="http://schemas.openxmlformats.org/officeDocument/2006/math">
                    <m:sSub>
                      <m:sSubPr>
                        <m:ctrlPr>
                          <a:rPr lang="en-US" sz="1200" b="0" i="1" smtClean="0">
                            <a:latin typeface="Cambria Math"/>
                          </a:rPr>
                        </m:ctrlPr>
                      </m:sSubPr>
                      <m:e>
                        <m:r>
                          <a:rPr lang="en-US" sz="1200" b="0" i="1" smtClean="0">
                            <a:latin typeface="Cambria Math"/>
                          </a:rPr>
                          <m:t>𝐵</m:t>
                        </m:r>
                      </m:e>
                      <m:sub>
                        <m:r>
                          <a:rPr lang="en-US" sz="1200" b="0" i="1" smtClean="0">
                            <a:latin typeface="Cambria Math"/>
                          </a:rPr>
                          <m:t>1</m:t>
                        </m:r>
                      </m:sub>
                    </m:sSub>
                    <m:r>
                      <a:rPr lang="en-US" sz="1200" b="0" i="1" smtClean="0">
                        <a:latin typeface="Cambria Math"/>
                      </a:rPr>
                      <m:t>,</m:t>
                    </m:r>
                    <m:sSub>
                      <m:sSubPr>
                        <m:ctrlPr>
                          <a:rPr lang="en-US" sz="1200" b="0" i="1" smtClean="0">
                            <a:latin typeface="Cambria Math"/>
                          </a:rPr>
                        </m:ctrlPr>
                      </m:sSubPr>
                      <m:e>
                        <m:r>
                          <a:rPr lang="en-US" sz="1200" b="0" i="1" smtClean="0">
                            <a:latin typeface="Cambria Math"/>
                          </a:rPr>
                          <m:t>𝐵</m:t>
                        </m:r>
                      </m:e>
                      <m:sub>
                        <m:r>
                          <a:rPr lang="en-US" sz="1200" b="0" i="1" smtClean="0">
                            <a:latin typeface="Cambria Math"/>
                          </a:rPr>
                          <m:t>2</m:t>
                        </m:r>
                      </m:sub>
                    </m:sSub>
                  </m:oMath>
                </a14:m>
                <a:endParaRPr lang="en-US" sz="1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1025807" y="4668996"/>
                <a:ext cx="1171090" cy="276999"/>
              </a:xfrm>
              <a:prstGeom prst="rect">
                <a:avLst/>
              </a:prstGeom>
              <a:blipFill rotWithShape="1">
                <a:blip r:embed="rId9"/>
                <a:stretch>
                  <a:fillRect t="-2222"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867400" y="3059668"/>
                <a:ext cx="322883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a:rPr>
                        <m:t>0</m:t>
                      </m:r>
                      <m:r>
                        <a:rPr lang="en-US" b="0" i="1" smtClean="0">
                          <a:latin typeface="Cambria Math"/>
                        </a:rPr>
                        <m:t>≤</m:t>
                      </m:r>
                      <m:sSub>
                        <m:sSubPr>
                          <m:ctrlPr>
                            <a:rPr lang="en-US" b="0" i="1" smtClean="0">
                              <a:latin typeface="Cambria Math"/>
                            </a:rPr>
                          </m:ctrlPr>
                        </m:sSubPr>
                        <m:e>
                          <m:r>
                            <a:rPr lang="en-US" b="0" i="1" smtClean="0">
                              <a:latin typeface="Cambria Math"/>
                            </a:rPr>
                            <m:t>𝐵</m:t>
                          </m:r>
                        </m:e>
                        <m:sub>
                          <m:r>
                            <a:rPr lang="en-US" b="0" i="1" smtClean="0">
                              <a:latin typeface="Cambria Math"/>
                            </a:rPr>
                            <m:t>1</m:t>
                          </m:r>
                        </m:sub>
                      </m:sSub>
                      <m:r>
                        <m:rPr>
                          <m:lit/>
                        </m:rPr>
                        <a:rPr lang="en-US" b="0" i="1" smtClean="0">
                          <a:latin typeface="Cambria Math"/>
                        </a:rPr>
                        <m:t>(</m:t>
                      </m:r>
                      <m:r>
                        <a:rPr lang="en-US" b="0" i="1" smtClean="0">
                          <a:latin typeface="Cambria Math"/>
                        </a:rPr>
                        <m:t>𝑦</m:t>
                      </m:r>
                      <m:r>
                        <m:rPr>
                          <m:lit/>
                        </m:rPr>
                        <a:rPr lang="en-US" b="0" i="1" smtClean="0">
                          <a:latin typeface="Cambria Math"/>
                        </a:rPr>
                        <m:t>)</m:t>
                      </m:r>
                      <m:r>
                        <a:rPr lang="en-US" b="0" i="1" smtClean="0">
                          <a:latin typeface="Cambria Math"/>
                        </a:rPr>
                        <m:t>≤</m:t>
                      </m:r>
                      <m:r>
                        <a:rPr lang="en-US" b="0" i="1" smtClean="0">
                          <a:solidFill>
                            <a:schemeClr val="bg1"/>
                          </a:solidFill>
                          <a:latin typeface="Cambria Math"/>
                        </a:rPr>
                        <m:t>𝛿</m:t>
                      </m:r>
                      <m:r>
                        <a:rPr lang="en-US" b="0" i="1" smtClean="0">
                          <a:solidFill>
                            <a:schemeClr val="bg1"/>
                          </a:solidFill>
                          <a:latin typeface="Cambria Math"/>
                        </a:rPr>
                        <m:t>(</m:t>
                      </m:r>
                      <m:r>
                        <a:rPr lang="en-US" b="0" i="1" smtClean="0">
                          <a:solidFill>
                            <a:schemeClr val="bg1"/>
                          </a:solidFill>
                          <a:latin typeface="Cambria Math"/>
                        </a:rPr>
                        <m:t>𝑝</m:t>
                      </m:r>
                      <m:sSub>
                        <m:sSubPr>
                          <m:ctrlPr>
                            <a:rPr lang="en-US" b="0" i="1" smtClean="0">
                              <a:solidFill>
                                <a:schemeClr val="bg1"/>
                              </a:solidFill>
                              <a:latin typeface="Cambria Math"/>
                            </a:rPr>
                          </m:ctrlPr>
                        </m:sSubPr>
                        <m:e>
                          <m:r>
                            <a:rPr lang="en-US" b="0" i="1" smtClean="0">
                              <a:solidFill>
                                <a:schemeClr val="bg1"/>
                              </a:solidFill>
                              <a:latin typeface="Cambria Math"/>
                            </a:rPr>
                            <m:t>𝐻</m:t>
                          </m:r>
                        </m:e>
                        <m:sub>
                          <m:r>
                            <a:rPr lang="en-US" b="0" i="1" smtClean="0">
                              <a:solidFill>
                                <a:schemeClr val="bg1"/>
                              </a:solidFill>
                              <a:latin typeface="Cambria Math"/>
                            </a:rPr>
                            <m:t>1</m:t>
                          </m:r>
                        </m:sub>
                      </m:sSub>
                      <m:r>
                        <a:rPr lang="en-US" b="0" i="1" smtClean="0">
                          <a:solidFill>
                            <a:schemeClr val="bg1"/>
                          </a:solidFill>
                          <a:latin typeface="Cambria Math"/>
                        </a:rPr>
                        <m:t>−</m:t>
                      </m:r>
                      <m:r>
                        <a:rPr lang="en-US" b="0" i="1" smtClean="0">
                          <a:solidFill>
                            <a:schemeClr val="bg1"/>
                          </a:solidFill>
                          <a:latin typeface="Cambria Math"/>
                        </a:rPr>
                        <m:t>𝑐</m:t>
                      </m:r>
                      <m:r>
                        <a:rPr lang="en-US" b="0" i="1" smtClean="0">
                          <a:solidFill>
                            <a:schemeClr val="bg1"/>
                          </a:solidFill>
                          <a:latin typeface="Cambria Math"/>
                        </a:rPr>
                        <m:t>)</m:t>
                      </m:r>
                      <m:sSub>
                        <m:sSubPr>
                          <m:ctrlPr>
                            <a:rPr lang="en-US" i="1" smtClean="0">
                              <a:solidFill>
                                <a:schemeClr val="bg1"/>
                              </a:solidFill>
                              <a:latin typeface="Cambria Math"/>
                            </a:rPr>
                          </m:ctrlPr>
                        </m:sSubPr>
                        <m:e>
                          <m:r>
                            <a:rPr lang="en-US" i="1">
                              <a:solidFill>
                                <a:schemeClr val="bg1"/>
                              </a:solidFill>
                              <a:latin typeface="Cambria Math"/>
                            </a:rPr>
                            <m:t>𝑞</m:t>
                          </m:r>
                        </m:e>
                        <m:sub>
                          <m:r>
                            <a:rPr lang="en-US" i="1">
                              <a:solidFill>
                                <a:schemeClr val="bg1"/>
                              </a:solidFill>
                              <a:latin typeface="Cambria Math"/>
                            </a:rPr>
                            <m:t>1</m:t>
                          </m:r>
                        </m:sub>
                      </m:sSub>
                      <m:r>
                        <a:rPr lang="en-US" i="1" smtClean="0">
                          <a:solidFill>
                            <a:schemeClr val="bg1"/>
                          </a:solidFill>
                          <a:latin typeface="Cambria Math"/>
                        </a:rPr>
                        <m:t>(</m:t>
                      </m:r>
                      <m:r>
                        <a:rPr lang="en-US" i="1" smtClean="0">
                          <a:solidFill>
                            <a:schemeClr val="bg1"/>
                          </a:solidFill>
                          <a:latin typeface="Cambria Math"/>
                        </a:rPr>
                        <m:t>𝑦</m:t>
                      </m:r>
                      <m:r>
                        <a:rPr lang="en-US" i="1" smtClean="0">
                          <a:solidFill>
                            <a:schemeClr val="bg1"/>
                          </a:solidFill>
                          <a:latin typeface="Cambria Math"/>
                        </a:rPr>
                        <m:t>)</m:t>
                      </m:r>
                    </m:oMath>
                  </m:oMathPara>
                </a14:m>
                <a:endParaRPr lang="en-US" dirty="0">
                  <a:solidFill>
                    <a:schemeClr val="bg1"/>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5867400" y="3059668"/>
                <a:ext cx="3228833" cy="369332"/>
              </a:xfrm>
              <a:prstGeom prst="rect">
                <a:avLst/>
              </a:prstGeom>
              <a:blipFill rotWithShape="1">
                <a:blip r:embed="rId10"/>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887121" y="3440668"/>
                <a:ext cx="32745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sSub>
                        <m:sSubPr>
                          <m:ctrlPr>
                            <a:rPr lang="en-US" b="0" i="1" smtClean="0">
                              <a:latin typeface="Cambria Math"/>
                            </a:rPr>
                          </m:ctrlPr>
                        </m:sSubPr>
                        <m:e>
                          <m:r>
                            <a:rPr lang="en-US" b="0" i="1" smtClean="0">
                              <a:latin typeface="Cambria Math"/>
                            </a:rPr>
                            <m:t>𝐵</m:t>
                          </m:r>
                        </m:e>
                        <m:sub>
                          <m:r>
                            <a:rPr lang="en-US" b="0" i="1" smtClean="0">
                              <a:latin typeface="Cambria Math"/>
                            </a:rPr>
                            <m:t>2</m:t>
                          </m:r>
                        </m:sub>
                      </m:sSub>
                      <m:r>
                        <m:rPr>
                          <m:lit/>
                        </m:rPr>
                        <a:rPr lang="en-US" b="0" i="1" smtClean="0">
                          <a:latin typeface="Cambria Math"/>
                        </a:rPr>
                        <m:t>(</m:t>
                      </m:r>
                      <m:r>
                        <a:rPr lang="en-US" b="0" i="1" smtClean="0">
                          <a:latin typeface="Cambria Math"/>
                        </a:rPr>
                        <m:t>𝑦</m:t>
                      </m:r>
                      <m:r>
                        <m:rPr>
                          <m:lit/>
                        </m:rPr>
                        <a:rPr lang="en-US" b="0" i="1" smtClean="0">
                          <a:latin typeface="Cambria Math"/>
                        </a:rPr>
                        <m:t>)</m:t>
                      </m:r>
                      <m:r>
                        <a:rPr lang="en-US" b="0" i="1" smtClean="0">
                          <a:latin typeface="Cambria Math"/>
                        </a:rPr>
                        <m:t>≤</m:t>
                      </m:r>
                      <m:r>
                        <a:rPr lang="en-US" b="0" i="1" smtClean="0">
                          <a:solidFill>
                            <a:srgbClr val="FF0000"/>
                          </a:solidFill>
                          <a:latin typeface="Cambria Math"/>
                        </a:rPr>
                        <m:t>𝛿</m:t>
                      </m:r>
                      <m:r>
                        <a:rPr lang="en-US" b="0" i="1" smtClean="0">
                          <a:solidFill>
                            <a:srgbClr val="FF0000"/>
                          </a:solidFill>
                          <a:latin typeface="Cambria Math"/>
                        </a:rPr>
                        <m:t>(</m:t>
                      </m:r>
                      <m:r>
                        <a:rPr lang="en-US" b="0" i="1" smtClean="0">
                          <a:solidFill>
                            <a:srgbClr val="FF0000"/>
                          </a:solidFill>
                          <a:latin typeface="Cambria Math"/>
                        </a:rPr>
                        <m:t>𝑝</m:t>
                      </m:r>
                      <m:sSub>
                        <m:sSubPr>
                          <m:ctrlPr>
                            <a:rPr lang="en-US" b="0" i="1" smtClean="0">
                              <a:solidFill>
                                <a:srgbClr val="FF0000"/>
                              </a:solidFill>
                              <a:latin typeface="Cambria Math"/>
                            </a:rPr>
                          </m:ctrlPr>
                        </m:sSubPr>
                        <m:e>
                          <m:r>
                            <a:rPr lang="en-US" b="0" i="1" smtClean="0">
                              <a:solidFill>
                                <a:srgbClr val="FF0000"/>
                              </a:solidFill>
                              <a:latin typeface="Cambria Math"/>
                            </a:rPr>
                            <m:t>𝐻</m:t>
                          </m:r>
                        </m:e>
                        <m:sub>
                          <m:r>
                            <a:rPr lang="en-US" b="0" i="1" smtClean="0">
                              <a:solidFill>
                                <a:srgbClr val="FF0000"/>
                              </a:solidFill>
                              <a:latin typeface="Cambria Math"/>
                            </a:rPr>
                            <m:t>2</m:t>
                          </m:r>
                        </m:sub>
                      </m:sSub>
                      <m:r>
                        <a:rPr lang="en-US" b="0" i="1" smtClean="0">
                          <a:solidFill>
                            <a:srgbClr val="FF0000"/>
                          </a:solidFill>
                          <a:latin typeface="Cambria Math"/>
                        </a:rPr>
                        <m:t>−</m:t>
                      </m:r>
                      <m:r>
                        <a:rPr lang="en-US" b="0" i="1" smtClean="0">
                          <a:solidFill>
                            <a:srgbClr val="FF0000"/>
                          </a:solidFill>
                          <a:latin typeface="Cambria Math"/>
                        </a:rPr>
                        <m:t>𝑐</m:t>
                      </m:r>
                      <m:r>
                        <a:rPr lang="en-US" b="0" i="1" smtClean="0">
                          <a:solidFill>
                            <a:srgbClr val="FF0000"/>
                          </a:solidFill>
                          <a:latin typeface="Cambria Math"/>
                        </a:rPr>
                        <m:t>)</m:t>
                      </m:r>
                      <m:sSub>
                        <m:sSubPr>
                          <m:ctrlPr>
                            <a:rPr lang="en-US" i="1" smtClean="0">
                              <a:solidFill>
                                <a:schemeClr val="bg1"/>
                              </a:solidFill>
                              <a:latin typeface="Cambria Math"/>
                            </a:rPr>
                          </m:ctrlPr>
                        </m:sSubPr>
                        <m:e>
                          <m:r>
                            <a:rPr lang="en-US" i="1">
                              <a:solidFill>
                                <a:schemeClr val="bg1"/>
                              </a:solidFill>
                              <a:latin typeface="Cambria Math"/>
                            </a:rPr>
                            <m:t>𝑞</m:t>
                          </m:r>
                        </m:e>
                        <m:sub>
                          <m:r>
                            <a:rPr lang="en-US" i="1">
                              <a:solidFill>
                                <a:schemeClr val="bg1"/>
                              </a:solidFill>
                              <a:latin typeface="Cambria Math"/>
                            </a:rPr>
                            <m:t>2</m:t>
                          </m:r>
                        </m:sub>
                      </m:sSub>
                      <m:r>
                        <a:rPr lang="en-US" i="1" smtClean="0">
                          <a:solidFill>
                            <a:schemeClr val="bg1"/>
                          </a:solidFill>
                          <a:latin typeface="Cambria Math"/>
                        </a:rPr>
                        <m:t>(</m:t>
                      </m:r>
                      <m:r>
                        <a:rPr lang="en-US" i="1" smtClean="0">
                          <a:solidFill>
                            <a:schemeClr val="bg1"/>
                          </a:solidFill>
                          <a:latin typeface="Cambria Math"/>
                        </a:rPr>
                        <m:t>𝑦</m:t>
                      </m:r>
                      <m:r>
                        <a:rPr lang="en-US" i="1" smtClean="0">
                          <a:solidFill>
                            <a:schemeClr val="bg1"/>
                          </a:solidFill>
                          <a:latin typeface="Cambria Math"/>
                        </a:rPr>
                        <m:t>)</m:t>
                      </m:r>
                    </m:oMath>
                  </m:oMathPara>
                </a14:m>
                <a:endParaRPr lang="en-US" dirty="0">
                  <a:solidFill>
                    <a:schemeClr val="bg1"/>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887121" y="3440668"/>
                <a:ext cx="3274551" cy="369332"/>
              </a:xfrm>
              <a:prstGeom prst="rect">
                <a:avLst/>
              </a:prstGeom>
              <a:blipFill rotWithShape="1">
                <a:blip r:embed="rId11"/>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7177995" y="3059084"/>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7177995" y="3059084"/>
                <a:ext cx="365805" cy="369332"/>
              </a:xfrm>
              <a:prstGeom prst="rect">
                <a:avLst/>
              </a:prstGeom>
              <a:blipFill rotWithShape="1">
                <a:blip r:embed="rId12"/>
                <a:stretch>
                  <a:fillRect/>
                </a:stretch>
              </a:blipFill>
            </p:spPr>
            <p:txBody>
              <a:bodyPr/>
              <a:lstStyle/>
              <a:p>
                <a:r>
                  <a:rPr lang="en-US">
                    <a:noFill/>
                  </a:rPr>
                  <a:t> </a:t>
                </a:r>
              </a:p>
            </p:txBody>
          </p:sp>
        </mc:Fallback>
      </mc:AlternateContent>
      <p:cxnSp>
        <p:nvCxnSpPr>
          <p:cNvPr id="24" name="Straight Connector 23"/>
          <p:cNvCxnSpPr/>
          <p:nvPr/>
        </p:nvCxnSpPr>
        <p:spPr>
          <a:xfrm>
            <a:off x="959647" y="3466933"/>
            <a:ext cx="0" cy="2705267"/>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1659737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a:solidFill>
                  <a:srgbClr val="333399"/>
                </a:solidFill>
                <a:latin typeface="dccsc10" panose="020B0500000000000000" pitchFamily="34" charset="0"/>
              </a:rPr>
              <a:t>Option 3: History-Dependent Inefficiencies</a:t>
            </a:r>
          </a:p>
        </p:txBody>
      </p:sp>
      <p:cxnSp>
        <p:nvCxnSpPr>
          <p:cNvPr id="30" name="Straight Connector 29"/>
          <p:cNvCxnSpPr/>
          <p:nvPr/>
        </p:nvCxnSpPr>
        <p:spPr>
          <a:xfrm>
            <a:off x="914400" y="1600200"/>
            <a:ext cx="0" cy="457200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H="1">
            <a:off x="914400" y="6172200"/>
            <a:ext cx="4572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5473700" y="5987534"/>
                <a:ext cx="4512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1</m:t>
                          </m:r>
                        </m:sub>
                      </m:sSub>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5473700" y="5987534"/>
                <a:ext cx="451277"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57800" y="1415534"/>
                <a:ext cx="4566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2</m:t>
                          </m:r>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457800" y="1415534"/>
                <a:ext cx="456600" cy="369332"/>
              </a:xfrm>
              <a:prstGeom prst="rect">
                <a:avLst/>
              </a:prstGeom>
              <a:blipFill rotWithShape="1">
                <a:blip r:embed="rId4"/>
                <a:stretch>
                  <a:fillRect/>
                </a:stretch>
              </a:blipFill>
            </p:spPr>
            <p:txBody>
              <a:bodyPr/>
              <a:lstStyle/>
              <a:p>
                <a:r>
                  <a:rPr lang="en-US">
                    <a:noFill/>
                  </a:rPr>
                  <a:t> </a:t>
                </a:r>
              </a:p>
            </p:txBody>
          </p:sp>
        </mc:Fallback>
      </mc:AlternateContent>
      <p:cxnSp>
        <p:nvCxnSpPr>
          <p:cNvPr id="34" name="Straight Connector 33"/>
          <p:cNvCxnSpPr/>
          <p:nvPr/>
        </p:nvCxnSpPr>
        <p:spPr>
          <a:xfrm>
            <a:off x="914400" y="3429000"/>
            <a:ext cx="3657600" cy="274320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4078273" y="6175170"/>
                <a:ext cx="95686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1</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078273" y="6175170"/>
                <a:ext cx="956865" cy="276999"/>
              </a:xfrm>
              <a:prstGeom prst="rect">
                <a:avLst/>
              </a:prstGeom>
              <a:blipFill rotWithShape="1">
                <a:blip r:embed="rId5"/>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6056" y="3292525"/>
                <a:ext cx="96045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2</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46056" y="3292525"/>
                <a:ext cx="960456" cy="276999"/>
              </a:xfrm>
              <a:prstGeom prst="rect">
                <a:avLst/>
              </a:prstGeom>
              <a:blipFill rotWithShape="1">
                <a:blip r:embed="rId6"/>
                <a:stretch>
                  <a:fillRect b="-6522"/>
                </a:stretch>
              </a:blipFill>
            </p:spPr>
            <p:txBody>
              <a:bodyPr/>
              <a:lstStyle/>
              <a:p>
                <a:r>
                  <a:rPr lang="en-US">
                    <a:noFill/>
                  </a:rPr>
                  <a:t> </a:t>
                </a:r>
              </a:p>
            </p:txBody>
          </p:sp>
        </mc:Fallback>
      </mc:AlternateContent>
      <p:sp>
        <p:nvSpPr>
          <p:cNvPr id="24" name="Oval 23"/>
          <p:cNvSpPr/>
          <p:nvPr/>
        </p:nvSpPr>
        <p:spPr>
          <a:xfrm>
            <a:off x="2718878" y="4776787"/>
            <a:ext cx="45719" cy="457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p:cNvSpPr txBox="1"/>
              <p:nvPr/>
            </p:nvSpPr>
            <p:spPr>
              <a:xfrm>
                <a:off x="2514178" y="4484023"/>
                <a:ext cx="833049" cy="276999"/>
              </a:xfrm>
              <a:prstGeom prst="rect">
                <a:avLst/>
              </a:prstGeom>
              <a:noFill/>
            </p:spPr>
            <p:txBody>
              <a:bodyPr wrap="none" rtlCol="0">
                <a:spAutoFit/>
              </a:bodyPr>
              <a:lstStyle/>
              <a:p>
                <a:r>
                  <a:rPr lang="en-US" sz="1200" dirty="0" smtClean="0">
                    <a:latin typeface="dcr10" panose="020B0500000000000000" pitchFamily="34" charset="0"/>
                  </a:rPr>
                  <a:t>if</a:t>
                </a:r>
                <a14:m>
                  <m:oMath xmlns:m="http://schemas.openxmlformats.org/officeDocument/2006/math">
                    <m:r>
                      <a:rPr lang="en-US" sz="1200" b="0" i="0" smtClean="0">
                        <a:latin typeface="Cambria Math"/>
                      </a:rPr>
                      <m:t> </m:t>
                    </m:r>
                    <m:r>
                      <m:rPr>
                        <m:lit/>
                      </m:rPr>
                      <a:rPr lang="en-US" sz="1200" i="1" smtClean="0">
                        <a:latin typeface="Cambria Math"/>
                      </a:rPr>
                      <m:t>(</m:t>
                    </m:r>
                    <m:sSub>
                      <m:sSubPr>
                        <m:ctrlPr>
                          <a:rPr lang="en-US" sz="1200" i="1">
                            <a:latin typeface="Cambria Math"/>
                          </a:rPr>
                        </m:ctrlPr>
                      </m:sSubPr>
                      <m:e>
                        <m:r>
                          <a:rPr lang="en-US" sz="1200" b="0" i="1" smtClean="0">
                            <a:latin typeface="Cambria Math"/>
                          </a:rPr>
                          <m:t>𝐻</m:t>
                        </m:r>
                      </m:e>
                      <m:sub>
                        <m:r>
                          <a:rPr lang="en-US" sz="1200" i="1">
                            <a:latin typeface="Cambria Math"/>
                          </a:rPr>
                          <m:t>1</m:t>
                        </m:r>
                      </m:sub>
                    </m:sSub>
                    <m:r>
                      <a:rPr lang="en-US" sz="1200" i="1">
                        <a:latin typeface="Cambria Math"/>
                      </a:rPr>
                      <m:t>,</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2</m:t>
                        </m:r>
                      </m:sub>
                    </m:sSub>
                    <m:r>
                      <m:rPr>
                        <m:lit/>
                      </m:rPr>
                      <a:rPr lang="en-US" sz="1200" i="1">
                        <a:latin typeface="Cambria Math"/>
                      </a:rPr>
                      <m:t>)</m:t>
                    </m:r>
                  </m:oMath>
                </a14:m>
                <a:endParaRPr lang="en-US" sz="1200" dirty="0"/>
              </a:p>
            </p:txBody>
          </p:sp>
        </mc:Choice>
        <mc:Fallback xmlns="">
          <p:sp>
            <p:nvSpPr>
              <p:cNvPr id="25" name="TextBox 24"/>
              <p:cNvSpPr txBox="1">
                <a:spLocks noRot="1" noChangeAspect="1" noMove="1" noResize="1" noEditPoints="1" noAdjustHandles="1" noChangeArrowheads="1" noChangeShapeType="1" noTextEdit="1"/>
              </p:cNvSpPr>
              <p:nvPr/>
            </p:nvSpPr>
            <p:spPr>
              <a:xfrm>
                <a:off x="2514178" y="4484023"/>
                <a:ext cx="833049" cy="276999"/>
              </a:xfrm>
              <a:prstGeom prst="rect">
                <a:avLst/>
              </a:prstGeom>
              <a:blipFill rotWithShape="1">
                <a:blip r:embed="rId7"/>
                <a:stretch>
                  <a:fillRect t="-2222" b="-15556"/>
                </a:stretch>
              </a:blipFill>
            </p:spPr>
            <p:txBody>
              <a:bodyPr/>
              <a:lstStyle/>
              <a:p>
                <a:r>
                  <a:rPr lang="en-US">
                    <a:noFill/>
                  </a:rPr>
                  <a:t> </a:t>
                </a:r>
              </a:p>
            </p:txBody>
          </p:sp>
        </mc:Fallback>
      </mc:AlternateContent>
      <p:sp>
        <p:nvSpPr>
          <p:cNvPr id="12" name="Oval 11"/>
          <p:cNvSpPr/>
          <p:nvPr/>
        </p:nvSpPr>
        <p:spPr>
          <a:xfrm>
            <a:off x="4553251" y="6147501"/>
            <a:ext cx="45719" cy="457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4348551" y="5854737"/>
                <a:ext cx="750718" cy="276999"/>
              </a:xfrm>
              <a:prstGeom prst="rect">
                <a:avLst/>
              </a:prstGeom>
              <a:noFill/>
            </p:spPr>
            <p:txBody>
              <a:bodyPr wrap="none" rtlCol="0">
                <a:spAutoFit/>
              </a:bodyPr>
              <a:lstStyle/>
              <a:p>
                <a:r>
                  <a:rPr lang="en-US" sz="1200" dirty="0" smtClean="0">
                    <a:latin typeface="dcr10" panose="020B0500000000000000" pitchFamily="34" charset="0"/>
                  </a:rPr>
                  <a:t>if</a:t>
                </a:r>
                <a14:m>
                  <m:oMath xmlns:m="http://schemas.openxmlformats.org/officeDocument/2006/math">
                    <m:r>
                      <a:rPr lang="en-US" sz="1200" b="0" i="0" smtClean="0">
                        <a:latin typeface="Cambria Math"/>
                      </a:rPr>
                      <m:t> </m:t>
                    </m:r>
                    <m:r>
                      <m:rPr>
                        <m:lit/>
                      </m:rPr>
                      <a:rPr lang="en-US" sz="1200" i="1" smtClean="0">
                        <a:latin typeface="Cambria Math"/>
                      </a:rPr>
                      <m:t>(</m:t>
                    </m:r>
                    <m:sSub>
                      <m:sSubPr>
                        <m:ctrlPr>
                          <a:rPr lang="en-US" sz="1200" i="1">
                            <a:latin typeface="Cambria Math"/>
                          </a:rPr>
                        </m:ctrlPr>
                      </m:sSubPr>
                      <m:e>
                        <m:r>
                          <a:rPr lang="en-US" sz="1200" b="0" i="1" smtClean="0">
                            <a:latin typeface="Cambria Math"/>
                          </a:rPr>
                          <m:t>𝐻</m:t>
                        </m:r>
                      </m:e>
                      <m:sub>
                        <m:r>
                          <a:rPr lang="en-US" sz="1200" i="1">
                            <a:latin typeface="Cambria Math"/>
                          </a:rPr>
                          <m:t>1</m:t>
                        </m:r>
                      </m:sub>
                    </m:sSub>
                    <m:r>
                      <a:rPr lang="en-US" sz="1200" i="1">
                        <a:latin typeface="Cambria Math"/>
                      </a:rPr>
                      <m:t>,</m:t>
                    </m:r>
                    <m:r>
                      <a:rPr lang="en-US" sz="1200" b="0" i="1" smtClean="0">
                        <a:latin typeface="Cambria Math"/>
                      </a:rPr>
                      <m:t>0</m:t>
                    </m:r>
                    <m:r>
                      <m:rPr>
                        <m:lit/>
                      </m:rPr>
                      <a:rPr lang="en-US" sz="1200" i="1">
                        <a:latin typeface="Cambria Math"/>
                      </a:rPr>
                      <m:t>)</m:t>
                    </m:r>
                  </m:oMath>
                </a14:m>
                <a:endParaRPr lang="en-US" sz="1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348551" y="5854737"/>
                <a:ext cx="750718" cy="276999"/>
              </a:xfrm>
              <a:prstGeom prst="rect">
                <a:avLst/>
              </a:prstGeom>
              <a:blipFill rotWithShape="1">
                <a:blip r:embed="rId8"/>
                <a:stretch>
                  <a:fillRect t="-2174" b="-13043"/>
                </a:stretch>
              </a:blipFill>
            </p:spPr>
            <p:txBody>
              <a:bodyPr/>
              <a:lstStyle/>
              <a:p>
                <a:r>
                  <a:rPr lang="en-US">
                    <a:noFill/>
                  </a:rPr>
                  <a:t> </a:t>
                </a:r>
              </a:p>
            </p:txBody>
          </p:sp>
        </mc:Fallback>
      </mc:AlternateContent>
      <p:sp>
        <p:nvSpPr>
          <p:cNvPr id="14" name="Oval 13"/>
          <p:cNvSpPr/>
          <p:nvPr/>
        </p:nvSpPr>
        <p:spPr>
          <a:xfrm>
            <a:off x="890500" y="3416964"/>
            <a:ext cx="45719" cy="457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914400" y="3124200"/>
                <a:ext cx="754309" cy="276999"/>
              </a:xfrm>
              <a:prstGeom prst="rect">
                <a:avLst/>
              </a:prstGeom>
              <a:noFill/>
            </p:spPr>
            <p:txBody>
              <a:bodyPr wrap="none" rtlCol="0">
                <a:spAutoFit/>
              </a:bodyPr>
              <a:lstStyle/>
              <a:p>
                <a:r>
                  <a:rPr lang="en-US" sz="1200" dirty="0" smtClean="0">
                    <a:latin typeface="dcr10" panose="020B0500000000000000" pitchFamily="34" charset="0"/>
                  </a:rPr>
                  <a:t>if</a:t>
                </a:r>
                <a14:m>
                  <m:oMath xmlns:m="http://schemas.openxmlformats.org/officeDocument/2006/math">
                    <m:r>
                      <a:rPr lang="en-US" sz="1200" b="0" i="0" smtClean="0">
                        <a:latin typeface="Cambria Math"/>
                      </a:rPr>
                      <m:t> </m:t>
                    </m:r>
                    <m:r>
                      <m:rPr>
                        <m:lit/>
                      </m:rPr>
                      <a:rPr lang="en-US" sz="1200" i="1" smtClean="0">
                        <a:latin typeface="Cambria Math"/>
                      </a:rPr>
                      <m:t>(</m:t>
                    </m:r>
                    <m:r>
                      <a:rPr lang="en-US" sz="1200" i="1" smtClean="0">
                        <a:latin typeface="Cambria Math"/>
                      </a:rPr>
                      <m:t>0</m:t>
                    </m:r>
                    <m:r>
                      <a:rPr lang="en-US" sz="1200" i="1">
                        <a:latin typeface="Cambria Math"/>
                      </a:rPr>
                      <m:t>,</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2</m:t>
                        </m:r>
                      </m:sub>
                    </m:sSub>
                    <m:r>
                      <m:rPr>
                        <m:lit/>
                      </m:rPr>
                      <a:rPr lang="en-US" sz="1200" i="1">
                        <a:latin typeface="Cambria Math"/>
                      </a:rPr>
                      <m:t>)</m:t>
                    </m:r>
                  </m:oMath>
                </a14:m>
                <a:endParaRPr lang="en-US" sz="1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914400" y="3124200"/>
                <a:ext cx="754309" cy="276999"/>
              </a:xfrm>
              <a:prstGeom prst="rect">
                <a:avLst/>
              </a:prstGeom>
              <a:blipFill rotWithShape="1">
                <a:blip r:embed="rId9"/>
                <a:stretch>
                  <a:fillRect t="-222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867400" y="3059668"/>
                <a:ext cx="322883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sSub>
                        <m:sSubPr>
                          <m:ctrlPr>
                            <a:rPr lang="en-US" b="0" i="1" smtClean="0">
                              <a:latin typeface="Cambria Math"/>
                            </a:rPr>
                          </m:ctrlPr>
                        </m:sSubPr>
                        <m:e>
                          <m:r>
                            <a:rPr lang="en-US" b="0" i="1" smtClean="0">
                              <a:latin typeface="Cambria Math"/>
                            </a:rPr>
                            <m:t>𝐵</m:t>
                          </m:r>
                        </m:e>
                        <m:sub>
                          <m:r>
                            <a:rPr lang="en-US" b="0" i="1" smtClean="0">
                              <a:latin typeface="Cambria Math"/>
                            </a:rPr>
                            <m:t>1</m:t>
                          </m:r>
                        </m:sub>
                      </m:sSub>
                      <m:r>
                        <m:rPr>
                          <m:lit/>
                        </m:rPr>
                        <a:rPr lang="en-US" b="0" i="1" smtClean="0">
                          <a:latin typeface="Cambria Math"/>
                        </a:rPr>
                        <m:t>(</m:t>
                      </m:r>
                      <m:r>
                        <a:rPr lang="en-US" b="0" i="1" smtClean="0">
                          <a:latin typeface="Cambria Math"/>
                        </a:rPr>
                        <m:t>𝑦</m:t>
                      </m:r>
                      <m:r>
                        <m:rPr>
                          <m:lit/>
                        </m:rPr>
                        <a:rPr lang="en-US" b="0" i="1" smtClean="0">
                          <a:latin typeface="Cambria Math"/>
                        </a:rPr>
                        <m:t>)</m:t>
                      </m:r>
                      <m:r>
                        <a:rPr lang="en-US" b="0" i="1" smtClean="0">
                          <a:latin typeface="Cambria Math"/>
                        </a:rPr>
                        <m:t>≤</m:t>
                      </m:r>
                      <m:r>
                        <a:rPr lang="en-US" b="0" i="1" smtClean="0">
                          <a:latin typeface="Cambria Math"/>
                        </a:rPr>
                        <m:t>𝛿</m:t>
                      </m:r>
                      <m:r>
                        <a:rPr lang="en-US" b="0" i="1" smtClean="0">
                          <a:latin typeface="Cambria Math"/>
                        </a:rPr>
                        <m:t>(</m:t>
                      </m:r>
                      <m:r>
                        <a:rPr lang="en-US" b="0" i="1" smtClean="0">
                          <a:latin typeface="Cambria Math"/>
                        </a:rPr>
                        <m:t>𝑝</m:t>
                      </m:r>
                      <m:sSub>
                        <m:sSubPr>
                          <m:ctrlPr>
                            <a:rPr lang="en-US" b="0" i="1" smtClean="0">
                              <a:latin typeface="Cambria Math"/>
                            </a:rPr>
                          </m:ctrlPr>
                        </m:sSubPr>
                        <m:e>
                          <m:r>
                            <a:rPr lang="en-US" b="0" i="1" smtClean="0">
                              <a:latin typeface="Cambria Math"/>
                            </a:rPr>
                            <m:t>𝐻</m:t>
                          </m:r>
                        </m:e>
                        <m:sub>
                          <m:r>
                            <a:rPr lang="en-US" b="0" i="1" smtClean="0">
                              <a:latin typeface="Cambria Math"/>
                            </a:rPr>
                            <m:t>1</m:t>
                          </m:r>
                        </m:sub>
                      </m:sSub>
                      <m:r>
                        <a:rPr lang="en-US" b="0" i="1" smtClean="0">
                          <a:latin typeface="Cambria Math"/>
                        </a:rPr>
                        <m:t>−</m:t>
                      </m:r>
                      <m:r>
                        <a:rPr lang="en-US" b="0" i="1" smtClean="0">
                          <a:latin typeface="Cambria Math"/>
                        </a:rPr>
                        <m:t>𝑐</m:t>
                      </m:r>
                      <m:r>
                        <a:rPr lang="en-US" b="0" i="1" smtClean="0">
                          <a:latin typeface="Cambria Math"/>
                        </a:rPr>
                        <m:t>)</m:t>
                      </m:r>
                      <m:sSub>
                        <m:sSubPr>
                          <m:ctrlPr>
                            <a:rPr lang="en-US" i="1" smtClean="0">
                              <a:solidFill>
                                <a:srgbClr val="FF0000"/>
                              </a:solidFill>
                              <a:latin typeface="Cambria Math"/>
                            </a:rPr>
                          </m:ctrlPr>
                        </m:sSubPr>
                        <m:e>
                          <m:r>
                            <a:rPr lang="en-US" i="1">
                              <a:solidFill>
                                <a:srgbClr val="FF0000"/>
                              </a:solidFill>
                              <a:latin typeface="Cambria Math"/>
                            </a:rPr>
                            <m:t>𝑞</m:t>
                          </m:r>
                        </m:e>
                        <m:sub>
                          <m:r>
                            <a:rPr lang="en-US" i="1">
                              <a:solidFill>
                                <a:srgbClr val="FF0000"/>
                              </a:solidFill>
                              <a:latin typeface="Cambria Math"/>
                            </a:rPr>
                            <m:t>1</m:t>
                          </m:r>
                        </m:sub>
                      </m:sSub>
                      <m:r>
                        <a:rPr lang="en-US" i="1" smtClean="0">
                          <a:solidFill>
                            <a:srgbClr val="FF0000"/>
                          </a:solidFill>
                          <a:latin typeface="Cambria Math"/>
                        </a:rPr>
                        <m:t>(</m:t>
                      </m:r>
                      <m:r>
                        <a:rPr lang="en-US" i="1" smtClean="0">
                          <a:solidFill>
                            <a:srgbClr val="FF0000"/>
                          </a:solidFill>
                          <a:latin typeface="Cambria Math"/>
                        </a:rPr>
                        <m:t>𝑦</m:t>
                      </m:r>
                      <m:r>
                        <a:rPr lang="en-US" i="1" smtClean="0">
                          <a:solidFill>
                            <a:srgbClr val="FF0000"/>
                          </a:solidFill>
                          <a:latin typeface="Cambria Math"/>
                        </a:rPr>
                        <m:t>)</m:t>
                      </m:r>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5867400" y="3059668"/>
                <a:ext cx="3228833" cy="369332"/>
              </a:xfrm>
              <a:prstGeom prst="rect">
                <a:avLst/>
              </a:prstGeom>
              <a:blipFill rotWithShape="1">
                <a:blip r:embed="rId10"/>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887121" y="3440668"/>
                <a:ext cx="32745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sSub>
                        <m:sSubPr>
                          <m:ctrlPr>
                            <a:rPr lang="en-US" b="0" i="1" smtClean="0">
                              <a:latin typeface="Cambria Math"/>
                            </a:rPr>
                          </m:ctrlPr>
                        </m:sSubPr>
                        <m:e>
                          <m:r>
                            <a:rPr lang="en-US" b="0" i="1" smtClean="0">
                              <a:latin typeface="Cambria Math"/>
                            </a:rPr>
                            <m:t>𝐵</m:t>
                          </m:r>
                        </m:e>
                        <m:sub>
                          <m:r>
                            <a:rPr lang="en-US" b="0" i="1" smtClean="0">
                              <a:latin typeface="Cambria Math"/>
                            </a:rPr>
                            <m:t>2</m:t>
                          </m:r>
                        </m:sub>
                      </m:sSub>
                      <m:r>
                        <m:rPr>
                          <m:lit/>
                        </m:rPr>
                        <a:rPr lang="en-US" b="0" i="1" smtClean="0">
                          <a:latin typeface="Cambria Math"/>
                        </a:rPr>
                        <m:t>(</m:t>
                      </m:r>
                      <m:r>
                        <a:rPr lang="en-US" b="0" i="1" smtClean="0">
                          <a:latin typeface="Cambria Math"/>
                        </a:rPr>
                        <m:t>𝑦</m:t>
                      </m:r>
                      <m:r>
                        <m:rPr>
                          <m:lit/>
                        </m:rPr>
                        <a:rPr lang="en-US" b="0" i="1" smtClean="0">
                          <a:latin typeface="Cambria Math"/>
                        </a:rPr>
                        <m:t>)</m:t>
                      </m:r>
                      <m:r>
                        <a:rPr lang="en-US" b="0" i="1" smtClean="0">
                          <a:latin typeface="Cambria Math"/>
                        </a:rPr>
                        <m:t>≤</m:t>
                      </m:r>
                      <m:r>
                        <a:rPr lang="en-US" b="0" i="1" smtClean="0">
                          <a:latin typeface="Cambria Math"/>
                        </a:rPr>
                        <m:t>𝛿</m:t>
                      </m:r>
                      <m:r>
                        <a:rPr lang="en-US" b="0" i="1" smtClean="0">
                          <a:latin typeface="Cambria Math"/>
                        </a:rPr>
                        <m:t>(</m:t>
                      </m:r>
                      <m:r>
                        <a:rPr lang="en-US" b="0" i="1" smtClean="0">
                          <a:latin typeface="Cambria Math"/>
                        </a:rPr>
                        <m:t>𝑝</m:t>
                      </m:r>
                      <m:sSub>
                        <m:sSubPr>
                          <m:ctrlPr>
                            <a:rPr lang="en-US" b="0" i="1" smtClean="0">
                              <a:latin typeface="Cambria Math"/>
                            </a:rPr>
                          </m:ctrlPr>
                        </m:sSubPr>
                        <m:e>
                          <m:r>
                            <a:rPr lang="en-US" b="0" i="1" smtClean="0">
                              <a:latin typeface="Cambria Math"/>
                            </a:rPr>
                            <m:t>𝐻</m:t>
                          </m:r>
                        </m:e>
                        <m:sub>
                          <m:r>
                            <a:rPr lang="en-US" b="0" i="1" smtClean="0">
                              <a:latin typeface="Cambria Math"/>
                            </a:rPr>
                            <m:t>2</m:t>
                          </m:r>
                        </m:sub>
                      </m:sSub>
                      <m:r>
                        <a:rPr lang="en-US" b="0" i="1" smtClean="0">
                          <a:latin typeface="Cambria Math"/>
                        </a:rPr>
                        <m:t>−</m:t>
                      </m:r>
                      <m:r>
                        <a:rPr lang="en-US" b="0" i="1" smtClean="0">
                          <a:latin typeface="Cambria Math"/>
                        </a:rPr>
                        <m:t>𝑐</m:t>
                      </m:r>
                      <m:r>
                        <a:rPr lang="en-US" b="0" i="1" smtClean="0">
                          <a:latin typeface="Cambria Math"/>
                        </a:rPr>
                        <m:t>)</m:t>
                      </m:r>
                      <m:sSub>
                        <m:sSubPr>
                          <m:ctrlPr>
                            <a:rPr lang="en-US" i="1" smtClean="0">
                              <a:solidFill>
                                <a:srgbClr val="FF0000"/>
                              </a:solidFill>
                              <a:latin typeface="Cambria Math"/>
                            </a:rPr>
                          </m:ctrlPr>
                        </m:sSubPr>
                        <m:e>
                          <m:r>
                            <a:rPr lang="en-US" i="1">
                              <a:solidFill>
                                <a:srgbClr val="FF0000"/>
                              </a:solidFill>
                              <a:latin typeface="Cambria Math"/>
                            </a:rPr>
                            <m:t>𝑞</m:t>
                          </m:r>
                        </m:e>
                        <m:sub>
                          <m:r>
                            <a:rPr lang="en-US" i="1">
                              <a:solidFill>
                                <a:srgbClr val="FF0000"/>
                              </a:solidFill>
                              <a:latin typeface="Cambria Math"/>
                            </a:rPr>
                            <m:t>2</m:t>
                          </m:r>
                        </m:sub>
                      </m:sSub>
                      <m:r>
                        <a:rPr lang="en-US" i="1" smtClean="0">
                          <a:solidFill>
                            <a:srgbClr val="FF0000"/>
                          </a:solidFill>
                          <a:latin typeface="Cambria Math"/>
                        </a:rPr>
                        <m:t>(</m:t>
                      </m:r>
                      <m:r>
                        <a:rPr lang="en-US" i="1" smtClean="0">
                          <a:solidFill>
                            <a:srgbClr val="FF0000"/>
                          </a:solidFill>
                          <a:latin typeface="Cambria Math"/>
                        </a:rPr>
                        <m:t>𝑦</m:t>
                      </m:r>
                      <m:r>
                        <a:rPr lang="en-US" i="1" smtClean="0">
                          <a:solidFill>
                            <a:srgbClr val="FF0000"/>
                          </a:solidFill>
                          <a:latin typeface="Cambria Math"/>
                        </a:rPr>
                        <m:t>)</m:t>
                      </m:r>
                    </m:oMath>
                  </m:oMathPara>
                </a14:m>
                <a:endParaRPr lang="en-US" dirty="0">
                  <a:solidFill>
                    <a:schemeClr val="bg1"/>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5887121" y="3440668"/>
                <a:ext cx="3274551" cy="369332"/>
              </a:xfrm>
              <a:prstGeom prst="rect">
                <a:avLst/>
              </a:prstGeom>
              <a:blipFill rotWithShape="1">
                <a:blip r:embed="rId11"/>
                <a:stretch>
                  <a:fillRect b="-11475"/>
                </a:stretch>
              </a:blipFill>
            </p:spPr>
            <p:txBody>
              <a:bodyPr/>
              <a:lstStyle/>
              <a:p>
                <a:r>
                  <a:rPr lang="en-US">
                    <a:noFill/>
                  </a:rPr>
                  <a:t> </a:t>
                </a:r>
              </a:p>
            </p:txBody>
          </p:sp>
        </mc:Fallback>
      </mc:AlternateContent>
    </p:spTree>
    <p:extLst>
      <p:ext uri="{BB962C8B-B14F-4D97-AF65-F5344CB8AC3E}">
        <p14:creationId xmlns:p14="http://schemas.microsoft.com/office/powerpoint/2010/main" val="25011477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14400" y="4800600"/>
            <a:ext cx="1827337" cy="1374570"/>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l"/>
            <a:r>
              <a:rPr lang="en-US" sz="2800" dirty="0">
                <a:solidFill>
                  <a:srgbClr val="333399"/>
                </a:solidFill>
                <a:latin typeface="dccsc10" panose="020B0500000000000000" pitchFamily="34" charset="0"/>
              </a:rPr>
              <a:t>Option 3: History-Dependent Inefficiencies</a:t>
            </a:r>
          </a:p>
        </p:txBody>
      </p:sp>
      <p:cxnSp>
        <p:nvCxnSpPr>
          <p:cNvPr id="30" name="Straight Connector 29"/>
          <p:cNvCxnSpPr/>
          <p:nvPr/>
        </p:nvCxnSpPr>
        <p:spPr>
          <a:xfrm>
            <a:off x="914400" y="1600200"/>
            <a:ext cx="0" cy="457200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H="1">
            <a:off x="914400" y="6172200"/>
            <a:ext cx="4572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5473700" y="5987534"/>
                <a:ext cx="4512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1</m:t>
                          </m:r>
                        </m:sub>
                      </m:sSub>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5473700" y="5987534"/>
                <a:ext cx="451277"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57800" y="1415534"/>
                <a:ext cx="4566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2</m:t>
                          </m:r>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457800" y="1415534"/>
                <a:ext cx="456600" cy="369332"/>
              </a:xfrm>
              <a:prstGeom prst="rect">
                <a:avLst/>
              </a:prstGeom>
              <a:blipFill rotWithShape="1">
                <a:blip r:embed="rId4"/>
                <a:stretch>
                  <a:fillRect/>
                </a:stretch>
              </a:blipFill>
            </p:spPr>
            <p:txBody>
              <a:bodyPr/>
              <a:lstStyle/>
              <a:p>
                <a:r>
                  <a:rPr lang="en-US">
                    <a:noFill/>
                  </a:rPr>
                  <a:t> </a:t>
                </a:r>
              </a:p>
            </p:txBody>
          </p:sp>
        </mc:Fallback>
      </mc:AlternateContent>
      <p:cxnSp>
        <p:nvCxnSpPr>
          <p:cNvPr id="34" name="Straight Connector 33"/>
          <p:cNvCxnSpPr/>
          <p:nvPr/>
        </p:nvCxnSpPr>
        <p:spPr>
          <a:xfrm>
            <a:off x="914400" y="3429000"/>
            <a:ext cx="3657600" cy="274320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4078273" y="6175170"/>
                <a:ext cx="95686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1</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078273" y="6175170"/>
                <a:ext cx="956865" cy="276999"/>
              </a:xfrm>
              <a:prstGeom prst="rect">
                <a:avLst/>
              </a:prstGeom>
              <a:blipFill rotWithShape="1">
                <a:blip r:embed="rId5"/>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6056" y="3292525"/>
                <a:ext cx="96045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2</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46056" y="3292525"/>
                <a:ext cx="960456" cy="276999"/>
              </a:xfrm>
              <a:prstGeom prst="rect">
                <a:avLst/>
              </a:prstGeom>
              <a:blipFill rotWithShape="1">
                <a:blip r:embed="rId6"/>
                <a:stretch>
                  <a:fillRect b="-6522"/>
                </a:stretch>
              </a:blipFill>
            </p:spPr>
            <p:txBody>
              <a:bodyPr/>
              <a:lstStyle/>
              <a:p>
                <a:r>
                  <a:rPr lang="en-US">
                    <a:noFill/>
                  </a:rPr>
                  <a:t> </a:t>
                </a:r>
              </a:p>
            </p:txBody>
          </p:sp>
        </mc:Fallback>
      </mc:AlternateContent>
      <p:sp>
        <p:nvSpPr>
          <p:cNvPr id="24" name="Oval 23"/>
          <p:cNvSpPr/>
          <p:nvPr/>
        </p:nvSpPr>
        <p:spPr>
          <a:xfrm>
            <a:off x="2718878" y="4776787"/>
            <a:ext cx="45719" cy="457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p:cNvSpPr txBox="1"/>
              <p:nvPr/>
            </p:nvSpPr>
            <p:spPr>
              <a:xfrm>
                <a:off x="2514178" y="4484023"/>
                <a:ext cx="833049" cy="276999"/>
              </a:xfrm>
              <a:prstGeom prst="rect">
                <a:avLst/>
              </a:prstGeom>
              <a:noFill/>
            </p:spPr>
            <p:txBody>
              <a:bodyPr wrap="none" rtlCol="0">
                <a:spAutoFit/>
              </a:bodyPr>
              <a:lstStyle/>
              <a:p>
                <a:r>
                  <a:rPr lang="en-US" sz="1200" dirty="0" smtClean="0">
                    <a:latin typeface="dcr10" panose="020B0500000000000000" pitchFamily="34" charset="0"/>
                  </a:rPr>
                  <a:t>if</a:t>
                </a:r>
                <a14:m>
                  <m:oMath xmlns:m="http://schemas.openxmlformats.org/officeDocument/2006/math">
                    <m:r>
                      <a:rPr lang="en-US" sz="1200" b="0" i="0" smtClean="0">
                        <a:latin typeface="Cambria Math"/>
                      </a:rPr>
                      <m:t> </m:t>
                    </m:r>
                    <m:r>
                      <m:rPr>
                        <m:lit/>
                      </m:rPr>
                      <a:rPr lang="en-US" sz="1200" i="1" smtClean="0">
                        <a:latin typeface="Cambria Math"/>
                      </a:rPr>
                      <m:t>(</m:t>
                    </m:r>
                    <m:sSub>
                      <m:sSubPr>
                        <m:ctrlPr>
                          <a:rPr lang="en-US" sz="1200" i="1">
                            <a:latin typeface="Cambria Math"/>
                          </a:rPr>
                        </m:ctrlPr>
                      </m:sSubPr>
                      <m:e>
                        <m:r>
                          <a:rPr lang="en-US" sz="1200" b="0" i="1" smtClean="0">
                            <a:latin typeface="Cambria Math"/>
                          </a:rPr>
                          <m:t>𝐻</m:t>
                        </m:r>
                      </m:e>
                      <m:sub>
                        <m:r>
                          <a:rPr lang="en-US" sz="1200" i="1">
                            <a:latin typeface="Cambria Math"/>
                          </a:rPr>
                          <m:t>1</m:t>
                        </m:r>
                      </m:sub>
                    </m:sSub>
                    <m:r>
                      <a:rPr lang="en-US" sz="1200" i="1">
                        <a:latin typeface="Cambria Math"/>
                      </a:rPr>
                      <m:t>,</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2</m:t>
                        </m:r>
                      </m:sub>
                    </m:sSub>
                    <m:r>
                      <m:rPr>
                        <m:lit/>
                      </m:rPr>
                      <a:rPr lang="en-US" sz="1200" i="1">
                        <a:latin typeface="Cambria Math"/>
                      </a:rPr>
                      <m:t>)</m:t>
                    </m:r>
                  </m:oMath>
                </a14:m>
                <a:endParaRPr lang="en-US" sz="1200" dirty="0"/>
              </a:p>
            </p:txBody>
          </p:sp>
        </mc:Choice>
        <mc:Fallback xmlns="">
          <p:sp>
            <p:nvSpPr>
              <p:cNvPr id="25" name="TextBox 24"/>
              <p:cNvSpPr txBox="1">
                <a:spLocks noRot="1" noChangeAspect="1" noMove="1" noResize="1" noEditPoints="1" noAdjustHandles="1" noChangeArrowheads="1" noChangeShapeType="1" noTextEdit="1"/>
              </p:cNvSpPr>
              <p:nvPr/>
            </p:nvSpPr>
            <p:spPr>
              <a:xfrm>
                <a:off x="2514178" y="4484023"/>
                <a:ext cx="833049" cy="276999"/>
              </a:xfrm>
              <a:prstGeom prst="rect">
                <a:avLst/>
              </a:prstGeom>
              <a:blipFill rotWithShape="1">
                <a:blip r:embed="rId7"/>
                <a:stretch>
                  <a:fillRect t="-2222" b="-15556"/>
                </a:stretch>
              </a:blipFill>
            </p:spPr>
            <p:txBody>
              <a:bodyPr/>
              <a:lstStyle/>
              <a:p>
                <a:r>
                  <a:rPr lang="en-US">
                    <a:noFill/>
                  </a:rPr>
                  <a:t> </a:t>
                </a:r>
              </a:p>
            </p:txBody>
          </p:sp>
        </mc:Fallback>
      </mc:AlternateContent>
      <p:sp>
        <p:nvSpPr>
          <p:cNvPr id="12" name="Oval 11"/>
          <p:cNvSpPr/>
          <p:nvPr/>
        </p:nvSpPr>
        <p:spPr>
          <a:xfrm>
            <a:off x="4553251" y="6147501"/>
            <a:ext cx="45719" cy="457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4348551" y="5854737"/>
                <a:ext cx="750718" cy="276999"/>
              </a:xfrm>
              <a:prstGeom prst="rect">
                <a:avLst/>
              </a:prstGeom>
              <a:noFill/>
            </p:spPr>
            <p:txBody>
              <a:bodyPr wrap="none" rtlCol="0">
                <a:spAutoFit/>
              </a:bodyPr>
              <a:lstStyle/>
              <a:p>
                <a:r>
                  <a:rPr lang="en-US" sz="1200" dirty="0" smtClean="0">
                    <a:latin typeface="dcr10" panose="020B0500000000000000" pitchFamily="34" charset="0"/>
                  </a:rPr>
                  <a:t>if</a:t>
                </a:r>
                <a14:m>
                  <m:oMath xmlns:m="http://schemas.openxmlformats.org/officeDocument/2006/math">
                    <m:r>
                      <a:rPr lang="en-US" sz="1200" b="0" i="0" smtClean="0">
                        <a:latin typeface="Cambria Math"/>
                      </a:rPr>
                      <m:t> </m:t>
                    </m:r>
                    <m:r>
                      <m:rPr>
                        <m:lit/>
                      </m:rPr>
                      <a:rPr lang="en-US" sz="1200" i="1" smtClean="0">
                        <a:latin typeface="Cambria Math"/>
                      </a:rPr>
                      <m:t>(</m:t>
                    </m:r>
                    <m:sSub>
                      <m:sSubPr>
                        <m:ctrlPr>
                          <a:rPr lang="en-US" sz="1200" i="1">
                            <a:latin typeface="Cambria Math"/>
                          </a:rPr>
                        </m:ctrlPr>
                      </m:sSubPr>
                      <m:e>
                        <m:r>
                          <a:rPr lang="en-US" sz="1200" b="0" i="1" smtClean="0">
                            <a:latin typeface="Cambria Math"/>
                          </a:rPr>
                          <m:t>𝐻</m:t>
                        </m:r>
                      </m:e>
                      <m:sub>
                        <m:r>
                          <a:rPr lang="en-US" sz="1200" i="1">
                            <a:latin typeface="Cambria Math"/>
                          </a:rPr>
                          <m:t>1</m:t>
                        </m:r>
                      </m:sub>
                    </m:sSub>
                    <m:r>
                      <a:rPr lang="en-US" sz="1200" i="1">
                        <a:latin typeface="Cambria Math"/>
                      </a:rPr>
                      <m:t>,</m:t>
                    </m:r>
                    <m:r>
                      <a:rPr lang="en-US" sz="1200" b="0" i="1" smtClean="0">
                        <a:latin typeface="Cambria Math"/>
                      </a:rPr>
                      <m:t>0</m:t>
                    </m:r>
                    <m:r>
                      <m:rPr>
                        <m:lit/>
                      </m:rPr>
                      <a:rPr lang="en-US" sz="1200" i="1">
                        <a:latin typeface="Cambria Math"/>
                      </a:rPr>
                      <m:t>)</m:t>
                    </m:r>
                  </m:oMath>
                </a14:m>
                <a:endParaRPr lang="en-US" sz="1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348551" y="5854737"/>
                <a:ext cx="750718" cy="276999"/>
              </a:xfrm>
              <a:prstGeom prst="rect">
                <a:avLst/>
              </a:prstGeom>
              <a:blipFill rotWithShape="1">
                <a:blip r:embed="rId8"/>
                <a:stretch>
                  <a:fillRect t="-2174" b="-13043"/>
                </a:stretch>
              </a:blipFill>
            </p:spPr>
            <p:txBody>
              <a:bodyPr/>
              <a:lstStyle/>
              <a:p>
                <a:r>
                  <a:rPr lang="en-US">
                    <a:noFill/>
                  </a:rPr>
                  <a:t> </a:t>
                </a:r>
              </a:p>
            </p:txBody>
          </p:sp>
        </mc:Fallback>
      </mc:AlternateContent>
      <p:sp>
        <p:nvSpPr>
          <p:cNvPr id="14" name="Oval 13"/>
          <p:cNvSpPr/>
          <p:nvPr/>
        </p:nvSpPr>
        <p:spPr>
          <a:xfrm>
            <a:off x="890500" y="3416964"/>
            <a:ext cx="45719" cy="457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914400" y="3124200"/>
                <a:ext cx="754309" cy="276999"/>
              </a:xfrm>
              <a:prstGeom prst="rect">
                <a:avLst/>
              </a:prstGeom>
              <a:noFill/>
            </p:spPr>
            <p:txBody>
              <a:bodyPr wrap="none" rtlCol="0">
                <a:spAutoFit/>
              </a:bodyPr>
              <a:lstStyle/>
              <a:p>
                <a:r>
                  <a:rPr lang="en-US" sz="1200" dirty="0" smtClean="0">
                    <a:latin typeface="dcr10" panose="020B0500000000000000" pitchFamily="34" charset="0"/>
                  </a:rPr>
                  <a:t>if</a:t>
                </a:r>
                <a14:m>
                  <m:oMath xmlns:m="http://schemas.openxmlformats.org/officeDocument/2006/math">
                    <m:r>
                      <a:rPr lang="en-US" sz="1200" b="0" i="0" smtClean="0">
                        <a:latin typeface="Cambria Math"/>
                      </a:rPr>
                      <m:t> </m:t>
                    </m:r>
                    <m:r>
                      <m:rPr>
                        <m:lit/>
                      </m:rPr>
                      <a:rPr lang="en-US" sz="1200" i="1" smtClean="0">
                        <a:latin typeface="Cambria Math"/>
                      </a:rPr>
                      <m:t>(</m:t>
                    </m:r>
                    <m:r>
                      <a:rPr lang="en-US" sz="1200" i="1" smtClean="0">
                        <a:latin typeface="Cambria Math"/>
                      </a:rPr>
                      <m:t>0</m:t>
                    </m:r>
                    <m:r>
                      <a:rPr lang="en-US" sz="1200" i="1">
                        <a:latin typeface="Cambria Math"/>
                      </a:rPr>
                      <m:t>,</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2</m:t>
                        </m:r>
                      </m:sub>
                    </m:sSub>
                    <m:r>
                      <m:rPr>
                        <m:lit/>
                      </m:rPr>
                      <a:rPr lang="en-US" sz="1200" i="1">
                        <a:latin typeface="Cambria Math"/>
                      </a:rPr>
                      <m:t>)</m:t>
                    </m:r>
                  </m:oMath>
                </a14:m>
                <a:endParaRPr lang="en-US" sz="1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914400" y="3124200"/>
                <a:ext cx="754309" cy="276999"/>
              </a:xfrm>
              <a:prstGeom prst="rect">
                <a:avLst/>
              </a:prstGeom>
              <a:blipFill rotWithShape="1">
                <a:blip r:embed="rId9"/>
                <a:stretch>
                  <a:fillRect t="-222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263229" y="5338049"/>
                <a:ext cx="1171090" cy="276999"/>
              </a:xfrm>
              <a:prstGeom prst="rect">
                <a:avLst/>
              </a:prstGeom>
              <a:noFill/>
            </p:spPr>
            <p:txBody>
              <a:bodyPr wrap="none" rtlCol="0">
                <a:spAutoFit/>
              </a:bodyPr>
              <a:lstStyle/>
              <a:p>
                <a:r>
                  <a:rPr lang="en-US" sz="1200" dirty="0" smtClean="0">
                    <a:latin typeface="dcr10" panose="020B0500000000000000" pitchFamily="34" charset="0"/>
                  </a:rPr>
                  <a:t>Feasible </a:t>
                </a:r>
                <a14:m>
                  <m:oMath xmlns:m="http://schemas.openxmlformats.org/officeDocument/2006/math">
                    <m:sSub>
                      <m:sSubPr>
                        <m:ctrlPr>
                          <a:rPr lang="en-US" sz="1200" b="0" i="1" smtClean="0">
                            <a:latin typeface="Cambria Math"/>
                          </a:rPr>
                        </m:ctrlPr>
                      </m:sSubPr>
                      <m:e>
                        <m:r>
                          <a:rPr lang="en-US" sz="1200" b="0" i="1" smtClean="0">
                            <a:latin typeface="Cambria Math"/>
                          </a:rPr>
                          <m:t>𝐵</m:t>
                        </m:r>
                      </m:e>
                      <m:sub>
                        <m:r>
                          <a:rPr lang="en-US" sz="1200" b="0" i="1" smtClean="0">
                            <a:latin typeface="Cambria Math"/>
                          </a:rPr>
                          <m:t>1</m:t>
                        </m:r>
                      </m:sub>
                    </m:sSub>
                    <m:r>
                      <a:rPr lang="en-US" sz="1200" b="0" i="1" smtClean="0">
                        <a:latin typeface="Cambria Math"/>
                      </a:rPr>
                      <m:t>,</m:t>
                    </m:r>
                    <m:sSub>
                      <m:sSubPr>
                        <m:ctrlPr>
                          <a:rPr lang="en-US" sz="1200" b="0" i="1" smtClean="0">
                            <a:latin typeface="Cambria Math"/>
                          </a:rPr>
                        </m:ctrlPr>
                      </m:sSubPr>
                      <m:e>
                        <m:r>
                          <a:rPr lang="en-US" sz="1200" b="0" i="1" smtClean="0">
                            <a:latin typeface="Cambria Math"/>
                          </a:rPr>
                          <m:t>𝐵</m:t>
                        </m:r>
                      </m:e>
                      <m:sub>
                        <m:r>
                          <a:rPr lang="en-US" sz="1200" b="0" i="1" smtClean="0">
                            <a:latin typeface="Cambria Math"/>
                          </a:rPr>
                          <m:t>2</m:t>
                        </m:r>
                      </m:sub>
                    </m:sSub>
                  </m:oMath>
                </a14:m>
                <a:endParaRPr lang="en-US" sz="1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1263229" y="5338049"/>
                <a:ext cx="1171090" cy="276999"/>
              </a:xfrm>
              <a:prstGeom prst="rect">
                <a:avLst/>
              </a:prstGeom>
              <a:blipFill rotWithShape="1">
                <a:blip r:embed="rId10"/>
                <a:stretch>
                  <a:fillRect t="-2222" b="-15556"/>
                </a:stretch>
              </a:blipFill>
            </p:spPr>
            <p:txBody>
              <a:bodyPr/>
              <a:lstStyle/>
              <a:p>
                <a:r>
                  <a:rPr lang="en-US">
                    <a:noFill/>
                  </a:rPr>
                  <a:t> </a:t>
                </a:r>
              </a:p>
            </p:txBody>
          </p:sp>
        </mc:Fallback>
      </mc:AlternateContent>
      <p:cxnSp>
        <p:nvCxnSpPr>
          <p:cNvPr id="21" name="Straight Connector 20"/>
          <p:cNvCxnSpPr/>
          <p:nvPr/>
        </p:nvCxnSpPr>
        <p:spPr>
          <a:xfrm flipH="1">
            <a:off x="914400" y="4799647"/>
            <a:ext cx="1804478" cy="953"/>
          </a:xfrm>
          <a:prstGeom prst="line">
            <a:avLst/>
          </a:prstGeom>
        </p:spPr>
        <p:style>
          <a:lnRef idx="1">
            <a:schemeClr val="accent4"/>
          </a:lnRef>
          <a:fillRef idx="0">
            <a:schemeClr val="accent4"/>
          </a:fillRef>
          <a:effectRef idx="0">
            <a:schemeClr val="accent4"/>
          </a:effectRef>
          <a:fontRef idx="minor">
            <a:schemeClr val="tx1"/>
          </a:fontRef>
        </p:style>
      </p:cxnSp>
      <p:cxnSp>
        <p:nvCxnSpPr>
          <p:cNvPr id="22" name="Straight Connector 21"/>
          <p:cNvCxnSpPr/>
          <p:nvPr/>
        </p:nvCxnSpPr>
        <p:spPr>
          <a:xfrm>
            <a:off x="2741738" y="4822506"/>
            <a:ext cx="1462" cy="1349694"/>
          </a:xfrm>
          <a:prstGeom prst="line">
            <a:avLst/>
          </a:prstGeom>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5867400" y="3059668"/>
                <a:ext cx="322883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sSub>
                        <m:sSubPr>
                          <m:ctrlPr>
                            <a:rPr lang="en-US" b="0" i="1" smtClean="0">
                              <a:latin typeface="Cambria Math"/>
                            </a:rPr>
                          </m:ctrlPr>
                        </m:sSubPr>
                        <m:e>
                          <m:r>
                            <a:rPr lang="en-US" b="0" i="1" smtClean="0">
                              <a:latin typeface="Cambria Math"/>
                            </a:rPr>
                            <m:t>𝐵</m:t>
                          </m:r>
                        </m:e>
                        <m:sub>
                          <m:r>
                            <a:rPr lang="en-US" b="0" i="1" smtClean="0">
                              <a:latin typeface="Cambria Math"/>
                            </a:rPr>
                            <m:t>1</m:t>
                          </m:r>
                        </m:sub>
                      </m:sSub>
                      <m:r>
                        <m:rPr>
                          <m:lit/>
                        </m:rPr>
                        <a:rPr lang="en-US" b="0" i="1" smtClean="0">
                          <a:latin typeface="Cambria Math"/>
                        </a:rPr>
                        <m:t>(</m:t>
                      </m:r>
                      <m:r>
                        <a:rPr lang="en-US" b="0" i="1" smtClean="0">
                          <a:latin typeface="Cambria Math"/>
                        </a:rPr>
                        <m:t>𝑦</m:t>
                      </m:r>
                      <m:r>
                        <m:rPr>
                          <m:lit/>
                        </m:rPr>
                        <a:rPr lang="en-US" b="0" i="1" smtClean="0">
                          <a:latin typeface="Cambria Math"/>
                        </a:rPr>
                        <m:t>)</m:t>
                      </m:r>
                      <m:r>
                        <a:rPr lang="en-US" b="0" i="1" smtClean="0">
                          <a:latin typeface="Cambria Math"/>
                        </a:rPr>
                        <m:t>≤</m:t>
                      </m:r>
                      <m:r>
                        <a:rPr lang="en-US" b="0" i="1" smtClean="0">
                          <a:solidFill>
                            <a:srgbClr val="FF0000"/>
                          </a:solidFill>
                          <a:latin typeface="Cambria Math"/>
                        </a:rPr>
                        <m:t>𝛿</m:t>
                      </m:r>
                      <m:r>
                        <a:rPr lang="en-US" b="0" i="1" smtClean="0">
                          <a:solidFill>
                            <a:srgbClr val="FF0000"/>
                          </a:solidFill>
                          <a:latin typeface="Cambria Math"/>
                        </a:rPr>
                        <m:t>(</m:t>
                      </m:r>
                      <m:r>
                        <a:rPr lang="en-US" b="0" i="1" smtClean="0">
                          <a:solidFill>
                            <a:srgbClr val="FF0000"/>
                          </a:solidFill>
                          <a:latin typeface="Cambria Math"/>
                        </a:rPr>
                        <m:t>𝑝</m:t>
                      </m:r>
                      <m:sSub>
                        <m:sSubPr>
                          <m:ctrlPr>
                            <a:rPr lang="en-US" b="0" i="1" smtClean="0">
                              <a:solidFill>
                                <a:srgbClr val="FF0000"/>
                              </a:solidFill>
                              <a:latin typeface="Cambria Math"/>
                            </a:rPr>
                          </m:ctrlPr>
                        </m:sSubPr>
                        <m:e>
                          <m:r>
                            <a:rPr lang="en-US" b="0" i="1" smtClean="0">
                              <a:solidFill>
                                <a:srgbClr val="FF0000"/>
                              </a:solidFill>
                              <a:latin typeface="Cambria Math"/>
                            </a:rPr>
                            <m:t>𝐻</m:t>
                          </m:r>
                        </m:e>
                        <m:sub>
                          <m:r>
                            <a:rPr lang="en-US" b="0" i="1" smtClean="0">
                              <a:solidFill>
                                <a:srgbClr val="FF0000"/>
                              </a:solidFill>
                              <a:latin typeface="Cambria Math"/>
                            </a:rPr>
                            <m:t>1</m:t>
                          </m:r>
                        </m:sub>
                      </m:sSub>
                      <m:r>
                        <a:rPr lang="en-US" b="0" i="1" smtClean="0">
                          <a:solidFill>
                            <a:srgbClr val="FF0000"/>
                          </a:solidFill>
                          <a:latin typeface="Cambria Math"/>
                        </a:rPr>
                        <m:t>−</m:t>
                      </m:r>
                      <m:r>
                        <a:rPr lang="en-US" b="0" i="1" smtClean="0">
                          <a:solidFill>
                            <a:srgbClr val="FF0000"/>
                          </a:solidFill>
                          <a:latin typeface="Cambria Math"/>
                        </a:rPr>
                        <m:t>𝑐</m:t>
                      </m:r>
                      <m:r>
                        <a:rPr lang="en-US" b="0" i="1" smtClean="0">
                          <a:solidFill>
                            <a:srgbClr val="FF0000"/>
                          </a:solidFill>
                          <a:latin typeface="Cambria Math"/>
                        </a:rPr>
                        <m:t>)</m:t>
                      </m:r>
                      <m:sSub>
                        <m:sSubPr>
                          <m:ctrlPr>
                            <a:rPr lang="en-US" i="1" smtClean="0">
                              <a:solidFill>
                                <a:schemeClr val="bg1"/>
                              </a:solidFill>
                              <a:latin typeface="Cambria Math"/>
                            </a:rPr>
                          </m:ctrlPr>
                        </m:sSubPr>
                        <m:e>
                          <m:r>
                            <a:rPr lang="en-US" i="1">
                              <a:solidFill>
                                <a:schemeClr val="bg1"/>
                              </a:solidFill>
                              <a:latin typeface="Cambria Math"/>
                            </a:rPr>
                            <m:t>𝑞</m:t>
                          </m:r>
                        </m:e>
                        <m:sub>
                          <m:r>
                            <a:rPr lang="en-US" i="1">
                              <a:solidFill>
                                <a:schemeClr val="bg1"/>
                              </a:solidFill>
                              <a:latin typeface="Cambria Math"/>
                            </a:rPr>
                            <m:t>1</m:t>
                          </m:r>
                        </m:sub>
                      </m:sSub>
                      <m:r>
                        <a:rPr lang="en-US" i="1" smtClean="0">
                          <a:solidFill>
                            <a:schemeClr val="bg1"/>
                          </a:solidFill>
                          <a:latin typeface="Cambria Math"/>
                        </a:rPr>
                        <m:t>(</m:t>
                      </m:r>
                      <m:r>
                        <a:rPr lang="en-US" i="1" smtClean="0">
                          <a:solidFill>
                            <a:schemeClr val="bg1"/>
                          </a:solidFill>
                          <a:latin typeface="Cambria Math"/>
                        </a:rPr>
                        <m:t>𝑦</m:t>
                      </m:r>
                      <m:r>
                        <a:rPr lang="en-US" i="1" smtClean="0">
                          <a:solidFill>
                            <a:schemeClr val="bg1"/>
                          </a:solidFill>
                          <a:latin typeface="Cambria Math"/>
                        </a:rPr>
                        <m:t>)</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5867400" y="3059668"/>
                <a:ext cx="3228833" cy="369332"/>
              </a:xfrm>
              <a:prstGeom prst="rect">
                <a:avLst/>
              </a:prstGeom>
              <a:blipFill rotWithShape="1">
                <a:blip r:embed="rId11"/>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887121" y="3440668"/>
                <a:ext cx="32745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sSub>
                        <m:sSubPr>
                          <m:ctrlPr>
                            <a:rPr lang="en-US" b="0" i="1" smtClean="0">
                              <a:latin typeface="Cambria Math"/>
                            </a:rPr>
                          </m:ctrlPr>
                        </m:sSubPr>
                        <m:e>
                          <m:r>
                            <a:rPr lang="en-US" b="0" i="1" smtClean="0">
                              <a:latin typeface="Cambria Math"/>
                            </a:rPr>
                            <m:t>𝐵</m:t>
                          </m:r>
                        </m:e>
                        <m:sub>
                          <m:r>
                            <a:rPr lang="en-US" b="0" i="1" smtClean="0">
                              <a:latin typeface="Cambria Math"/>
                            </a:rPr>
                            <m:t>2</m:t>
                          </m:r>
                        </m:sub>
                      </m:sSub>
                      <m:r>
                        <m:rPr>
                          <m:lit/>
                        </m:rPr>
                        <a:rPr lang="en-US" b="0" i="1" smtClean="0">
                          <a:latin typeface="Cambria Math"/>
                        </a:rPr>
                        <m:t>(</m:t>
                      </m:r>
                      <m:r>
                        <a:rPr lang="en-US" b="0" i="1" smtClean="0">
                          <a:latin typeface="Cambria Math"/>
                        </a:rPr>
                        <m:t>𝑦</m:t>
                      </m:r>
                      <m:r>
                        <m:rPr>
                          <m:lit/>
                        </m:rPr>
                        <a:rPr lang="en-US" b="0" i="1" smtClean="0">
                          <a:latin typeface="Cambria Math"/>
                        </a:rPr>
                        <m:t>)</m:t>
                      </m:r>
                      <m:r>
                        <a:rPr lang="en-US" b="0" i="1" smtClean="0">
                          <a:latin typeface="Cambria Math"/>
                        </a:rPr>
                        <m:t>≤</m:t>
                      </m:r>
                      <m:r>
                        <a:rPr lang="en-US" b="0" i="1" smtClean="0">
                          <a:solidFill>
                            <a:srgbClr val="FF0000"/>
                          </a:solidFill>
                          <a:latin typeface="Cambria Math"/>
                        </a:rPr>
                        <m:t>𝛿</m:t>
                      </m:r>
                      <m:r>
                        <a:rPr lang="en-US" b="0" i="1" smtClean="0">
                          <a:solidFill>
                            <a:srgbClr val="FF0000"/>
                          </a:solidFill>
                          <a:latin typeface="Cambria Math"/>
                        </a:rPr>
                        <m:t>(</m:t>
                      </m:r>
                      <m:r>
                        <a:rPr lang="en-US" b="0" i="1" smtClean="0">
                          <a:solidFill>
                            <a:srgbClr val="FF0000"/>
                          </a:solidFill>
                          <a:latin typeface="Cambria Math"/>
                        </a:rPr>
                        <m:t>𝑝</m:t>
                      </m:r>
                      <m:sSub>
                        <m:sSubPr>
                          <m:ctrlPr>
                            <a:rPr lang="en-US" b="0" i="1" smtClean="0">
                              <a:solidFill>
                                <a:srgbClr val="FF0000"/>
                              </a:solidFill>
                              <a:latin typeface="Cambria Math"/>
                            </a:rPr>
                          </m:ctrlPr>
                        </m:sSubPr>
                        <m:e>
                          <m:r>
                            <a:rPr lang="en-US" b="0" i="1" smtClean="0">
                              <a:solidFill>
                                <a:srgbClr val="FF0000"/>
                              </a:solidFill>
                              <a:latin typeface="Cambria Math"/>
                            </a:rPr>
                            <m:t>𝐻</m:t>
                          </m:r>
                        </m:e>
                        <m:sub>
                          <m:r>
                            <a:rPr lang="en-US" b="0" i="1" smtClean="0">
                              <a:solidFill>
                                <a:srgbClr val="FF0000"/>
                              </a:solidFill>
                              <a:latin typeface="Cambria Math"/>
                            </a:rPr>
                            <m:t>2</m:t>
                          </m:r>
                        </m:sub>
                      </m:sSub>
                      <m:r>
                        <a:rPr lang="en-US" b="0" i="1" smtClean="0">
                          <a:solidFill>
                            <a:srgbClr val="FF0000"/>
                          </a:solidFill>
                          <a:latin typeface="Cambria Math"/>
                        </a:rPr>
                        <m:t>−</m:t>
                      </m:r>
                      <m:r>
                        <a:rPr lang="en-US" b="0" i="1" smtClean="0">
                          <a:solidFill>
                            <a:srgbClr val="FF0000"/>
                          </a:solidFill>
                          <a:latin typeface="Cambria Math"/>
                        </a:rPr>
                        <m:t>𝑐</m:t>
                      </m:r>
                      <m:r>
                        <a:rPr lang="en-US" b="0" i="1" smtClean="0">
                          <a:solidFill>
                            <a:srgbClr val="FF0000"/>
                          </a:solidFill>
                          <a:latin typeface="Cambria Math"/>
                        </a:rPr>
                        <m:t>)</m:t>
                      </m:r>
                      <m:sSub>
                        <m:sSubPr>
                          <m:ctrlPr>
                            <a:rPr lang="en-US" i="1" smtClean="0">
                              <a:solidFill>
                                <a:schemeClr val="bg1"/>
                              </a:solidFill>
                              <a:latin typeface="Cambria Math"/>
                            </a:rPr>
                          </m:ctrlPr>
                        </m:sSubPr>
                        <m:e>
                          <m:r>
                            <a:rPr lang="en-US" i="1">
                              <a:solidFill>
                                <a:schemeClr val="bg1"/>
                              </a:solidFill>
                              <a:latin typeface="Cambria Math"/>
                            </a:rPr>
                            <m:t>𝑞</m:t>
                          </m:r>
                        </m:e>
                        <m:sub>
                          <m:r>
                            <a:rPr lang="en-US" i="1">
                              <a:solidFill>
                                <a:schemeClr val="bg1"/>
                              </a:solidFill>
                              <a:latin typeface="Cambria Math"/>
                            </a:rPr>
                            <m:t>2</m:t>
                          </m:r>
                        </m:sub>
                      </m:sSub>
                      <m:r>
                        <a:rPr lang="en-US" i="1" smtClean="0">
                          <a:solidFill>
                            <a:schemeClr val="bg1"/>
                          </a:solidFill>
                          <a:latin typeface="Cambria Math"/>
                        </a:rPr>
                        <m:t>(</m:t>
                      </m:r>
                      <m:r>
                        <a:rPr lang="en-US" i="1" smtClean="0">
                          <a:solidFill>
                            <a:schemeClr val="bg1"/>
                          </a:solidFill>
                          <a:latin typeface="Cambria Math"/>
                        </a:rPr>
                        <m:t>𝑦</m:t>
                      </m:r>
                      <m:r>
                        <a:rPr lang="en-US" i="1" smtClean="0">
                          <a:solidFill>
                            <a:schemeClr val="bg1"/>
                          </a:solidFill>
                          <a:latin typeface="Cambria Math"/>
                        </a:rPr>
                        <m:t>)</m:t>
                      </m:r>
                    </m:oMath>
                  </m:oMathPara>
                </a14:m>
                <a:endParaRPr lang="en-US" dirty="0">
                  <a:solidFill>
                    <a:schemeClr val="bg1"/>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5887121" y="3440668"/>
                <a:ext cx="3274551" cy="369332"/>
              </a:xfrm>
              <a:prstGeom prst="rect">
                <a:avLst/>
              </a:prstGeom>
              <a:blipFill rotWithShape="1">
                <a:blip r:embed="rId12"/>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8280400" y="3079750"/>
                <a:ext cx="493660" cy="3724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400" i="1" smtClean="0">
                              <a:solidFill>
                                <a:srgbClr val="FF0000"/>
                              </a:solidFill>
                              <a:latin typeface="Cambria Math"/>
                            </a:rPr>
                          </m:ctrlPr>
                        </m:fPr>
                        <m:num>
                          <m:r>
                            <a:rPr lang="en-US" sz="1400" b="0" i="1" smtClean="0">
                              <a:solidFill>
                                <a:srgbClr val="FF0000"/>
                              </a:solidFill>
                              <a:latin typeface="Cambria Math"/>
                            </a:rPr>
                            <m:t>1</m:t>
                          </m:r>
                        </m:num>
                        <m:den>
                          <m:r>
                            <a:rPr lang="en-US" sz="1400" b="0" i="1" smtClean="0">
                              <a:solidFill>
                                <a:srgbClr val="FF0000"/>
                              </a:solidFill>
                              <a:latin typeface="Cambria Math"/>
                            </a:rPr>
                            <m:t>2</m:t>
                          </m:r>
                        </m:den>
                      </m:f>
                    </m:oMath>
                  </m:oMathPara>
                </a14:m>
                <a:endParaRPr lang="en-US" sz="1400" dirty="0">
                  <a:solidFill>
                    <a:srgbClr val="FF0000"/>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8280400" y="3079750"/>
                <a:ext cx="493660" cy="372410"/>
              </a:xfrm>
              <a:prstGeom prst="rect">
                <a:avLst/>
              </a:prstGeom>
              <a:blipFill rotWithShape="1">
                <a:blip r:embed="rId15"/>
                <a:stretch>
                  <a:fillRect l="-41975" t="-108197" r="-85185" b="-1721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8280400" y="3456640"/>
                <a:ext cx="493660" cy="3724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400" i="1" smtClean="0">
                              <a:solidFill>
                                <a:srgbClr val="FF0000"/>
                              </a:solidFill>
                              <a:latin typeface="Cambria Math"/>
                            </a:rPr>
                          </m:ctrlPr>
                        </m:fPr>
                        <m:num>
                          <m:r>
                            <a:rPr lang="en-US" sz="1400" b="0" i="1" smtClean="0">
                              <a:solidFill>
                                <a:srgbClr val="FF0000"/>
                              </a:solidFill>
                              <a:latin typeface="Cambria Math"/>
                            </a:rPr>
                            <m:t>1</m:t>
                          </m:r>
                        </m:num>
                        <m:den>
                          <m:r>
                            <a:rPr lang="en-US" sz="1400" b="0" i="1" smtClean="0">
                              <a:solidFill>
                                <a:srgbClr val="FF0000"/>
                              </a:solidFill>
                              <a:latin typeface="Cambria Math"/>
                            </a:rPr>
                            <m:t>2</m:t>
                          </m:r>
                        </m:den>
                      </m:f>
                    </m:oMath>
                  </m:oMathPara>
                </a14:m>
                <a:endParaRPr lang="en-US" sz="1400" dirty="0">
                  <a:solidFill>
                    <a:srgbClr val="FF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8280400" y="3456640"/>
                <a:ext cx="493660" cy="372410"/>
              </a:xfrm>
              <a:prstGeom prst="rect">
                <a:avLst/>
              </a:prstGeom>
              <a:blipFill rotWithShape="1">
                <a:blip r:embed="rId16"/>
                <a:stretch>
                  <a:fillRect l="-41975" t="-108197" r="-85185" b="-172131"/>
                </a:stretch>
              </a:blipFill>
            </p:spPr>
            <p:txBody>
              <a:bodyPr/>
              <a:lstStyle/>
              <a:p>
                <a:r>
                  <a:rPr lang="en-US">
                    <a:noFill/>
                  </a:rPr>
                  <a:t> </a:t>
                </a:r>
              </a:p>
            </p:txBody>
          </p:sp>
        </mc:Fallback>
      </mc:AlternateContent>
    </p:spTree>
    <p:extLst>
      <p:ext uri="{BB962C8B-B14F-4D97-AF65-F5344CB8AC3E}">
        <p14:creationId xmlns:p14="http://schemas.microsoft.com/office/powerpoint/2010/main" val="7554986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a:solidFill>
                  <a:srgbClr val="333399"/>
                </a:solidFill>
                <a:latin typeface="dccsc10" panose="020B0500000000000000" pitchFamily="34" charset="0"/>
              </a:rPr>
              <a:t>Option 3: History-Dependent Inefficiencies</a:t>
            </a:r>
          </a:p>
        </p:txBody>
      </p:sp>
      <p:cxnSp>
        <p:nvCxnSpPr>
          <p:cNvPr id="30" name="Straight Connector 29"/>
          <p:cNvCxnSpPr/>
          <p:nvPr/>
        </p:nvCxnSpPr>
        <p:spPr>
          <a:xfrm>
            <a:off x="914400" y="1600200"/>
            <a:ext cx="0" cy="457200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H="1">
            <a:off x="914400" y="6172200"/>
            <a:ext cx="4572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5473700" y="5987534"/>
                <a:ext cx="4512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1</m:t>
                          </m:r>
                        </m:sub>
                      </m:sSub>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5473700" y="5987534"/>
                <a:ext cx="451277"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57800" y="1415534"/>
                <a:ext cx="4566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2</m:t>
                          </m:r>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457800" y="1415534"/>
                <a:ext cx="456600" cy="369332"/>
              </a:xfrm>
              <a:prstGeom prst="rect">
                <a:avLst/>
              </a:prstGeom>
              <a:blipFill rotWithShape="1">
                <a:blip r:embed="rId4"/>
                <a:stretch>
                  <a:fillRect/>
                </a:stretch>
              </a:blipFill>
            </p:spPr>
            <p:txBody>
              <a:bodyPr/>
              <a:lstStyle/>
              <a:p>
                <a:r>
                  <a:rPr lang="en-US">
                    <a:noFill/>
                  </a:rPr>
                  <a:t> </a:t>
                </a:r>
              </a:p>
            </p:txBody>
          </p:sp>
        </mc:Fallback>
      </mc:AlternateContent>
      <p:cxnSp>
        <p:nvCxnSpPr>
          <p:cNvPr id="34" name="Straight Connector 33"/>
          <p:cNvCxnSpPr/>
          <p:nvPr/>
        </p:nvCxnSpPr>
        <p:spPr>
          <a:xfrm>
            <a:off x="914400" y="3429000"/>
            <a:ext cx="3657600" cy="274320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4078273" y="6175170"/>
                <a:ext cx="95686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1</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078273" y="6175170"/>
                <a:ext cx="956865" cy="276999"/>
              </a:xfrm>
              <a:prstGeom prst="rect">
                <a:avLst/>
              </a:prstGeom>
              <a:blipFill rotWithShape="1">
                <a:blip r:embed="rId5"/>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6056" y="3292525"/>
                <a:ext cx="96045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2</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46056" y="3292525"/>
                <a:ext cx="960456" cy="276999"/>
              </a:xfrm>
              <a:prstGeom prst="rect">
                <a:avLst/>
              </a:prstGeom>
              <a:blipFill rotWithShape="1">
                <a:blip r:embed="rId6"/>
                <a:stretch>
                  <a:fillRect b="-6522"/>
                </a:stretch>
              </a:blipFill>
            </p:spPr>
            <p:txBody>
              <a:bodyPr/>
              <a:lstStyle/>
              <a:p>
                <a:r>
                  <a:rPr lang="en-US">
                    <a:noFill/>
                  </a:rPr>
                  <a:t> </a:t>
                </a:r>
              </a:p>
            </p:txBody>
          </p:sp>
        </mc:Fallback>
      </mc:AlternateContent>
      <p:sp>
        <p:nvSpPr>
          <p:cNvPr id="24" name="Oval 23"/>
          <p:cNvSpPr/>
          <p:nvPr/>
        </p:nvSpPr>
        <p:spPr>
          <a:xfrm>
            <a:off x="2718878" y="4776787"/>
            <a:ext cx="45719" cy="457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p:cNvSpPr txBox="1"/>
              <p:nvPr/>
            </p:nvSpPr>
            <p:spPr>
              <a:xfrm>
                <a:off x="2514178" y="4484023"/>
                <a:ext cx="833049" cy="276999"/>
              </a:xfrm>
              <a:prstGeom prst="rect">
                <a:avLst/>
              </a:prstGeom>
              <a:noFill/>
            </p:spPr>
            <p:txBody>
              <a:bodyPr wrap="none" rtlCol="0">
                <a:spAutoFit/>
              </a:bodyPr>
              <a:lstStyle/>
              <a:p>
                <a:r>
                  <a:rPr lang="en-US" sz="1200" dirty="0" smtClean="0">
                    <a:latin typeface="dcr10" panose="020B0500000000000000" pitchFamily="34" charset="0"/>
                  </a:rPr>
                  <a:t>if</a:t>
                </a:r>
                <a14:m>
                  <m:oMath xmlns:m="http://schemas.openxmlformats.org/officeDocument/2006/math">
                    <m:r>
                      <a:rPr lang="en-US" sz="1200" b="0" i="0" smtClean="0">
                        <a:latin typeface="Cambria Math"/>
                      </a:rPr>
                      <m:t> </m:t>
                    </m:r>
                    <m:r>
                      <m:rPr>
                        <m:lit/>
                      </m:rPr>
                      <a:rPr lang="en-US" sz="1200" i="1" smtClean="0">
                        <a:latin typeface="Cambria Math"/>
                      </a:rPr>
                      <m:t>(</m:t>
                    </m:r>
                    <m:sSub>
                      <m:sSubPr>
                        <m:ctrlPr>
                          <a:rPr lang="en-US" sz="1200" i="1">
                            <a:latin typeface="Cambria Math"/>
                          </a:rPr>
                        </m:ctrlPr>
                      </m:sSubPr>
                      <m:e>
                        <m:r>
                          <a:rPr lang="en-US" sz="1200" b="0" i="1" smtClean="0">
                            <a:latin typeface="Cambria Math"/>
                          </a:rPr>
                          <m:t>𝐻</m:t>
                        </m:r>
                      </m:e>
                      <m:sub>
                        <m:r>
                          <a:rPr lang="en-US" sz="1200" i="1">
                            <a:latin typeface="Cambria Math"/>
                          </a:rPr>
                          <m:t>1</m:t>
                        </m:r>
                      </m:sub>
                    </m:sSub>
                    <m:r>
                      <a:rPr lang="en-US" sz="1200" i="1">
                        <a:latin typeface="Cambria Math"/>
                      </a:rPr>
                      <m:t>,</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2</m:t>
                        </m:r>
                      </m:sub>
                    </m:sSub>
                    <m:r>
                      <m:rPr>
                        <m:lit/>
                      </m:rPr>
                      <a:rPr lang="en-US" sz="1200" i="1">
                        <a:latin typeface="Cambria Math"/>
                      </a:rPr>
                      <m:t>)</m:t>
                    </m:r>
                  </m:oMath>
                </a14:m>
                <a:endParaRPr lang="en-US" sz="1200" dirty="0"/>
              </a:p>
            </p:txBody>
          </p:sp>
        </mc:Choice>
        <mc:Fallback xmlns="">
          <p:sp>
            <p:nvSpPr>
              <p:cNvPr id="25" name="TextBox 24"/>
              <p:cNvSpPr txBox="1">
                <a:spLocks noRot="1" noChangeAspect="1" noMove="1" noResize="1" noEditPoints="1" noAdjustHandles="1" noChangeArrowheads="1" noChangeShapeType="1" noTextEdit="1"/>
              </p:cNvSpPr>
              <p:nvPr/>
            </p:nvSpPr>
            <p:spPr>
              <a:xfrm>
                <a:off x="2514178" y="4484023"/>
                <a:ext cx="833049" cy="276999"/>
              </a:xfrm>
              <a:prstGeom prst="rect">
                <a:avLst/>
              </a:prstGeom>
              <a:blipFill rotWithShape="1">
                <a:blip r:embed="rId7"/>
                <a:stretch>
                  <a:fillRect t="-2222" b="-15556"/>
                </a:stretch>
              </a:blipFill>
            </p:spPr>
            <p:txBody>
              <a:bodyPr/>
              <a:lstStyle/>
              <a:p>
                <a:r>
                  <a:rPr lang="en-US">
                    <a:noFill/>
                  </a:rPr>
                  <a:t> </a:t>
                </a:r>
              </a:p>
            </p:txBody>
          </p:sp>
        </mc:Fallback>
      </mc:AlternateContent>
      <p:sp>
        <p:nvSpPr>
          <p:cNvPr id="12" name="Oval 11"/>
          <p:cNvSpPr/>
          <p:nvPr/>
        </p:nvSpPr>
        <p:spPr>
          <a:xfrm>
            <a:off x="4553251" y="6147501"/>
            <a:ext cx="45719" cy="457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4348551" y="5854737"/>
                <a:ext cx="1305357" cy="276999"/>
              </a:xfrm>
              <a:prstGeom prst="rect">
                <a:avLst/>
              </a:prstGeom>
              <a:noFill/>
            </p:spPr>
            <p:txBody>
              <a:bodyPr wrap="none" rtlCol="0">
                <a:spAutoFit/>
              </a:bodyPr>
              <a:lstStyle/>
              <a:p>
                <a:r>
                  <a:rPr lang="en-US" sz="1200" dirty="0" smtClean="0">
                    <a:latin typeface="dcr10" panose="020B0500000000000000" pitchFamily="34" charset="0"/>
                  </a:rPr>
                  <a:t>if</a:t>
                </a:r>
                <a14:m>
                  <m:oMath xmlns:m="http://schemas.openxmlformats.org/officeDocument/2006/math">
                    <m:r>
                      <a:rPr lang="en-US" sz="1200" b="0" i="0" smtClean="0">
                        <a:latin typeface="Cambria Math"/>
                      </a:rPr>
                      <m:t> </m:t>
                    </m:r>
                    <m:r>
                      <m:rPr>
                        <m:lit/>
                      </m:rPr>
                      <a:rPr lang="en-US" sz="1200" i="1" smtClean="0">
                        <a:latin typeface="Cambria Math"/>
                      </a:rPr>
                      <m:t>(</m:t>
                    </m:r>
                    <m:sSub>
                      <m:sSubPr>
                        <m:ctrlPr>
                          <a:rPr lang="en-US" sz="1200" i="1">
                            <a:latin typeface="Cambria Math"/>
                          </a:rPr>
                        </m:ctrlPr>
                      </m:sSubPr>
                      <m:e>
                        <m:r>
                          <a:rPr lang="en-US" sz="1200" b="0" i="1" smtClean="0">
                            <a:latin typeface="Cambria Math"/>
                          </a:rPr>
                          <m:t>𝐻</m:t>
                        </m:r>
                      </m:e>
                      <m:sub>
                        <m:r>
                          <a:rPr lang="en-US" sz="1200" i="1">
                            <a:latin typeface="Cambria Math"/>
                          </a:rPr>
                          <m:t>1</m:t>
                        </m:r>
                      </m:sub>
                    </m:sSub>
                    <m:r>
                      <a:rPr lang="en-US" sz="1200" i="1">
                        <a:latin typeface="Cambria Math"/>
                      </a:rPr>
                      <m:t>,</m:t>
                    </m:r>
                    <m:r>
                      <a:rPr lang="en-US" sz="1200" b="0" i="1" smtClean="0">
                        <a:latin typeface="Cambria Math"/>
                      </a:rPr>
                      <m:t>0</m:t>
                    </m:r>
                    <m:r>
                      <m:rPr>
                        <m:lit/>
                      </m:rPr>
                      <a:rPr lang="en-US" sz="1200" i="1">
                        <a:latin typeface="Cambria Math"/>
                      </a:rPr>
                      <m:t>)</m:t>
                    </m:r>
                  </m:oMath>
                </a14:m>
                <a:r>
                  <a:rPr lang="en-US" sz="1200" dirty="0" smtClean="0"/>
                  <a:t> </a:t>
                </a:r>
                <a:r>
                  <a:rPr lang="en-US" sz="1200" dirty="0" smtClean="0">
                    <a:latin typeface="dcr10" panose="020B0500000000000000" pitchFamily="34" charset="0"/>
                  </a:rPr>
                  <a:t>or </a:t>
                </a:r>
                <a14:m>
                  <m:oMath xmlns:m="http://schemas.openxmlformats.org/officeDocument/2006/math">
                    <m:r>
                      <m:rPr>
                        <m:lit/>
                      </m:rPr>
                      <a:rPr lang="en-US" sz="1200" b="0" i="1" smtClean="0">
                        <a:latin typeface="Cambria Math"/>
                      </a:rPr>
                      <m:t>(</m:t>
                    </m:r>
                    <m:r>
                      <a:rPr lang="en-US" sz="1200" b="0" i="1" smtClean="0">
                        <a:latin typeface="Cambria Math"/>
                      </a:rPr>
                      <m:t>0,0</m:t>
                    </m:r>
                    <m:r>
                      <m:rPr>
                        <m:lit/>
                      </m:rPr>
                      <a:rPr lang="en-US" sz="1200" b="0" i="1" smtClean="0">
                        <a:latin typeface="Cambria Math"/>
                      </a:rPr>
                      <m:t>)</m:t>
                    </m:r>
                  </m:oMath>
                </a14:m>
                <a:endParaRPr lang="en-US" sz="1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348551" y="5854737"/>
                <a:ext cx="1305357" cy="276999"/>
              </a:xfrm>
              <a:prstGeom prst="rect">
                <a:avLst/>
              </a:prstGeom>
              <a:blipFill rotWithShape="1">
                <a:blip r:embed="rId8"/>
                <a:stretch>
                  <a:fillRect t="-2174" b="-13043"/>
                </a:stretch>
              </a:blipFill>
            </p:spPr>
            <p:txBody>
              <a:bodyPr/>
              <a:lstStyle/>
              <a:p>
                <a:r>
                  <a:rPr lang="en-US">
                    <a:noFill/>
                  </a:rPr>
                  <a:t> </a:t>
                </a:r>
              </a:p>
            </p:txBody>
          </p:sp>
        </mc:Fallback>
      </mc:AlternateContent>
      <p:sp>
        <p:nvSpPr>
          <p:cNvPr id="14" name="Oval 13"/>
          <p:cNvSpPr/>
          <p:nvPr/>
        </p:nvSpPr>
        <p:spPr>
          <a:xfrm>
            <a:off x="890500" y="3416964"/>
            <a:ext cx="45719" cy="457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914400" y="3124200"/>
                <a:ext cx="754309" cy="276999"/>
              </a:xfrm>
              <a:prstGeom prst="rect">
                <a:avLst/>
              </a:prstGeom>
              <a:noFill/>
            </p:spPr>
            <p:txBody>
              <a:bodyPr wrap="none" rtlCol="0">
                <a:spAutoFit/>
              </a:bodyPr>
              <a:lstStyle/>
              <a:p>
                <a:r>
                  <a:rPr lang="en-US" sz="1200" dirty="0" smtClean="0">
                    <a:latin typeface="dcr10" panose="020B0500000000000000" pitchFamily="34" charset="0"/>
                  </a:rPr>
                  <a:t>if</a:t>
                </a:r>
                <a14:m>
                  <m:oMath xmlns:m="http://schemas.openxmlformats.org/officeDocument/2006/math">
                    <m:r>
                      <a:rPr lang="en-US" sz="1200" b="0" i="0" smtClean="0">
                        <a:latin typeface="Cambria Math"/>
                      </a:rPr>
                      <m:t> </m:t>
                    </m:r>
                    <m:r>
                      <m:rPr>
                        <m:lit/>
                      </m:rPr>
                      <a:rPr lang="en-US" sz="1200" i="1" smtClean="0">
                        <a:latin typeface="Cambria Math"/>
                      </a:rPr>
                      <m:t>(</m:t>
                    </m:r>
                    <m:r>
                      <a:rPr lang="en-US" sz="1200" i="1" smtClean="0">
                        <a:latin typeface="Cambria Math"/>
                      </a:rPr>
                      <m:t>0</m:t>
                    </m:r>
                    <m:r>
                      <a:rPr lang="en-US" sz="1200" i="1">
                        <a:latin typeface="Cambria Math"/>
                      </a:rPr>
                      <m:t>,</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2</m:t>
                        </m:r>
                      </m:sub>
                    </m:sSub>
                    <m:r>
                      <m:rPr>
                        <m:lit/>
                      </m:rPr>
                      <a:rPr lang="en-US" sz="1200" i="1">
                        <a:latin typeface="Cambria Math"/>
                      </a:rPr>
                      <m:t>)</m:t>
                    </m:r>
                  </m:oMath>
                </a14:m>
                <a:endParaRPr lang="en-US" sz="1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914400" y="3124200"/>
                <a:ext cx="754309" cy="276999"/>
              </a:xfrm>
              <a:prstGeom prst="rect">
                <a:avLst/>
              </a:prstGeom>
              <a:blipFill rotWithShape="1">
                <a:blip r:embed="rId9"/>
                <a:stretch>
                  <a:fillRect t="-222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867400" y="3059668"/>
                <a:ext cx="322883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sSub>
                        <m:sSubPr>
                          <m:ctrlPr>
                            <a:rPr lang="en-US" b="0" i="1" smtClean="0">
                              <a:latin typeface="Cambria Math"/>
                            </a:rPr>
                          </m:ctrlPr>
                        </m:sSubPr>
                        <m:e>
                          <m:r>
                            <a:rPr lang="en-US" b="0" i="1" smtClean="0">
                              <a:latin typeface="Cambria Math"/>
                            </a:rPr>
                            <m:t>𝐵</m:t>
                          </m:r>
                        </m:e>
                        <m:sub>
                          <m:r>
                            <a:rPr lang="en-US" b="0" i="1" smtClean="0">
                              <a:latin typeface="Cambria Math"/>
                            </a:rPr>
                            <m:t>1</m:t>
                          </m:r>
                        </m:sub>
                      </m:sSub>
                      <m:r>
                        <m:rPr>
                          <m:lit/>
                        </m:rPr>
                        <a:rPr lang="en-US" b="0" i="1" smtClean="0">
                          <a:latin typeface="Cambria Math"/>
                        </a:rPr>
                        <m:t>(</m:t>
                      </m:r>
                      <m:r>
                        <a:rPr lang="en-US" b="0" i="1" smtClean="0">
                          <a:latin typeface="Cambria Math"/>
                        </a:rPr>
                        <m:t>𝑦</m:t>
                      </m:r>
                      <m:r>
                        <m:rPr>
                          <m:lit/>
                        </m:rPr>
                        <a:rPr lang="en-US" b="0" i="1" smtClean="0">
                          <a:latin typeface="Cambria Math"/>
                        </a:rPr>
                        <m:t>)</m:t>
                      </m:r>
                      <m:r>
                        <a:rPr lang="en-US" b="0" i="1" smtClean="0">
                          <a:latin typeface="Cambria Math"/>
                        </a:rPr>
                        <m:t>≤</m:t>
                      </m:r>
                      <m:r>
                        <a:rPr lang="en-US" b="0" i="1" smtClean="0">
                          <a:latin typeface="Cambria Math"/>
                        </a:rPr>
                        <m:t>𝛿</m:t>
                      </m:r>
                      <m:r>
                        <a:rPr lang="en-US" b="0" i="1" smtClean="0">
                          <a:latin typeface="Cambria Math"/>
                        </a:rPr>
                        <m:t>(</m:t>
                      </m:r>
                      <m:r>
                        <a:rPr lang="en-US" b="0" i="1" smtClean="0">
                          <a:latin typeface="Cambria Math"/>
                        </a:rPr>
                        <m:t>𝑝</m:t>
                      </m:r>
                      <m:sSub>
                        <m:sSubPr>
                          <m:ctrlPr>
                            <a:rPr lang="en-US" b="0" i="1" smtClean="0">
                              <a:latin typeface="Cambria Math"/>
                            </a:rPr>
                          </m:ctrlPr>
                        </m:sSubPr>
                        <m:e>
                          <m:r>
                            <a:rPr lang="en-US" b="0" i="1" smtClean="0">
                              <a:latin typeface="Cambria Math"/>
                            </a:rPr>
                            <m:t>𝐻</m:t>
                          </m:r>
                        </m:e>
                        <m:sub>
                          <m:r>
                            <a:rPr lang="en-US" b="0" i="1" smtClean="0">
                              <a:latin typeface="Cambria Math"/>
                            </a:rPr>
                            <m:t>1</m:t>
                          </m:r>
                        </m:sub>
                      </m:sSub>
                      <m:r>
                        <a:rPr lang="en-US" b="0" i="1" smtClean="0">
                          <a:latin typeface="Cambria Math"/>
                        </a:rPr>
                        <m:t>−</m:t>
                      </m:r>
                      <m:r>
                        <a:rPr lang="en-US" b="0" i="1" smtClean="0">
                          <a:latin typeface="Cambria Math"/>
                        </a:rPr>
                        <m:t>𝑐</m:t>
                      </m:r>
                      <m:r>
                        <a:rPr lang="en-US" b="0" i="1" smtClean="0">
                          <a:latin typeface="Cambria Math"/>
                        </a:rPr>
                        <m:t>)</m:t>
                      </m:r>
                      <m:sSub>
                        <m:sSubPr>
                          <m:ctrlPr>
                            <a:rPr lang="en-US" i="1" smtClean="0">
                              <a:solidFill>
                                <a:srgbClr val="FF0000"/>
                              </a:solidFill>
                              <a:latin typeface="Cambria Math"/>
                            </a:rPr>
                          </m:ctrlPr>
                        </m:sSubPr>
                        <m:e>
                          <m:r>
                            <a:rPr lang="en-US" i="1">
                              <a:solidFill>
                                <a:srgbClr val="FF0000"/>
                              </a:solidFill>
                              <a:latin typeface="Cambria Math"/>
                            </a:rPr>
                            <m:t>𝑞</m:t>
                          </m:r>
                        </m:e>
                        <m:sub>
                          <m:r>
                            <a:rPr lang="en-US" i="1">
                              <a:solidFill>
                                <a:srgbClr val="FF0000"/>
                              </a:solidFill>
                              <a:latin typeface="Cambria Math"/>
                            </a:rPr>
                            <m:t>1</m:t>
                          </m:r>
                        </m:sub>
                      </m:sSub>
                      <m:r>
                        <a:rPr lang="en-US" i="1" smtClean="0">
                          <a:solidFill>
                            <a:srgbClr val="FF0000"/>
                          </a:solidFill>
                          <a:latin typeface="Cambria Math"/>
                        </a:rPr>
                        <m:t>(</m:t>
                      </m:r>
                      <m:r>
                        <a:rPr lang="en-US" i="1" smtClean="0">
                          <a:solidFill>
                            <a:srgbClr val="FF0000"/>
                          </a:solidFill>
                          <a:latin typeface="Cambria Math"/>
                        </a:rPr>
                        <m:t>𝑦</m:t>
                      </m:r>
                      <m:r>
                        <a:rPr lang="en-US" i="1" smtClean="0">
                          <a:solidFill>
                            <a:srgbClr val="FF0000"/>
                          </a:solidFill>
                          <a:latin typeface="Cambria Math"/>
                        </a:rPr>
                        <m:t>)</m:t>
                      </m:r>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5867400" y="3059668"/>
                <a:ext cx="3228833" cy="369332"/>
              </a:xfrm>
              <a:prstGeom prst="rect">
                <a:avLst/>
              </a:prstGeom>
              <a:blipFill rotWithShape="1">
                <a:blip r:embed="rId10"/>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887121" y="3440668"/>
                <a:ext cx="32745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sSub>
                        <m:sSubPr>
                          <m:ctrlPr>
                            <a:rPr lang="en-US" b="0" i="1" smtClean="0">
                              <a:latin typeface="Cambria Math"/>
                            </a:rPr>
                          </m:ctrlPr>
                        </m:sSubPr>
                        <m:e>
                          <m:r>
                            <a:rPr lang="en-US" b="0" i="1" smtClean="0">
                              <a:latin typeface="Cambria Math"/>
                            </a:rPr>
                            <m:t>𝐵</m:t>
                          </m:r>
                        </m:e>
                        <m:sub>
                          <m:r>
                            <a:rPr lang="en-US" b="0" i="1" smtClean="0">
                              <a:latin typeface="Cambria Math"/>
                            </a:rPr>
                            <m:t>2</m:t>
                          </m:r>
                        </m:sub>
                      </m:sSub>
                      <m:r>
                        <m:rPr>
                          <m:lit/>
                        </m:rPr>
                        <a:rPr lang="en-US" b="0" i="1" smtClean="0">
                          <a:latin typeface="Cambria Math"/>
                        </a:rPr>
                        <m:t>(</m:t>
                      </m:r>
                      <m:r>
                        <a:rPr lang="en-US" b="0" i="1" smtClean="0">
                          <a:latin typeface="Cambria Math"/>
                        </a:rPr>
                        <m:t>𝑦</m:t>
                      </m:r>
                      <m:r>
                        <m:rPr>
                          <m:lit/>
                        </m:rPr>
                        <a:rPr lang="en-US" b="0" i="1" smtClean="0">
                          <a:latin typeface="Cambria Math"/>
                        </a:rPr>
                        <m:t>)</m:t>
                      </m:r>
                      <m:r>
                        <a:rPr lang="en-US" b="0" i="1" smtClean="0">
                          <a:latin typeface="Cambria Math"/>
                        </a:rPr>
                        <m:t>≤</m:t>
                      </m:r>
                      <m:r>
                        <a:rPr lang="en-US" b="0" i="1" smtClean="0">
                          <a:latin typeface="Cambria Math"/>
                        </a:rPr>
                        <m:t>𝛿</m:t>
                      </m:r>
                      <m:r>
                        <a:rPr lang="en-US" b="0" i="1" smtClean="0">
                          <a:latin typeface="Cambria Math"/>
                        </a:rPr>
                        <m:t>(</m:t>
                      </m:r>
                      <m:r>
                        <a:rPr lang="en-US" b="0" i="1" smtClean="0">
                          <a:latin typeface="Cambria Math"/>
                        </a:rPr>
                        <m:t>𝑝</m:t>
                      </m:r>
                      <m:sSub>
                        <m:sSubPr>
                          <m:ctrlPr>
                            <a:rPr lang="en-US" b="0" i="1" smtClean="0">
                              <a:latin typeface="Cambria Math"/>
                            </a:rPr>
                          </m:ctrlPr>
                        </m:sSubPr>
                        <m:e>
                          <m:r>
                            <a:rPr lang="en-US" b="0" i="1" smtClean="0">
                              <a:latin typeface="Cambria Math"/>
                            </a:rPr>
                            <m:t>𝐻</m:t>
                          </m:r>
                        </m:e>
                        <m:sub>
                          <m:r>
                            <a:rPr lang="en-US" b="0" i="1" smtClean="0">
                              <a:latin typeface="Cambria Math"/>
                            </a:rPr>
                            <m:t>2</m:t>
                          </m:r>
                        </m:sub>
                      </m:sSub>
                      <m:r>
                        <a:rPr lang="en-US" b="0" i="1" smtClean="0">
                          <a:latin typeface="Cambria Math"/>
                        </a:rPr>
                        <m:t>−</m:t>
                      </m:r>
                      <m:r>
                        <a:rPr lang="en-US" b="0" i="1" smtClean="0">
                          <a:latin typeface="Cambria Math"/>
                        </a:rPr>
                        <m:t>𝑐</m:t>
                      </m:r>
                      <m:r>
                        <a:rPr lang="en-US" b="0" i="1" smtClean="0">
                          <a:latin typeface="Cambria Math"/>
                        </a:rPr>
                        <m:t>)</m:t>
                      </m:r>
                      <m:sSub>
                        <m:sSubPr>
                          <m:ctrlPr>
                            <a:rPr lang="en-US" i="1" smtClean="0">
                              <a:solidFill>
                                <a:srgbClr val="FF0000"/>
                              </a:solidFill>
                              <a:latin typeface="Cambria Math"/>
                            </a:rPr>
                          </m:ctrlPr>
                        </m:sSubPr>
                        <m:e>
                          <m:r>
                            <a:rPr lang="en-US" i="1">
                              <a:solidFill>
                                <a:srgbClr val="FF0000"/>
                              </a:solidFill>
                              <a:latin typeface="Cambria Math"/>
                            </a:rPr>
                            <m:t>𝑞</m:t>
                          </m:r>
                        </m:e>
                        <m:sub>
                          <m:r>
                            <a:rPr lang="en-US" i="1">
                              <a:solidFill>
                                <a:srgbClr val="FF0000"/>
                              </a:solidFill>
                              <a:latin typeface="Cambria Math"/>
                            </a:rPr>
                            <m:t>2</m:t>
                          </m:r>
                        </m:sub>
                      </m:sSub>
                      <m:r>
                        <a:rPr lang="en-US" i="1" smtClean="0">
                          <a:solidFill>
                            <a:srgbClr val="FF0000"/>
                          </a:solidFill>
                          <a:latin typeface="Cambria Math"/>
                        </a:rPr>
                        <m:t>(</m:t>
                      </m:r>
                      <m:r>
                        <a:rPr lang="en-US" i="1" smtClean="0">
                          <a:solidFill>
                            <a:srgbClr val="FF0000"/>
                          </a:solidFill>
                          <a:latin typeface="Cambria Math"/>
                        </a:rPr>
                        <m:t>𝑦</m:t>
                      </m:r>
                      <m:r>
                        <a:rPr lang="en-US" i="1" smtClean="0">
                          <a:solidFill>
                            <a:srgbClr val="FF0000"/>
                          </a:solidFill>
                          <a:latin typeface="Cambria Math"/>
                        </a:rPr>
                        <m:t>)</m:t>
                      </m:r>
                    </m:oMath>
                  </m:oMathPara>
                </a14:m>
                <a:endParaRPr lang="en-US" dirty="0">
                  <a:solidFill>
                    <a:schemeClr val="bg1"/>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5887121" y="3440668"/>
                <a:ext cx="3274551" cy="369332"/>
              </a:xfrm>
              <a:prstGeom prst="rect">
                <a:avLst/>
              </a:prstGeom>
              <a:blipFill rotWithShape="1">
                <a:blip r:embed="rId11"/>
                <a:stretch>
                  <a:fillRect b="-11475"/>
                </a:stretch>
              </a:blipFill>
            </p:spPr>
            <p:txBody>
              <a:bodyPr/>
              <a:lstStyle/>
              <a:p>
                <a:r>
                  <a:rPr lang="en-US">
                    <a:noFill/>
                  </a:rPr>
                  <a:t> </a:t>
                </a:r>
              </a:p>
            </p:txBody>
          </p:sp>
        </mc:Fallback>
      </mc:AlternateContent>
    </p:spTree>
    <p:extLst>
      <p:ext uri="{BB962C8B-B14F-4D97-AF65-F5344CB8AC3E}">
        <p14:creationId xmlns:p14="http://schemas.microsoft.com/office/powerpoint/2010/main" val="4286080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914400" y="6129450"/>
            <a:ext cx="3581400" cy="45719"/>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l"/>
            <a:r>
              <a:rPr lang="en-US" sz="2800" dirty="0">
                <a:solidFill>
                  <a:srgbClr val="333399"/>
                </a:solidFill>
                <a:latin typeface="dccsc10" panose="020B0500000000000000" pitchFamily="34" charset="0"/>
              </a:rPr>
              <a:t>Option 3: History-Dependent Inefficiencies</a:t>
            </a:r>
          </a:p>
        </p:txBody>
      </p:sp>
      <p:cxnSp>
        <p:nvCxnSpPr>
          <p:cNvPr id="30" name="Straight Connector 29"/>
          <p:cNvCxnSpPr/>
          <p:nvPr/>
        </p:nvCxnSpPr>
        <p:spPr>
          <a:xfrm>
            <a:off x="914400" y="1600200"/>
            <a:ext cx="0" cy="457200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H="1">
            <a:off x="914400" y="6172200"/>
            <a:ext cx="4572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5473700" y="5987534"/>
                <a:ext cx="4512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1</m:t>
                          </m:r>
                        </m:sub>
                      </m:sSub>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5473700" y="5987534"/>
                <a:ext cx="451277"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57800" y="1415534"/>
                <a:ext cx="4566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2</m:t>
                          </m:r>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457800" y="1415534"/>
                <a:ext cx="456600" cy="369332"/>
              </a:xfrm>
              <a:prstGeom prst="rect">
                <a:avLst/>
              </a:prstGeom>
              <a:blipFill rotWithShape="1">
                <a:blip r:embed="rId4"/>
                <a:stretch>
                  <a:fillRect/>
                </a:stretch>
              </a:blipFill>
            </p:spPr>
            <p:txBody>
              <a:bodyPr/>
              <a:lstStyle/>
              <a:p>
                <a:r>
                  <a:rPr lang="en-US">
                    <a:noFill/>
                  </a:rPr>
                  <a:t> </a:t>
                </a:r>
              </a:p>
            </p:txBody>
          </p:sp>
        </mc:Fallback>
      </mc:AlternateContent>
      <p:cxnSp>
        <p:nvCxnSpPr>
          <p:cNvPr id="34" name="Straight Connector 33"/>
          <p:cNvCxnSpPr/>
          <p:nvPr/>
        </p:nvCxnSpPr>
        <p:spPr>
          <a:xfrm>
            <a:off x="914400" y="3429000"/>
            <a:ext cx="3657600" cy="274320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4078273" y="6175170"/>
                <a:ext cx="95686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1</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078273" y="6175170"/>
                <a:ext cx="956865" cy="276999"/>
              </a:xfrm>
              <a:prstGeom prst="rect">
                <a:avLst/>
              </a:prstGeom>
              <a:blipFill rotWithShape="1">
                <a:blip r:embed="rId5"/>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6056" y="3292525"/>
                <a:ext cx="96045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2</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46056" y="3292525"/>
                <a:ext cx="960456" cy="276999"/>
              </a:xfrm>
              <a:prstGeom prst="rect">
                <a:avLst/>
              </a:prstGeom>
              <a:blipFill rotWithShape="1">
                <a:blip r:embed="rId6"/>
                <a:stretch>
                  <a:fillRect b="-6522"/>
                </a:stretch>
              </a:blipFill>
            </p:spPr>
            <p:txBody>
              <a:bodyPr/>
              <a:lstStyle/>
              <a:p>
                <a:r>
                  <a:rPr lang="en-US">
                    <a:noFill/>
                  </a:rPr>
                  <a:t> </a:t>
                </a:r>
              </a:p>
            </p:txBody>
          </p:sp>
        </mc:Fallback>
      </mc:AlternateContent>
      <p:sp>
        <p:nvSpPr>
          <p:cNvPr id="24" name="Oval 23"/>
          <p:cNvSpPr/>
          <p:nvPr/>
        </p:nvSpPr>
        <p:spPr>
          <a:xfrm>
            <a:off x="2718878" y="4776787"/>
            <a:ext cx="45719" cy="457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p:cNvSpPr txBox="1"/>
              <p:nvPr/>
            </p:nvSpPr>
            <p:spPr>
              <a:xfrm>
                <a:off x="2514178" y="4484023"/>
                <a:ext cx="833049" cy="276999"/>
              </a:xfrm>
              <a:prstGeom prst="rect">
                <a:avLst/>
              </a:prstGeom>
              <a:noFill/>
            </p:spPr>
            <p:txBody>
              <a:bodyPr wrap="none" rtlCol="0">
                <a:spAutoFit/>
              </a:bodyPr>
              <a:lstStyle/>
              <a:p>
                <a:r>
                  <a:rPr lang="en-US" sz="1200" dirty="0" smtClean="0">
                    <a:latin typeface="dcr10" panose="020B0500000000000000" pitchFamily="34" charset="0"/>
                  </a:rPr>
                  <a:t>if</a:t>
                </a:r>
                <a14:m>
                  <m:oMath xmlns:m="http://schemas.openxmlformats.org/officeDocument/2006/math">
                    <m:r>
                      <a:rPr lang="en-US" sz="1200" b="0" i="0" smtClean="0">
                        <a:latin typeface="Cambria Math"/>
                      </a:rPr>
                      <m:t> </m:t>
                    </m:r>
                    <m:r>
                      <m:rPr>
                        <m:lit/>
                      </m:rPr>
                      <a:rPr lang="en-US" sz="1200" i="1" smtClean="0">
                        <a:latin typeface="Cambria Math"/>
                      </a:rPr>
                      <m:t>(</m:t>
                    </m:r>
                    <m:sSub>
                      <m:sSubPr>
                        <m:ctrlPr>
                          <a:rPr lang="en-US" sz="1200" i="1">
                            <a:latin typeface="Cambria Math"/>
                          </a:rPr>
                        </m:ctrlPr>
                      </m:sSubPr>
                      <m:e>
                        <m:r>
                          <a:rPr lang="en-US" sz="1200" b="0" i="1" smtClean="0">
                            <a:latin typeface="Cambria Math"/>
                          </a:rPr>
                          <m:t>𝐻</m:t>
                        </m:r>
                      </m:e>
                      <m:sub>
                        <m:r>
                          <a:rPr lang="en-US" sz="1200" i="1">
                            <a:latin typeface="Cambria Math"/>
                          </a:rPr>
                          <m:t>1</m:t>
                        </m:r>
                      </m:sub>
                    </m:sSub>
                    <m:r>
                      <a:rPr lang="en-US" sz="1200" i="1">
                        <a:latin typeface="Cambria Math"/>
                      </a:rPr>
                      <m:t>,</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2</m:t>
                        </m:r>
                      </m:sub>
                    </m:sSub>
                    <m:r>
                      <m:rPr>
                        <m:lit/>
                      </m:rPr>
                      <a:rPr lang="en-US" sz="1200" i="1">
                        <a:latin typeface="Cambria Math"/>
                      </a:rPr>
                      <m:t>)</m:t>
                    </m:r>
                  </m:oMath>
                </a14:m>
                <a:endParaRPr lang="en-US" sz="1200" dirty="0"/>
              </a:p>
            </p:txBody>
          </p:sp>
        </mc:Choice>
        <mc:Fallback xmlns="">
          <p:sp>
            <p:nvSpPr>
              <p:cNvPr id="25" name="TextBox 24"/>
              <p:cNvSpPr txBox="1">
                <a:spLocks noRot="1" noChangeAspect="1" noMove="1" noResize="1" noEditPoints="1" noAdjustHandles="1" noChangeArrowheads="1" noChangeShapeType="1" noTextEdit="1"/>
              </p:cNvSpPr>
              <p:nvPr/>
            </p:nvSpPr>
            <p:spPr>
              <a:xfrm>
                <a:off x="2514178" y="4484023"/>
                <a:ext cx="833049" cy="276999"/>
              </a:xfrm>
              <a:prstGeom prst="rect">
                <a:avLst/>
              </a:prstGeom>
              <a:blipFill rotWithShape="1">
                <a:blip r:embed="rId7"/>
                <a:stretch>
                  <a:fillRect t="-2222" b="-15556"/>
                </a:stretch>
              </a:blipFill>
            </p:spPr>
            <p:txBody>
              <a:bodyPr/>
              <a:lstStyle/>
              <a:p>
                <a:r>
                  <a:rPr lang="en-US">
                    <a:noFill/>
                  </a:rPr>
                  <a:t> </a:t>
                </a:r>
              </a:p>
            </p:txBody>
          </p:sp>
        </mc:Fallback>
      </mc:AlternateContent>
      <p:sp>
        <p:nvSpPr>
          <p:cNvPr id="12" name="Oval 11"/>
          <p:cNvSpPr/>
          <p:nvPr/>
        </p:nvSpPr>
        <p:spPr>
          <a:xfrm>
            <a:off x="4553251" y="6147501"/>
            <a:ext cx="45719" cy="457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4348551" y="5854737"/>
                <a:ext cx="1305357" cy="276999"/>
              </a:xfrm>
              <a:prstGeom prst="rect">
                <a:avLst/>
              </a:prstGeom>
              <a:noFill/>
            </p:spPr>
            <p:txBody>
              <a:bodyPr wrap="none" rtlCol="0">
                <a:spAutoFit/>
              </a:bodyPr>
              <a:lstStyle/>
              <a:p>
                <a:r>
                  <a:rPr lang="en-US" sz="1200" dirty="0" smtClean="0">
                    <a:latin typeface="dcr10" panose="020B0500000000000000" pitchFamily="34" charset="0"/>
                  </a:rPr>
                  <a:t>if</a:t>
                </a:r>
                <a14:m>
                  <m:oMath xmlns:m="http://schemas.openxmlformats.org/officeDocument/2006/math">
                    <m:r>
                      <a:rPr lang="en-US" sz="1200" b="0" i="0" smtClean="0">
                        <a:latin typeface="Cambria Math"/>
                      </a:rPr>
                      <m:t> </m:t>
                    </m:r>
                    <m:r>
                      <m:rPr>
                        <m:lit/>
                      </m:rPr>
                      <a:rPr lang="en-US" sz="1200" i="1" smtClean="0">
                        <a:latin typeface="Cambria Math"/>
                      </a:rPr>
                      <m:t>(</m:t>
                    </m:r>
                    <m:sSub>
                      <m:sSubPr>
                        <m:ctrlPr>
                          <a:rPr lang="en-US" sz="1200" i="1">
                            <a:latin typeface="Cambria Math"/>
                          </a:rPr>
                        </m:ctrlPr>
                      </m:sSubPr>
                      <m:e>
                        <m:r>
                          <a:rPr lang="en-US" sz="1200" b="0" i="1" smtClean="0">
                            <a:latin typeface="Cambria Math"/>
                          </a:rPr>
                          <m:t>𝐻</m:t>
                        </m:r>
                      </m:e>
                      <m:sub>
                        <m:r>
                          <a:rPr lang="en-US" sz="1200" i="1">
                            <a:latin typeface="Cambria Math"/>
                          </a:rPr>
                          <m:t>1</m:t>
                        </m:r>
                      </m:sub>
                    </m:sSub>
                    <m:r>
                      <a:rPr lang="en-US" sz="1200" i="1">
                        <a:latin typeface="Cambria Math"/>
                      </a:rPr>
                      <m:t>,</m:t>
                    </m:r>
                    <m:r>
                      <a:rPr lang="en-US" sz="1200" b="0" i="1" smtClean="0">
                        <a:latin typeface="Cambria Math"/>
                      </a:rPr>
                      <m:t>0</m:t>
                    </m:r>
                    <m:r>
                      <m:rPr>
                        <m:lit/>
                      </m:rPr>
                      <a:rPr lang="en-US" sz="1200" i="1">
                        <a:latin typeface="Cambria Math"/>
                      </a:rPr>
                      <m:t>)</m:t>
                    </m:r>
                  </m:oMath>
                </a14:m>
                <a:r>
                  <a:rPr lang="en-US" sz="1200" dirty="0" smtClean="0"/>
                  <a:t> </a:t>
                </a:r>
                <a:r>
                  <a:rPr lang="en-US" sz="1200" dirty="0" smtClean="0">
                    <a:latin typeface="dcr10" panose="020B0500000000000000" pitchFamily="34" charset="0"/>
                  </a:rPr>
                  <a:t>or </a:t>
                </a:r>
                <a14:m>
                  <m:oMath xmlns:m="http://schemas.openxmlformats.org/officeDocument/2006/math">
                    <m:r>
                      <m:rPr>
                        <m:lit/>
                      </m:rPr>
                      <a:rPr lang="en-US" sz="1200" b="0" i="1" smtClean="0">
                        <a:latin typeface="Cambria Math"/>
                      </a:rPr>
                      <m:t>(</m:t>
                    </m:r>
                    <m:r>
                      <a:rPr lang="en-US" sz="1200" b="0" i="1" smtClean="0">
                        <a:latin typeface="Cambria Math"/>
                      </a:rPr>
                      <m:t>0,0</m:t>
                    </m:r>
                    <m:r>
                      <m:rPr>
                        <m:lit/>
                      </m:rPr>
                      <a:rPr lang="en-US" sz="1200" b="0" i="1" smtClean="0">
                        <a:latin typeface="Cambria Math"/>
                      </a:rPr>
                      <m:t>)</m:t>
                    </m:r>
                  </m:oMath>
                </a14:m>
                <a:endParaRPr lang="en-US" sz="1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348551" y="5854737"/>
                <a:ext cx="1305357" cy="276999"/>
              </a:xfrm>
              <a:prstGeom prst="rect">
                <a:avLst/>
              </a:prstGeom>
              <a:blipFill rotWithShape="1">
                <a:blip r:embed="rId8"/>
                <a:stretch>
                  <a:fillRect t="-2174" b="-13043"/>
                </a:stretch>
              </a:blipFill>
            </p:spPr>
            <p:txBody>
              <a:bodyPr/>
              <a:lstStyle/>
              <a:p>
                <a:r>
                  <a:rPr lang="en-US">
                    <a:noFill/>
                  </a:rPr>
                  <a:t> </a:t>
                </a:r>
              </a:p>
            </p:txBody>
          </p:sp>
        </mc:Fallback>
      </mc:AlternateContent>
      <p:sp>
        <p:nvSpPr>
          <p:cNvPr id="14" name="Oval 13"/>
          <p:cNvSpPr/>
          <p:nvPr/>
        </p:nvSpPr>
        <p:spPr>
          <a:xfrm>
            <a:off x="890500" y="3416964"/>
            <a:ext cx="45719" cy="457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914400" y="3124200"/>
                <a:ext cx="754309" cy="276999"/>
              </a:xfrm>
              <a:prstGeom prst="rect">
                <a:avLst/>
              </a:prstGeom>
              <a:noFill/>
            </p:spPr>
            <p:txBody>
              <a:bodyPr wrap="none" rtlCol="0">
                <a:spAutoFit/>
              </a:bodyPr>
              <a:lstStyle/>
              <a:p>
                <a:r>
                  <a:rPr lang="en-US" sz="1200" dirty="0" smtClean="0">
                    <a:latin typeface="dcr10" panose="020B0500000000000000" pitchFamily="34" charset="0"/>
                  </a:rPr>
                  <a:t>if</a:t>
                </a:r>
                <a14:m>
                  <m:oMath xmlns:m="http://schemas.openxmlformats.org/officeDocument/2006/math">
                    <m:r>
                      <a:rPr lang="en-US" sz="1200" b="0" i="0" smtClean="0">
                        <a:latin typeface="Cambria Math"/>
                      </a:rPr>
                      <m:t> </m:t>
                    </m:r>
                    <m:r>
                      <m:rPr>
                        <m:lit/>
                      </m:rPr>
                      <a:rPr lang="en-US" sz="1200" i="1" smtClean="0">
                        <a:latin typeface="Cambria Math"/>
                      </a:rPr>
                      <m:t>(</m:t>
                    </m:r>
                    <m:r>
                      <a:rPr lang="en-US" sz="1200" i="1" smtClean="0">
                        <a:latin typeface="Cambria Math"/>
                      </a:rPr>
                      <m:t>0</m:t>
                    </m:r>
                    <m:r>
                      <a:rPr lang="en-US" sz="1200" i="1">
                        <a:latin typeface="Cambria Math"/>
                      </a:rPr>
                      <m:t>,</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2</m:t>
                        </m:r>
                      </m:sub>
                    </m:sSub>
                    <m:r>
                      <m:rPr>
                        <m:lit/>
                      </m:rPr>
                      <a:rPr lang="en-US" sz="1200" i="1">
                        <a:latin typeface="Cambria Math"/>
                      </a:rPr>
                      <m:t>)</m:t>
                    </m:r>
                  </m:oMath>
                </a14:m>
                <a:endParaRPr lang="en-US" sz="1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914400" y="3124200"/>
                <a:ext cx="754309" cy="276999"/>
              </a:xfrm>
              <a:prstGeom prst="rect">
                <a:avLst/>
              </a:prstGeom>
              <a:blipFill rotWithShape="1">
                <a:blip r:embed="rId9"/>
                <a:stretch>
                  <a:fillRect t="-222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165350" y="5819001"/>
                <a:ext cx="1171090" cy="276999"/>
              </a:xfrm>
              <a:prstGeom prst="rect">
                <a:avLst/>
              </a:prstGeom>
              <a:noFill/>
            </p:spPr>
            <p:txBody>
              <a:bodyPr wrap="none" rtlCol="0">
                <a:spAutoFit/>
              </a:bodyPr>
              <a:lstStyle/>
              <a:p>
                <a:r>
                  <a:rPr lang="en-US" sz="1200" dirty="0" smtClean="0">
                    <a:latin typeface="dcr10" panose="020B0500000000000000" pitchFamily="34" charset="0"/>
                  </a:rPr>
                  <a:t>Feasible </a:t>
                </a:r>
                <a14:m>
                  <m:oMath xmlns:m="http://schemas.openxmlformats.org/officeDocument/2006/math">
                    <m:sSub>
                      <m:sSubPr>
                        <m:ctrlPr>
                          <a:rPr lang="en-US" sz="1200" b="0" i="1" smtClean="0">
                            <a:latin typeface="Cambria Math"/>
                          </a:rPr>
                        </m:ctrlPr>
                      </m:sSubPr>
                      <m:e>
                        <m:r>
                          <a:rPr lang="en-US" sz="1200" b="0" i="1" smtClean="0">
                            <a:latin typeface="Cambria Math"/>
                          </a:rPr>
                          <m:t>𝐵</m:t>
                        </m:r>
                      </m:e>
                      <m:sub>
                        <m:r>
                          <a:rPr lang="en-US" sz="1200" b="0" i="1" smtClean="0">
                            <a:latin typeface="Cambria Math"/>
                          </a:rPr>
                          <m:t>1</m:t>
                        </m:r>
                      </m:sub>
                    </m:sSub>
                    <m:r>
                      <a:rPr lang="en-US" sz="1200" b="0" i="1" smtClean="0">
                        <a:latin typeface="Cambria Math"/>
                      </a:rPr>
                      <m:t>,</m:t>
                    </m:r>
                    <m:sSub>
                      <m:sSubPr>
                        <m:ctrlPr>
                          <a:rPr lang="en-US" sz="1200" b="0" i="1" smtClean="0">
                            <a:latin typeface="Cambria Math"/>
                          </a:rPr>
                        </m:ctrlPr>
                      </m:sSubPr>
                      <m:e>
                        <m:r>
                          <a:rPr lang="en-US" sz="1200" b="0" i="1" smtClean="0">
                            <a:latin typeface="Cambria Math"/>
                          </a:rPr>
                          <m:t>𝐵</m:t>
                        </m:r>
                      </m:e>
                      <m:sub>
                        <m:r>
                          <a:rPr lang="en-US" sz="1200" b="0" i="1" smtClean="0">
                            <a:latin typeface="Cambria Math"/>
                          </a:rPr>
                          <m:t>2</m:t>
                        </m:r>
                      </m:sub>
                    </m:sSub>
                  </m:oMath>
                </a14:m>
                <a:endParaRPr lang="en-US" sz="1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165350" y="5819001"/>
                <a:ext cx="1171090" cy="276999"/>
              </a:xfrm>
              <a:prstGeom prst="rect">
                <a:avLst/>
              </a:prstGeom>
              <a:blipFill rotWithShape="1">
                <a:blip r:embed="rId10"/>
                <a:stretch>
                  <a:fillRect t="-2222"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867400" y="3059668"/>
                <a:ext cx="322883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a:rPr>
                        <m:t>0</m:t>
                      </m:r>
                      <m:r>
                        <a:rPr lang="en-US" b="0" i="1" smtClean="0">
                          <a:latin typeface="Cambria Math"/>
                        </a:rPr>
                        <m:t>≤</m:t>
                      </m:r>
                      <m:sSub>
                        <m:sSubPr>
                          <m:ctrlPr>
                            <a:rPr lang="en-US" b="0" i="1" smtClean="0">
                              <a:latin typeface="Cambria Math"/>
                            </a:rPr>
                          </m:ctrlPr>
                        </m:sSubPr>
                        <m:e>
                          <m:r>
                            <a:rPr lang="en-US" b="0" i="1" smtClean="0">
                              <a:latin typeface="Cambria Math"/>
                            </a:rPr>
                            <m:t>𝐵</m:t>
                          </m:r>
                        </m:e>
                        <m:sub>
                          <m:r>
                            <a:rPr lang="en-US" b="0" i="1" smtClean="0">
                              <a:latin typeface="Cambria Math"/>
                            </a:rPr>
                            <m:t>1</m:t>
                          </m:r>
                        </m:sub>
                      </m:sSub>
                      <m:r>
                        <m:rPr>
                          <m:lit/>
                        </m:rPr>
                        <a:rPr lang="en-US" b="0" i="1" smtClean="0">
                          <a:latin typeface="Cambria Math"/>
                        </a:rPr>
                        <m:t>(</m:t>
                      </m:r>
                      <m:r>
                        <a:rPr lang="en-US" b="0" i="1" smtClean="0">
                          <a:latin typeface="Cambria Math"/>
                        </a:rPr>
                        <m:t>𝑦</m:t>
                      </m:r>
                      <m:r>
                        <m:rPr>
                          <m:lit/>
                        </m:rPr>
                        <a:rPr lang="en-US" b="0" i="1" smtClean="0">
                          <a:latin typeface="Cambria Math"/>
                        </a:rPr>
                        <m:t>)</m:t>
                      </m:r>
                      <m:r>
                        <a:rPr lang="en-US" b="0" i="1" smtClean="0">
                          <a:latin typeface="Cambria Math"/>
                        </a:rPr>
                        <m:t>≤</m:t>
                      </m:r>
                      <m:r>
                        <a:rPr lang="en-US" b="0" i="1" smtClean="0">
                          <a:solidFill>
                            <a:schemeClr val="tx1"/>
                          </a:solidFill>
                          <a:latin typeface="Cambria Math"/>
                        </a:rPr>
                        <m:t>𝛿</m:t>
                      </m:r>
                      <m:r>
                        <a:rPr lang="en-US" b="0" i="1" smtClean="0">
                          <a:solidFill>
                            <a:schemeClr val="tx1"/>
                          </a:solidFill>
                          <a:latin typeface="Cambria Math"/>
                        </a:rPr>
                        <m:t>(</m:t>
                      </m:r>
                      <m:r>
                        <a:rPr lang="en-US" b="0" i="1" smtClean="0">
                          <a:solidFill>
                            <a:schemeClr val="tx1"/>
                          </a:solidFill>
                          <a:latin typeface="Cambria Math"/>
                        </a:rPr>
                        <m:t>𝑝</m:t>
                      </m:r>
                      <m:sSub>
                        <m:sSubPr>
                          <m:ctrlPr>
                            <a:rPr lang="en-US" b="0" i="1" smtClean="0">
                              <a:solidFill>
                                <a:schemeClr val="tx1"/>
                              </a:solidFill>
                              <a:latin typeface="Cambria Math"/>
                            </a:rPr>
                          </m:ctrlPr>
                        </m:sSubPr>
                        <m:e>
                          <m:r>
                            <a:rPr lang="en-US" b="0" i="1" smtClean="0">
                              <a:solidFill>
                                <a:schemeClr val="tx1"/>
                              </a:solidFill>
                              <a:latin typeface="Cambria Math"/>
                            </a:rPr>
                            <m:t>𝐻</m:t>
                          </m:r>
                        </m:e>
                        <m:sub>
                          <m:r>
                            <a:rPr lang="en-US" b="0" i="1" smtClean="0">
                              <a:solidFill>
                                <a:schemeClr val="tx1"/>
                              </a:solidFill>
                              <a:latin typeface="Cambria Math"/>
                            </a:rPr>
                            <m:t>1</m:t>
                          </m:r>
                        </m:sub>
                      </m:sSub>
                      <m:r>
                        <a:rPr lang="en-US" b="0" i="1" smtClean="0">
                          <a:solidFill>
                            <a:schemeClr val="tx1"/>
                          </a:solidFill>
                          <a:latin typeface="Cambria Math"/>
                        </a:rPr>
                        <m:t>−</m:t>
                      </m:r>
                      <m:r>
                        <a:rPr lang="en-US" b="0" i="1" smtClean="0">
                          <a:solidFill>
                            <a:schemeClr val="tx1"/>
                          </a:solidFill>
                          <a:latin typeface="Cambria Math"/>
                        </a:rPr>
                        <m:t>𝑐</m:t>
                      </m:r>
                      <m:r>
                        <a:rPr lang="en-US" b="0" i="1" smtClean="0">
                          <a:solidFill>
                            <a:schemeClr val="tx1"/>
                          </a:solidFill>
                          <a:latin typeface="Cambria Math"/>
                        </a:rPr>
                        <m:t>)</m:t>
                      </m:r>
                      <m:sSub>
                        <m:sSubPr>
                          <m:ctrlPr>
                            <a:rPr lang="en-US" i="1" smtClean="0">
                              <a:solidFill>
                                <a:schemeClr val="bg1"/>
                              </a:solidFill>
                              <a:latin typeface="Cambria Math"/>
                            </a:rPr>
                          </m:ctrlPr>
                        </m:sSubPr>
                        <m:e>
                          <m:r>
                            <a:rPr lang="en-US" i="1">
                              <a:solidFill>
                                <a:schemeClr val="bg1"/>
                              </a:solidFill>
                              <a:latin typeface="Cambria Math"/>
                            </a:rPr>
                            <m:t>𝑞</m:t>
                          </m:r>
                        </m:e>
                        <m:sub>
                          <m:r>
                            <a:rPr lang="en-US" i="1">
                              <a:solidFill>
                                <a:schemeClr val="bg1"/>
                              </a:solidFill>
                              <a:latin typeface="Cambria Math"/>
                            </a:rPr>
                            <m:t>1</m:t>
                          </m:r>
                        </m:sub>
                      </m:sSub>
                      <m:r>
                        <a:rPr lang="en-US" i="1" smtClean="0">
                          <a:solidFill>
                            <a:schemeClr val="bg1"/>
                          </a:solidFill>
                          <a:latin typeface="Cambria Math"/>
                        </a:rPr>
                        <m:t>(</m:t>
                      </m:r>
                      <m:r>
                        <a:rPr lang="en-US" i="1" smtClean="0">
                          <a:solidFill>
                            <a:schemeClr val="bg1"/>
                          </a:solidFill>
                          <a:latin typeface="Cambria Math"/>
                        </a:rPr>
                        <m:t>𝑦</m:t>
                      </m:r>
                      <m:r>
                        <a:rPr lang="en-US" i="1" smtClean="0">
                          <a:solidFill>
                            <a:schemeClr val="bg1"/>
                          </a:solidFill>
                          <a:latin typeface="Cambria Math"/>
                        </a:rPr>
                        <m:t>)</m:t>
                      </m:r>
                    </m:oMath>
                  </m:oMathPara>
                </a14:m>
                <a:endParaRPr lang="en-US" dirty="0">
                  <a:solidFill>
                    <a:schemeClr val="tx1"/>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5867400" y="3059668"/>
                <a:ext cx="3228833" cy="369332"/>
              </a:xfrm>
              <a:prstGeom prst="rect">
                <a:avLst/>
              </a:prstGeom>
              <a:blipFill rotWithShape="1">
                <a:blip r:embed="rId11"/>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887121" y="3440668"/>
                <a:ext cx="32745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a:rPr>
                        <m:t>0</m:t>
                      </m:r>
                      <m:r>
                        <a:rPr lang="en-US" b="0" i="1" smtClean="0">
                          <a:latin typeface="Cambria Math"/>
                        </a:rPr>
                        <m:t>≤</m:t>
                      </m:r>
                      <m:sSub>
                        <m:sSubPr>
                          <m:ctrlPr>
                            <a:rPr lang="en-US" b="0" i="1" smtClean="0">
                              <a:latin typeface="Cambria Math"/>
                            </a:rPr>
                          </m:ctrlPr>
                        </m:sSubPr>
                        <m:e>
                          <m:r>
                            <a:rPr lang="en-US" b="0" i="1" smtClean="0">
                              <a:latin typeface="Cambria Math"/>
                            </a:rPr>
                            <m:t>𝐵</m:t>
                          </m:r>
                        </m:e>
                        <m:sub>
                          <m:r>
                            <a:rPr lang="en-US" b="0" i="1" smtClean="0">
                              <a:latin typeface="Cambria Math"/>
                            </a:rPr>
                            <m:t>2</m:t>
                          </m:r>
                        </m:sub>
                      </m:sSub>
                      <m:r>
                        <m:rPr>
                          <m:lit/>
                        </m:rPr>
                        <a:rPr lang="en-US" b="0" i="1" smtClean="0">
                          <a:latin typeface="Cambria Math"/>
                        </a:rPr>
                        <m:t>(</m:t>
                      </m:r>
                      <m:r>
                        <a:rPr lang="en-US" b="0" i="1" smtClean="0">
                          <a:latin typeface="Cambria Math"/>
                        </a:rPr>
                        <m:t>𝑦</m:t>
                      </m:r>
                      <m:r>
                        <m:rPr>
                          <m:lit/>
                        </m:rPr>
                        <a:rPr lang="en-US" b="0" i="1" smtClean="0">
                          <a:latin typeface="Cambria Math"/>
                        </a:rPr>
                        <m:t>)</m:t>
                      </m:r>
                      <m:r>
                        <a:rPr lang="en-US" b="0" i="1" smtClean="0">
                          <a:latin typeface="Cambria Math"/>
                        </a:rPr>
                        <m:t>≤</m:t>
                      </m:r>
                      <m:r>
                        <a:rPr lang="en-US" b="0" i="1" smtClean="0">
                          <a:solidFill>
                            <a:schemeClr val="bg1"/>
                          </a:solidFill>
                          <a:latin typeface="Cambria Math"/>
                        </a:rPr>
                        <m:t>𝛿</m:t>
                      </m:r>
                      <m:r>
                        <a:rPr lang="en-US" b="0" i="1" smtClean="0">
                          <a:solidFill>
                            <a:schemeClr val="bg1"/>
                          </a:solidFill>
                          <a:latin typeface="Cambria Math"/>
                        </a:rPr>
                        <m:t>(</m:t>
                      </m:r>
                      <m:r>
                        <a:rPr lang="en-US" b="0" i="1" smtClean="0">
                          <a:solidFill>
                            <a:schemeClr val="bg1"/>
                          </a:solidFill>
                          <a:latin typeface="Cambria Math"/>
                        </a:rPr>
                        <m:t>𝑝</m:t>
                      </m:r>
                      <m:sSub>
                        <m:sSubPr>
                          <m:ctrlPr>
                            <a:rPr lang="en-US" b="0" i="1" smtClean="0">
                              <a:solidFill>
                                <a:schemeClr val="bg1"/>
                              </a:solidFill>
                              <a:latin typeface="Cambria Math"/>
                            </a:rPr>
                          </m:ctrlPr>
                        </m:sSubPr>
                        <m:e>
                          <m:r>
                            <a:rPr lang="en-US" b="0" i="1" smtClean="0">
                              <a:solidFill>
                                <a:schemeClr val="bg1"/>
                              </a:solidFill>
                              <a:latin typeface="Cambria Math"/>
                            </a:rPr>
                            <m:t>𝐻</m:t>
                          </m:r>
                        </m:e>
                        <m:sub>
                          <m:r>
                            <a:rPr lang="en-US" b="0" i="1" smtClean="0">
                              <a:solidFill>
                                <a:schemeClr val="bg1"/>
                              </a:solidFill>
                              <a:latin typeface="Cambria Math"/>
                            </a:rPr>
                            <m:t>2</m:t>
                          </m:r>
                        </m:sub>
                      </m:sSub>
                      <m:r>
                        <a:rPr lang="en-US" b="0" i="1" smtClean="0">
                          <a:solidFill>
                            <a:schemeClr val="bg1"/>
                          </a:solidFill>
                          <a:latin typeface="Cambria Math"/>
                        </a:rPr>
                        <m:t>−</m:t>
                      </m:r>
                      <m:r>
                        <a:rPr lang="en-US" b="0" i="1" smtClean="0">
                          <a:solidFill>
                            <a:schemeClr val="bg1"/>
                          </a:solidFill>
                          <a:latin typeface="Cambria Math"/>
                        </a:rPr>
                        <m:t>𝑐</m:t>
                      </m:r>
                      <m:r>
                        <a:rPr lang="en-US" b="0" i="1" smtClean="0">
                          <a:solidFill>
                            <a:schemeClr val="bg1"/>
                          </a:solidFill>
                          <a:latin typeface="Cambria Math"/>
                        </a:rPr>
                        <m:t>)</m:t>
                      </m:r>
                      <m:sSub>
                        <m:sSubPr>
                          <m:ctrlPr>
                            <a:rPr lang="en-US" i="1" smtClean="0">
                              <a:solidFill>
                                <a:schemeClr val="bg1"/>
                              </a:solidFill>
                              <a:latin typeface="Cambria Math"/>
                            </a:rPr>
                          </m:ctrlPr>
                        </m:sSubPr>
                        <m:e>
                          <m:r>
                            <a:rPr lang="en-US" i="1">
                              <a:solidFill>
                                <a:schemeClr val="bg1"/>
                              </a:solidFill>
                              <a:latin typeface="Cambria Math"/>
                            </a:rPr>
                            <m:t>𝑞</m:t>
                          </m:r>
                        </m:e>
                        <m:sub>
                          <m:r>
                            <a:rPr lang="en-US" i="1">
                              <a:solidFill>
                                <a:schemeClr val="bg1"/>
                              </a:solidFill>
                              <a:latin typeface="Cambria Math"/>
                            </a:rPr>
                            <m:t>2</m:t>
                          </m:r>
                        </m:sub>
                      </m:sSub>
                      <m:r>
                        <a:rPr lang="en-US" i="1" smtClean="0">
                          <a:solidFill>
                            <a:schemeClr val="bg1"/>
                          </a:solidFill>
                          <a:latin typeface="Cambria Math"/>
                        </a:rPr>
                        <m:t>(</m:t>
                      </m:r>
                      <m:r>
                        <a:rPr lang="en-US" i="1" smtClean="0">
                          <a:solidFill>
                            <a:schemeClr val="bg1"/>
                          </a:solidFill>
                          <a:latin typeface="Cambria Math"/>
                        </a:rPr>
                        <m:t>𝑦</m:t>
                      </m:r>
                      <m:r>
                        <a:rPr lang="en-US" i="1" smtClean="0">
                          <a:solidFill>
                            <a:schemeClr val="bg1"/>
                          </a:solidFill>
                          <a:latin typeface="Cambria Math"/>
                        </a:rPr>
                        <m:t>)</m:t>
                      </m:r>
                    </m:oMath>
                  </m:oMathPara>
                </a14:m>
                <a:endParaRPr lang="en-US" dirty="0">
                  <a:solidFill>
                    <a:schemeClr val="bg1"/>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887121" y="3440668"/>
                <a:ext cx="3274551" cy="369332"/>
              </a:xfrm>
              <a:prstGeom prst="rect">
                <a:avLst/>
              </a:prstGeom>
              <a:blipFill rotWithShape="1">
                <a:blip r:embed="rId12"/>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7177995" y="3437896"/>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7177995" y="3437896"/>
                <a:ext cx="365805" cy="369332"/>
              </a:xfrm>
              <a:prstGeom prst="rect">
                <a:avLst/>
              </a:prstGeom>
              <a:blipFill rotWithShape="1">
                <a:blip r:embed="rId15"/>
                <a:stretch>
                  <a:fillRect/>
                </a:stretch>
              </a:blipFill>
            </p:spPr>
            <p:txBody>
              <a:bodyPr/>
              <a:lstStyle/>
              <a:p>
                <a:r>
                  <a:rPr lang="en-US">
                    <a:noFill/>
                  </a:rPr>
                  <a:t> </a:t>
                </a:r>
              </a:p>
            </p:txBody>
          </p:sp>
        </mc:Fallback>
      </mc:AlternateContent>
      <p:cxnSp>
        <p:nvCxnSpPr>
          <p:cNvPr id="26" name="Straight Connector 25"/>
          <p:cNvCxnSpPr/>
          <p:nvPr/>
        </p:nvCxnSpPr>
        <p:spPr>
          <a:xfrm>
            <a:off x="4516820" y="6134702"/>
            <a:ext cx="0" cy="38332"/>
          </a:xfrm>
          <a:prstGeom prst="line">
            <a:avLst/>
          </a:prstGeom>
        </p:spPr>
        <p:style>
          <a:lnRef idx="1">
            <a:schemeClr val="accent4"/>
          </a:lnRef>
          <a:fillRef idx="0">
            <a:schemeClr val="accent4"/>
          </a:fillRef>
          <a:effectRef idx="0">
            <a:schemeClr val="accent4"/>
          </a:effectRef>
          <a:fontRef idx="minor">
            <a:schemeClr val="tx1"/>
          </a:fontRef>
        </p:style>
      </p:cxnSp>
      <p:cxnSp>
        <p:nvCxnSpPr>
          <p:cNvPr id="27" name="Straight Connector 26"/>
          <p:cNvCxnSpPr/>
          <p:nvPr/>
        </p:nvCxnSpPr>
        <p:spPr>
          <a:xfrm flipH="1">
            <a:off x="928048" y="6134100"/>
            <a:ext cx="3584391" cy="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70849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Managers Motivate... and Manage</a:t>
            </a:r>
            <a:endParaRPr lang="en-US" sz="2800" dirty="0">
              <a:solidFill>
                <a:srgbClr val="333399"/>
              </a:solidFill>
              <a:latin typeface="dccsc10" panose="020B0500000000000000" pitchFamily="34" charset="0"/>
            </a:endParaRPr>
          </a:p>
        </p:txBody>
      </p:sp>
      <p:sp>
        <p:nvSpPr>
          <p:cNvPr id="3" name="Content Placeholder 2"/>
          <p:cNvSpPr>
            <a:spLocks noGrp="1"/>
          </p:cNvSpPr>
          <p:nvPr>
            <p:ph idx="1"/>
          </p:nvPr>
        </p:nvSpPr>
        <p:spPr/>
        <p:txBody>
          <a:bodyPr>
            <a:normAutofit/>
          </a:bodyPr>
          <a:lstStyle/>
          <a:p>
            <a:endParaRPr lang="en-US" sz="2000" dirty="0">
              <a:latin typeface="dcr10" panose="020B0500000000000000" pitchFamily="34" charset="0"/>
            </a:endParaRPr>
          </a:p>
          <a:p>
            <a:pPr marL="0" indent="0">
              <a:buNone/>
            </a:pPr>
            <a:r>
              <a:rPr lang="en-US" sz="2000" dirty="0" smtClean="0">
                <a:latin typeface="dcr10" panose="020B0500000000000000" pitchFamily="34" charset="0"/>
              </a:rPr>
              <a:t>Managers motivate agents in long-term relationships</a:t>
            </a:r>
            <a:endParaRPr lang="en-US" sz="2000" dirty="0">
              <a:latin typeface="dcr10" panose="020B0500000000000000" pitchFamily="34" charset="0"/>
            </a:endParaRPr>
          </a:p>
          <a:p>
            <a:endParaRPr lang="en-US" sz="2000" dirty="0" smtClean="0">
              <a:latin typeface="dcr10" panose="020B0500000000000000" pitchFamily="34" charset="0"/>
            </a:endParaRPr>
          </a:p>
          <a:p>
            <a:pPr marL="0" indent="0">
              <a:buNone/>
            </a:pPr>
            <a:r>
              <a:rPr lang="en-US" sz="2000" dirty="0" smtClean="0">
                <a:latin typeface="dcr10" panose="020B0500000000000000" pitchFamily="34" charset="0"/>
              </a:rPr>
              <a:t>Managers implement policies</a:t>
            </a:r>
          </a:p>
          <a:p>
            <a:endParaRPr lang="en-US" sz="2000" dirty="0" smtClean="0">
              <a:latin typeface="dcr10" panose="020B0500000000000000" pitchFamily="34" charset="0"/>
            </a:endParaRPr>
          </a:p>
          <a:p>
            <a:pPr marL="0" indent="0">
              <a:buNone/>
            </a:pPr>
            <a:r>
              <a:rPr lang="en-US" sz="2000" dirty="0" smtClean="0">
                <a:latin typeface="dcr10" panose="020B0500000000000000" pitchFamily="34" charset="0"/>
              </a:rPr>
              <a:t>These policies are sometimes biased towards some agents over others</a:t>
            </a:r>
            <a:endParaRPr lang="en-US" sz="1600" dirty="0" smtClean="0">
              <a:latin typeface="dcr10" panose="020B0500000000000000" pitchFamily="34" charset="0"/>
            </a:endParaRPr>
          </a:p>
          <a:p>
            <a:r>
              <a:rPr lang="en-US" sz="1600" dirty="0" smtClean="0">
                <a:latin typeface="dcr10" panose="020B0500000000000000" pitchFamily="34" charset="0"/>
              </a:rPr>
              <a:t>Firms delay hiring when demand increases (</a:t>
            </a:r>
            <a:r>
              <a:rPr lang="en-US" sz="1600" dirty="0" err="1" smtClean="0">
                <a:latin typeface="dcr10" panose="020B0500000000000000" pitchFamily="34" charset="0"/>
              </a:rPr>
              <a:t>Ariely</a:t>
            </a:r>
            <a:r>
              <a:rPr lang="en-US" sz="1600" dirty="0" smtClean="0">
                <a:latin typeface="dcr10" panose="020B0500000000000000" pitchFamily="34" charset="0"/>
              </a:rPr>
              <a:t>, et al., 2014)</a:t>
            </a:r>
            <a:endParaRPr lang="en-US" sz="1600" dirty="0">
              <a:latin typeface="dcr10" panose="020B0500000000000000" pitchFamily="34" charset="0"/>
            </a:endParaRPr>
          </a:p>
          <a:p>
            <a:r>
              <a:rPr lang="en-US" sz="1600" dirty="0" smtClean="0">
                <a:latin typeface="dcr10" panose="020B0500000000000000" pitchFamily="34" charset="0"/>
              </a:rPr>
              <a:t>Promotions fall prey to the “Peter Principle”</a:t>
            </a:r>
          </a:p>
          <a:p>
            <a:r>
              <a:rPr lang="en-US" sz="1600" dirty="0" smtClean="0">
                <a:latin typeface="dcr10" panose="020B0500000000000000" pitchFamily="34" charset="0"/>
              </a:rPr>
              <a:t>Supplier allocations are skewed (Asanuma, 1989)</a:t>
            </a:r>
          </a:p>
          <a:p>
            <a:r>
              <a:rPr lang="en-US" sz="1600" dirty="0" smtClean="0">
                <a:latin typeface="dcr10" panose="020B0500000000000000" pitchFamily="34" charset="0"/>
              </a:rPr>
              <a:t>Capital allocations are biased (Graham, et al., 2013)</a:t>
            </a:r>
          </a:p>
          <a:p>
            <a:pPr marL="0" indent="0">
              <a:buNone/>
            </a:pPr>
            <a:endParaRPr lang="en-US" sz="2000" dirty="0" smtClean="0">
              <a:latin typeface="dcr10" panose="020B0500000000000000" pitchFamily="34" charset="0"/>
            </a:endParaRPr>
          </a:p>
          <a:p>
            <a:pPr marL="0" lvl="1" indent="0">
              <a:buNone/>
            </a:pPr>
            <a:r>
              <a:rPr lang="en-US" sz="1400" dirty="0" smtClean="0">
                <a:latin typeface="dcr10" panose="020B0500000000000000" pitchFamily="34" charset="0"/>
              </a:rPr>
              <a:t>       </a:t>
            </a:r>
            <a:endParaRPr lang="en-US" sz="2000" dirty="0">
              <a:latin typeface="dcr10" panose="020B0500000000000000" pitchFamily="34" charset="0"/>
            </a:endParaRPr>
          </a:p>
        </p:txBody>
      </p:sp>
    </p:spTree>
    <p:extLst>
      <p:ext uri="{BB962C8B-B14F-4D97-AF65-F5344CB8AC3E}">
        <p14:creationId xmlns:p14="http://schemas.microsoft.com/office/powerpoint/2010/main" val="32130391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914400" y="6129450"/>
            <a:ext cx="3581400" cy="45719"/>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14400" y="4800600"/>
            <a:ext cx="1827337" cy="1374570"/>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2741738" y="4822506"/>
            <a:ext cx="1462" cy="1349694"/>
          </a:xfrm>
          <a:prstGeom prst="line">
            <a:avLst/>
          </a:prstGeom>
        </p:spPr>
        <p:style>
          <a:lnRef idx="1">
            <a:schemeClr val="accent4"/>
          </a:lnRef>
          <a:fillRef idx="0">
            <a:schemeClr val="accent4"/>
          </a:fillRef>
          <a:effectRef idx="0">
            <a:schemeClr val="accent4"/>
          </a:effectRef>
          <a:fontRef idx="minor">
            <a:schemeClr val="tx1"/>
          </a:fontRef>
        </p:style>
      </p:cxnSp>
      <p:cxnSp>
        <p:nvCxnSpPr>
          <p:cNvPr id="20" name="Straight Connector 19"/>
          <p:cNvCxnSpPr/>
          <p:nvPr/>
        </p:nvCxnSpPr>
        <p:spPr>
          <a:xfrm flipH="1">
            <a:off x="914400" y="4799647"/>
            <a:ext cx="1804478" cy="953"/>
          </a:xfrm>
          <a:prstGeom prst="line">
            <a:avLst/>
          </a:prstGeom>
        </p:spPr>
        <p:style>
          <a:lnRef idx="1">
            <a:schemeClr val="accent4"/>
          </a:lnRef>
          <a:fillRef idx="0">
            <a:schemeClr val="accent4"/>
          </a:fillRef>
          <a:effectRef idx="0">
            <a:schemeClr val="accent4"/>
          </a:effectRef>
          <a:fontRef idx="minor">
            <a:schemeClr val="tx1"/>
          </a:fontRef>
        </p:style>
      </p:cxnSp>
      <p:sp>
        <p:nvSpPr>
          <p:cNvPr id="2" name="Title 1"/>
          <p:cNvSpPr>
            <a:spLocks noGrp="1"/>
          </p:cNvSpPr>
          <p:nvPr>
            <p:ph type="title"/>
          </p:nvPr>
        </p:nvSpPr>
        <p:spPr/>
        <p:txBody>
          <a:bodyPr>
            <a:normAutofit/>
          </a:bodyPr>
          <a:lstStyle/>
          <a:p>
            <a:pPr algn="l"/>
            <a:r>
              <a:rPr lang="en-US" sz="2800" dirty="0">
                <a:solidFill>
                  <a:srgbClr val="333399"/>
                </a:solidFill>
                <a:latin typeface="dccsc10" panose="020B0500000000000000" pitchFamily="34" charset="0"/>
              </a:rPr>
              <a:t>Option 3: History-Dependent Inefficiencies</a:t>
            </a:r>
          </a:p>
        </p:txBody>
      </p:sp>
      <p:cxnSp>
        <p:nvCxnSpPr>
          <p:cNvPr id="30" name="Straight Connector 29"/>
          <p:cNvCxnSpPr/>
          <p:nvPr/>
        </p:nvCxnSpPr>
        <p:spPr>
          <a:xfrm>
            <a:off x="914400" y="1600200"/>
            <a:ext cx="0" cy="457200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H="1">
            <a:off x="914400" y="6172200"/>
            <a:ext cx="4572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5473700" y="5987534"/>
                <a:ext cx="4512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1</m:t>
                          </m:r>
                        </m:sub>
                      </m:sSub>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5473700" y="5987534"/>
                <a:ext cx="451277"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57800" y="1415534"/>
                <a:ext cx="4566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2</m:t>
                          </m:r>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457800" y="1415534"/>
                <a:ext cx="456600" cy="369332"/>
              </a:xfrm>
              <a:prstGeom prst="rect">
                <a:avLst/>
              </a:prstGeom>
              <a:blipFill rotWithShape="1">
                <a:blip r:embed="rId4"/>
                <a:stretch>
                  <a:fillRect/>
                </a:stretch>
              </a:blipFill>
            </p:spPr>
            <p:txBody>
              <a:bodyPr/>
              <a:lstStyle/>
              <a:p>
                <a:r>
                  <a:rPr lang="en-US">
                    <a:noFill/>
                  </a:rPr>
                  <a:t> </a:t>
                </a:r>
              </a:p>
            </p:txBody>
          </p:sp>
        </mc:Fallback>
      </mc:AlternateContent>
      <p:cxnSp>
        <p:nvCxnSpPr>
          <p:cNvPr id="34" name="Straight Connector 33"/>
          <p:cNvCxnSpPr/>
          <p:nvPr/>
        </p:nvCxnSpPr>
        <p:spPr>
          <a:xfrm>
            <a:off x="914400" y="3429000"/>
            <a:ext cx="3657600" cy="274320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46056" y="3292525"/>
                <a:ext cx="96045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2</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46056" y="3292525"/>
                <a:ext cx="960456" cy="276999"/>
              </a:xfrm>
              <a:prstGeom prst="rect">
                <a:avLst/>
              </a:prstGeom>
              <a:blipFill rotWithShape="1">
                <a:blip r:embed="rId5"/>
                <a:stretch>
                  <a:fillRect b="-6522"/>
                </a:stretch>
              </a:blipFill>
            </p:spPr>
            <p:txBody>
              <a:bodyPr/>
              <a:lstStyle/>
              <a:p>
                <a:r>
                  <a:rPr lang="en-US">
                    <a:noFill/>
                  </a:rPr>
                  <a:t> </a:t>
                </a:r>
              </a:p>
            </p:txBody>
          </p:sp>
        </mc:Fallback>
      </mc:AlternateContent>
      <p:sp>
        <p:nvSpPr>
          <p:cNvPr id="24" name="Oval 23"/>
          <p:cNvSpPr/>
          <p:nvPr/>
        </p:nvSpPr>
        <p:spPr>
          <a:xfrm>
            <a:off x="2718878" y="4776787"/>
            <a:ext cx="45719" cy="457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p:cNvSpPr txBox="1"/>
              <p:nvPr/>
            </p:nvSpPr>
            <p:spPr>
              <a:xfrm>
                <a:off x="2514178" y="4484023"/>
                <a:ext cx="833049" cy="276999"/>
              </a:xfrm>
              <a:prstGeom prst="rect">
                <a:avLst/>
              </a:prstGeom>
              <a:noFill/>
            </p:spPr>
            <p:txBody>
              <a:bodyPr wrap="none" rtlCol="0">
                <a:spAutoFit/>
              </a:bodyPr>
              <a:lstStyle/>
              <a:p>
                <a:r>
                  <a:rPr lang="en-US" sz="1200" dirty="0" smtClean="0">
                    <a:latin typeface="dcr10" panose="020B0500000000000000" pitchFamily="34" charset="0"/>
                  </a:rPr>
                  <a:t>if</a:t>
                </a:r>
                <a14:m>
                  <m:oMath xmlns:m="http://schemas.openxmlformats.org/officeDocument/2006/math">
                    <m:r>
                      <a:rPr lang="en-US" sz="1200" b="0" i="0" smtClean="0">
                        <a:latin typeface="Cambria Math"/>
                      </a:rPr>
                      <m:t> </m:t>
                    </m:r>
                    <m:r>
                      <m:rPr>
                        <m:lit/>
                      </m:rPr>
                      <a:rPr lang="en-US" sz="1200" i="1" smtClean="0">
                        <a:latin typeface="Cambria Math"/>
                      </a:rPr>
                      <m:t>(</m:t>
                    </m:r>
                    <m:sSub>
                      <m:sSubPr>
                        <m:ctrlPr>
                          <a:rPr lang="en-US" sz="1200" i="1" smtClean="0">
                            <a:solidFill>
                              <a:srgbClr val="FF0000"/>
                            </a:solidFill>
                            <a:latin typeface="Cambria Math"/>
                          </a:rPr>
                        </m:ctrlPr>
                      </m:sSubPr>
                      <m:e>
                        <m:r>
                          <a:rPr lang="en-US" sz="1200" b="0" i="1" smtClean="0">
                            <a:solidFill>
                              <a:srgbClr val="FF0000"/>
                            </a:solidFill>
                            <a:latin typeface="Cambria Math"/>
                          </a:rPr>
                          <m:t>𝐻</m:t>
                        </m:r>
                      </m:e>
                      <m:sub>
                        <m:r>
                          <a:rPr lang="en-US" sz="1200" i="1">
                            <a:solidFill>
                              <a:srgbClr val="FF0000"/>
                            </a:solidFill>
                            <a:latin typeface="Cambria Math"/>
                          </a:rPr>
                          <m:t>1</m:t>
                        </m:r>
                      </m:sub>
                    </m:sSub>
                    <m:r>
                      <a:rPr lang="en-US" sz="1200" i="1">
                        <a:latin typeface="Cambria Math"/>
                      </a:rPr>
                      <m:t>,</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2</m:t>
                        </m:r>
                      </m:sub>
                    </m:sSub>
                    <m:r>
                      <m:rPr>
                        <m:lit/>
                      </m:rPr>
                      <a:rPr lang="en-US" sz="1200" i="1">
                        <a:latin typeface="Cambria Math"/>
                      </a:rPr>
                      <m:t>)</m:t>
                    </m:r>
                  </m:oMath>
                </a14:m>
                <a:endParaRPr lang="en-US" sz="1200" dirty="0"/>
              </a:p>
            </p:txBody>
          </p:sp>
        </mc:Choice>
        <mc:Fallback xmlns="">
          <p:sp>
            <p:nvSpPr>
              <p:cNvPr id="25" name="TextBox 24"/>
              <p:cNvSpPr txBox="1">
                <a:spLocks noRot="1" noChangeAspect="1" noMove="1" noResize="1" noEditPoints="1" noAdjustHandles="1" noChangeArrowheads="1" noChangeShapeType="1" noTextEdit="1"/>
              </p:cNvSpPr>
              <p:nvPr/>
            </p:nvSpPr>
            <p:spPr>
              <a:xfrm>
                <a:off x="2514178" y="4484023"/>
                <a:ext cx="833049" cy="276999"/>
              </a:xfrm>
              <a:prstGeom prst="rect">
                <a:avLst/>
              </a:prstGeom>
              <a:blipFill rotWithShape="1">
                <a:blip r:embed="rId6"/>
                <a:stretch>
                  <a:fillRect t="-2222" b="-15556"/>
                </a:stretch>
              </a:blipFill>
            </p:spPr>
            <p:txBody>
              <a:bodyPr/>
              <a:lstStyle/>
              <a:p>
                <a:r>
                  <a:rPr lang="en-US">
                    <a:noFill/>
                  </a:rPr>
                  <a:t> </a:t>
                </a:r>
              </a:p>
            </p:txBody>
          </p:sp>
        </mc:Fallback>
      </mc:AlternateContent>
      <p:sp>
        <p:nvSpPr>
          <p:cNvPr id="12" name="Oval 11"/>
          <p:cNvSpPr/>
          <p:nvPr/>
        </p:nvSpPr>
        <p:spPr>
          <a:xfrm>
            <a:off x="4553251" y="6147501"/>
            <a:ext cx="45719" cy="457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4348551" y="5854737"/>
                <a:ext cx="1305357" cy="276999"/>
              </a:xfrm>
              <a:prstGeom prst="rect">
                <a:avLst/>
              </a:prstGeom>
              <a:noFill/>
            </p:spPr>
            <p:txBody>
              <a:bodyPr wrap="none" rtlCol="0">
                <a:spAutoFit/>
              </a:bodyPr>
              <a:lstStyle/>
              <a:p>
                <a:r>
                  <a:rPr lang="en-US" sz="1200" dirty="0" smtClean="0">
                    <a:latin typeface="dcr10" panose="020B0500000000000000" pitchFamily="34" charset="0"/>
                  </a:rPr>
                  <a:t>if</a:t>
                </a:r>
                <a14:m>
                  <m:oMath xmlns:m="http://schemas.openxmlformats.org/officeDocument/2006/math">
                    <m:r>
                      <a:rPr lang="en-US" sz="1200" b="0" i="0" smtClean="0">
                        <a:latin typeface="Cambria Math"/>
                      </a:rPr>
                      <m:t> </m:t>
                    </m:r>
                    <m:r>
                      <m:rPr>
                        <m:lit/>
                      </m:rPr>
                      <a:rPr lang="en-US" sz="1200" i="1" smtClean="0">
                        <a:latin typeface="Cambria Math"/>
                      </a:rPr>
                      <m:t>(</m:t>
                    </m:r>
                    <m:sSub>
                      <m:sSubPr>
                        <m:ctrlPr>
                          <a:rPr lang="en-US" sz="1200" i="1" smtClean="0">
                            <a:solidFill>
                              <a:srgbClr val="FF0000"/>
                            </a:solidFill>
                            <a:latin typeface="Cambria Math"/>
                          </a:rPr>
                        </m:ctrlPr>
                      </m:sSubPr>
                      <m:e>
                        <m:r>
                          <a:rPr lang="en-US" sz="1200" b="0" i="1" smtClean="0">
                            <a:solidFill>
                              <a:srgbClr val="FF0000"/>
                            </a:solidFill>
                            <a:latin typeface="Cambria Math"/>
                          </a:rPr>
                          <m:t>𝐻</m:t>
                        </m:r>
                      </m:e>
                      <m:sub>
                        <m:r>
                          <a:rPr lang="en-US" sz="1200" i="1">
                            <a:solidFill>
                              <a:srgbClr val="FF0000"/>
                            </a:solidFill>
                            <a:latin typeface="Cambria Math"/>
                          </a:rPr>
                          <m:t>1</m:t>
                        </m:r>
                      </m:sub>
                    </m:sSub>
                    <m:r>
                      <a:rPr lang="en-US" sz="1200" i="1">
                        <a:latin typeface="Cambria Math"/>
                      </a:rPr>
                      <m:t>,</m:t>
                    </m:r>
                    <m:r>
                      <a:rPr lang="en-US" sz="1200" b="0" i="1" smtClean="0">
                        <a:latin typeface="Cambria Math"/>
                      </a:rPr>
                      <m:t>0</m:t>
                    </m:r>
                    <m:r>
                      <m:rPr>
                        <m:lit/>
                      </m:rPr>
                      <a:rPr lang="en-US" sz="1200" i="1">
                        <a:latin typeface="Cambria Math"/>
                      </a:rPr>
                      <m:t>)</m:t>
                    </m:r>
                  </m:oMath>
                </a14:m>
                <a:r>
                  <a:rPr lang="en-US" sz="1200" dirty="0" smtClean="0"/>
                  <a:t> </a:t>
                </a:r>
                <a:r>
                  <a:rPr lang="en-US" sz="1200" dirty="0" smtClean="0">
                    <a:latin typeface="dcr10" panose="020B0500000000000000" pitchFamily="34" charset="0"/>
                  </a:rPr>
                  <a:t>or </a:t>
                </a:r>
                <a14:m>
                  <m:oMath xmlns:m="http://schemas.openxmlformats.org/officeDocument/2006/math">
                    <m:r>
                      <m:rPr>
                        <m:lit/>
                      </m:rPr>
                      <a:rPr lang="en-US" sz="1200" b="0" i="1" smtClean="0">
                        <a:latin typeface="Cambria Math"/>
                      </a:rPr>
                      <m:t>(</m:t>
                    </m:r>
                    <m:r>
                      <a:rPr lang="en-US" sz="1200" b="0" i="1" smtClean="0">
                        <a:latin typeface="Cambria Math"/>
                      </a:rPr>
                      <m:t>0,0</m:t>
                    </m:r>
                    <m:r>
                      <m:rPr>
                        <m:lit/>
                      </m:rPr>
                      <a:rPr lang="en-US" sz="1200" b="0" i="1" smtClean="0">
                        <a:latin typeface="Cambria Math"/>
                      </a:rPr>
                      <m:t>)</m:t>
                    </m:r>
                  </m:oMath>
                </a14:m>
                <a:endParaRPr lang="en-US" sz="1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348551" y="5854737"/>
                <a:ext cx="1305357" cy="276999"/>
              </a:xfrm>
              <a:prstGeom prst="rect">
                <a:avLst/>
              </a:prstGeom>
              <a:blipFill rotWithShape="1">
                <a:blip r:embed="rId7"/>
                <a:stretch>
                  <a:fillRect t="-2174" b="-13043"/>
                </a:stretch>
              </a:blipFill>
            </p:spPr>
            <p:txBody>
              <a:bodyPr/>
              <a:lstStyle/>
              <a:p>
                <a:r>
                  <a:rPr lang="en-US">
                    <a:noFill/>
                  </a:rPr>
                  <a:t> </a:t>
                </a:r>
              </a:p>
            </p:txBody>
          </p:sp>
        </mc:Fallback>
      </mc:AlternateContent>
      <p:sp>
        <p:nvSpPr>
          <p:cNvPr id="14" name="Oval 13"/>
          <p:cNvSpPr/>
          <p:nvPr/>
        </p:nvSpPr>
        <p:spPr>
          <a:xfrm>
            <a:off x="890500" y="3416964"/>
            <a:ext cx="45719" cy="457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914400" y="3124200"/>
                <a:ext cx="754309" cy="276999"/>
              </a:xfrm>
              <a:prstGeom prst="rect">
                <a:avLst/>
              </a:prstGeom>
              <a:noFill/>
            </p:spPr>
            <p:txBody>
              <a:bodyPr wrap="none" rtlCol="0">
                <a:spAutoFit/>
              </a:bodyPr>
              <a:lstStyle/>
              <a:p>
                <a:r>
                  <a:rPr lang="en-US" sz="1200" dirty="0" smtClean="0">
                    <a:latin typeface="dcr10" panose="020B0500000000000000" pitchFamily="34" charset="0"/>
                  </a:rPr>
                  <a:t>if</a:t>
                </a:r>
                <a14:m>
                  <m:oMath xmlns:m="http://schemas.openxmlformats.org/officeDocument/2006/math">
                    <m:r>
                      <a:rPr lang="en-US" sz="1200" b="0" i="0" smtClean="0">
                        <a:latin typeface="Cambria Math"/>
                      </a:rPr>
                      <m:t> </m:t>
                    </m:r>
                    <m:r>
                      <m:rPr>
                        <m:lit/>
                      </m:rPr>
                      <a:rPr lang="en-US" sz="1200" i="1" smtClean="0">
                        <a:latin typeface="Cambria Math"/>
                      </a:rPr>
                      <m:t>(</m:t>
                    </m:r>
                    <m:r>
                      <a:rPr lang="en-US" sz="1200" i="1" smtClean="0">
                        <a:latin typeface="Cambria Math"/>
                      </a:rPr>
                      <m:t>0</m:t>
                    </m:r>
                    <m:r>
                      <a:rPr lang="en-US" sz="1200" i="1">
                        <a:latin typeface="Cambria Math"/>
                      </a:rPr>
                      <m:t>,</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2</m:t>
                        </m:r>
                      </m:sub>
                    </m:sSub>
                    <m:r>
                      <m:rPr>
                        <m:lit/>
                      </m:rPr>
                      <a:rPr lang="en-US" sz="1200" i="1">
                        <a:latin typeface="Cambria Math"/>
                      </a:rPr>
                      <m:t>)</m:t>
                    </m:r>
                  </m:oMath>
                </a14:m>
                <a:endParaRPr lang="en-US" sz="1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914400" y="3124200"/>
                <a:ext cx="754309" cy="276999"/>
              </a:xfrm>
              <a:prstGeom prst="rect">
                <a:avLst/>
              </a:prstGeom>
              <a:blipFill rotWithShape="1">
                <a:blip r:embed="rId8"/>
                <a:stretch>
                  <a:fillRect t="-222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583988" y="2149365"/>
                <a:ext cx="3446777" cy="369332"/>
              </a:xfrm>
              <a:prstGeom prst="rect">
                <a:avLst/>
              </a:prstGeom>
              <a:noFill/>
            </p:spPr>
            <p:txBody>
              <a:bodyPr wrap="none" rtlCol="0">
                <a:spAutoFit/>
              </a:bodyPr>
              <a:lstStyle/>
              <a:p>
                <a:r>
                  <a:rPr lang="en-US" dirty="0" smtClean="0">
                    <a:latin typeface="dcr10" panose="020B0500000000000000" pitchFamily="34" charset="0"/>
                  </a:rPr>
                  <a:t>Maximal incentives for Agent </a:t>
                </a:r>
                <a14:m>
                  <m:oMath xmlns:m="http://schemas.openxmlformats.org/officeDocument/2006/math">
                    <m:r>
                      <a:rPr lang="en-US" b="0" i="1" smtClean="0">
                        <a:latin typeface="Cambria Math"/>
                      </a:rPr>
                      <m:t>1</m:t>
                    </m:r>
                  </m:oMath>
                </a14:m>
                <a:r>
                  <a:rPr lang="en-US" dirty="0" smtClean="0">
                    <a:latin typeface="dcr10" panose="020B0500000000000000" pitchFamily="34" charset="0"/>
                  </a:rPr>
                  <a:t>:</a:t>
                </a:r>
                <a:endParaRPr lang="en-US" dirty="0">
                  <a:latin typeface="dcr10" panose="020B0500000000000000"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5583988" y="2149365"/>
                <a:ext cx="3446777" cy="369332"/>
              </a:xfrm>
              <a:prstGeom prst="rect">
                <a:avLst/>
              </a:prstGeom>
              <a:blipFill rotWithShape="1">
                <a:blip r:embed="rId9"/>
                <a:stretch>
                  <a:fillRect l="-1416" t="-8333" r="-885" b="-26667"/>
                </a:stretch>
              </a:blipFill>
            </p:spPr>
            <p:txBody>
              <a:bodyPr/>
              <a:lstStyle/>
              <a:p>
                <a:r>
                  <a:rPr lang="en-US">
                    <a:noFill/>
                  </a:rPr>
                  <a:t> </a:t>
                </a:r>
              </a:p>
            </p:txBody>
          </p:sp>
        </mc:Fallback>
      </mc:AlternateContent>
      <p:cxnSp>
        <p:nvCxnSpPr>
          <p:cNvPr id="27" name="Straight Connector 26"/>
          <p:cNvCxnSpPr/>
          <p:nvPr/>
        </p:nvCxnSpPr>
        <p:spPr>
          <a:xfrm>
            <a:off x="4516820" y="6134702"/>
            <a:ext cx="0" cy="38332"/>
          </a:xfrm>
          <a:prstGeom prst="line">
            <a:avLst/>
          </a:prstGeom>
        </p:spPr>
        <p:style>
          <a:lnRef idx="1">
            <a:schemeClr val="accent4"/>
          </a:lnRef>
          <a:fillRef idx="0">
            <a:schemeClr val="accent4"/>
          </a:fillRef>
          <a:effectRef idx="0">
            <a:schemeClr val="accent4"/>
          </a:effectRef>
          <a:fontRef idx="minor">
            <a:schemeClr val="tx1"/>
          </a:fontRef>
        </p:style>
      </p:cxnSp>
      <p:sp>
        <p:nvSpPr>
          <p:cNvPr id="3" name="Oval 2"/>
          <p:cNvSpPr/>
          <p:nvPr/>
        </p:nvSpPr>
        <p:spPr>
          <a:xfrm>
            <a:off x="3635375" y="6148486"/>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 name="TextBox 28"/>
              <p:cNvSpPr txBox="1"/>
              <p:nvPr/>
            </p:nvSpPr>
            <p:spPr>
              <a:xfrm>
                <a:off x="3093183" y="6180085"/>
                <a:ext cx="1105624"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𝐸</m:t>
                      </m:r>
                      <m:r>
                        <m:rPr>
                          <m:lit/>
                        </m:rPr>
                        <a:rPr lang="en-US" sz="1200" b="0" i="1" smtClean="0">
                          <a:solidFill>
                            <a:srgbClr val="FF0000"/>
                          </a:solidFill>
                          <a:latin typeface="Cambria Math"/>
                        </a:rPr>
                        <m:t>[</m:t>
                      </m:r>
                      <m:sSub>
                        <m:sSubPr>
                          <m:ctrlPr>
                            <a:rPr lang="en-US" sz="1200" b="0" i="1" smtClean="0">
                              <a:solidFill>
                                <a:srgbClr val="FF0000"/>
                              </a:solidFill>
                              <a:latin typeface="Cambria Math"/>
                            </a:rPr>
                          </m:ctrlPr>
                        </m:sSubPr>
                        <m:e>
                          <m:r>
                            <a:rPr lang="en-US" sz="1200" b="0" i="1" smtClean="0">
                              <a:solidFill>
                                <a:srgbClr val="FF0000"/>
                              </a:solidFill>
                              <a:latin typeface="Cambria Math"/>
                            </a:rPr>
                            <m:t>𝐵</m:t>
                          </m:r>
                        </m:e>
                        <m:sub>
                          <m:r>
                            <a:rPr lang="en-US" sz="1200" b="0" i="1" smtClean="0">
                              <a:solidFill>
                                <a:srgbClr val="FF0000"/>
                              </a:solidFill>
                              <a:latin typeface="Cambria Math"/>
                            </a:rPr>
                            <m:t>1</m:t>
                          </m:r>
                        </m:sub>
                      </m:sSub>
                      <m:r>
                        <m:rPr>
                          <m:lit/>
                        </m:rPr>
                        <a:rPr lang="en-US" sz="1200" b="0" i="1" smtClean="0">
                          <a:solidFill>
                            <a:srgbClr val="FF0000"/>
                          </a:solidFill>
                          <a:latin typeface="Cambria Math"/>
                        </a:rPr>
                        <m:t>(</m:t>
                      </m:r>
                      <m:sSub>
                        <m:sSubPr>
                          <m:ctrlPr>
                            <a:rPr lang="en-US" sz="1200" b="0" i="1" smtClean="0">
                              <a:solidFill>
                                <a:srgbClr val="FF0000"/>
                              </a:solidFill>
                              <a:latin typeface="Cambria Math"/>
                            </a:rPr>
                          </m:ctrlPr>
                        </m:sSubPr>
                        <m:e>
                          <m:r>
                            <a:rPr lang="en-US" sz="1200" b="0" i="1" smtClean="0">
                              <a:solidFill>
                                <a:srgbClr val="FF0000"/>
                              </a:solidFill>
                              <a:latin typeface="Cambria Math"/>
                            </a:rPr>
                            <m:t>𝐻</m:t>
                          </m:r>
                        </m:e>
                        <m:sub>
                          <m:r>
                            <a:rPr lang="en-US" sz="1200" b="0" i="1" smtClean="0">
                              <a:solidFill>
                                <a:srgbClr val="FF0000"/>
                              </a:solidFill>
                              <a:latin typeface="Cambria Math"/>
                            </a:rPr>
                            <m:t>1</m:t>
                          </m:r>
                        </m:sub>
                      </m:sSub>
                      <m:r>
                        <a:rPr lang="en-US" sz="1200" b="0" i="1" smtClean="0">
                          <a:solidFill>
                            <a:srgbClr val="FF0000"/>
                          </a:solidFill>
                          <a:latin typeface="Cambria Math"/>
                        </a:rPr>
                        <m:t>,</m:t>
                      </m:r>
                      <m:sSub>
                        <m:sSubPr>
                          <m:ctrlPr>
                            <a:rPr lang="en-US" sz="1200" b="0" i="1" smtClean="0">
                              <a:solidFill>
                                <a:srgbClr val="FF0000"/>
                              </a:solidFill>
                              <a:latin typeface="Cambria Math"/>
                            </a:rPr>
                          </m:ctrlPr>
                        </m:sSubPr>
                        <m:e>
                          <m:r>
                            <a:rPr lang="en-US" sz="1200" b="0" i="1" smtClean="0">
                              <a:solidFill>
                                <a:srgbClr val="FF0000"/>
                              </a:solidFill>
                              <a:latin typeface="Cambria Math"/>
                            </a:rPr>
                            <m:t>𝑦</m:t>
                          </m:r>
                        </m:e>
                        <m:sub>
                          <m:r>
                            <a:rPr lang="en-US" sz="1200" b="0" i="1" smtClean="0">
                              <a:solidFill>
                                <a:srgbClr val="FF0000"/>
                              </a:solidFill>
                              <a:latin typeface="Cambria Math"/>
                            </a:rPr>
                            <m:t>2</m:t>
                          </m:r>
                        </m:sub>
                      </m:sSub>
                      <m:r>
                        <m:rPr>
                          <m:lit/>
                        </m:rPr>
                        <a:rPr lang="en-US" sz="1200" b="0" i="1" smtClean="0">
                          <a:solidFill>
                            <a:srgbClr val="FF0000"/>
                          </a:solidFill>
                          <a:latin typeface="Cambria Math"/>
                        </a:rPr>
                        <m:t>)]</m:t>
                      </m:r>
                    </m:oMath>
                  </m:oMathPara>
                </a14:m>
                <a:endParaRPr lang="en-US" sz="1200" dirty="0">
                  <a:solidFill>
                    <a:srgbClr val="FF0000"/>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093183" y="6180085"/>
                <a:ext cx="1105624" cy="276999"/>
              </a:xfrm>
              <a:prstGeom prst="rect">
                <a:avLst/>
              </a:prstGeom>
              <a:blipFill rotWithShape="1">
                <a:blip r:embed="rId10"/>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078273" y="6175170"/>
                <a:ext cx="95686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1</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078273" y="6175170"/>
                <a:ext cx="956865" cy="276999"/>
              </a:xfrm>
              <a:prstGeom prst="rect">
                <a:avLst/>
              </a:prstGeom>
              <a:blipFill rotWithShape="1">
                <a:blip r:embed="rId14"/>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889568" y="2510595"/>
                <a:ext cx="20859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a:rPr>
                        <m:t>𝐸</m:t>
                      </m:r>
                      <m:r>
                        <m:rPr>
                          <m:lit/>
                        </m:rPr>
                        <a:rPr lang="en-US" b="0" i="1" smtClean="0">
                          <a:solidFill>
                            <a:srgbClr val="FF0000"/>
                          </a:solidFill>
                          <a:latin typeface="Cambria Math"/>
                        </a:rPr>
                        <m:t>[</m:t>
                      </m:r>
                      <m:sSub>
                        <m:sSubPr>
                          <m:ctrlPr>
                            <a:rPr lang="en-US" b="0" i="1" smtClean="0">
                              <a:solidFill>
                                <a:srgbClr val="FF0000"/>
                              </a:solidFill>
                              <a:latin typeface="Cambria Math"/>
                            </a:rPr>
                          </m:ctrlPr>
                        </m:sSubPr>
                        <m:e>
                          <m:r>
                            <a:rPr lang="en-US" b="0" i="1" smtClean="0">
                              <a:solidFill>
                                <a:srgbClr val="FF0000"/>
                              </a:solidFill>
                              <a:latin typeface="Cambria Math"/>
                            </a:rPr>
                            <m:t>𝐵</m:t>
                          </m:r>
                        </m:e>
                        <m:sub>
                          <m:r>
                            <a:rPr lang="en-US" b="0" i="1" smtClean="0">
                              <a:solidFill>
                                <a:srgbClr val="FF0000"/>
                              </a:solidFill>
                              <a:latin typeface="Cambria Math"/>
                            </a:rPr>
                            <m:t>1</m:t>
                          </m:r>
                        </m:sub>
                      </m:sSub>
                      <m:r>
                        <m:rPr>
                          <m:lit/>
                        </m:rPr>
                        <a:rPr lang="en-US" b="0" i="1" smtClean="0">
                          <a:solidFill>
                            <a:srgbClr val="FF0000"/>
                          </a:solidFill>
                          <a:latin typeface="Cambria Math"/>
                        </a:rPr>
                        <m:t>(</m:t>
                      </m:r>
                      <m:sSub>
                        <m:sSubPr>
                          <m:ctrlPr>
                            <a:rPr lang="en-US" b="0" i="1" smtClean="0">
                              <a:solidFill>
                                <a:srgbClr val="FF0000"/>
                              </a:solidFill>
                              <a:latin typeface="Cambria Math"/>
                            </a:rPr>
                          </m:ctrlPr>
                        </m:sSubPr>
                        <m:e>
                          <m:r>
                            <a:rPr lang="en-US" b="0" i="1" smtClean="0">
                              <a:solidFill>
                                <a:srgbClr val="FF0000"/>
                              </a:solidFill>
                              <a:latin typeface="Cambria Math"/>
                            </a:rPr>
                            <m:t>𝐻</m:t>
                          </m:r>
                        </m:e>
                        <m:sub>
                          <m:r>
                            <a:rPr lang="en-US" b="0" i="1" smtClean="0">
                              <a:solidFill>
                                <a:srgbClr val="FF0000"/>
                              </a:solidFill>
                              <a:latin typeface="Cambria Math"/>
                            </a:rPr>
                            <m:t>1</m:t>
                          </m:r>
                        </m:sub>
                      </m:sSub>
                      <m:r>
                        <a:rPr lang="en-US" b="0" i="1" smtClean="0">
                          <a:solidFill>
                            <a:srgbClr val="FF0000"/>
                          </a:solidFill>
                          <a:latin typeface="Cambria Math"/>
                        </a:rPr>
                        <m:t>,</m:t>
                      </m:r>
                      <m:sSub>
                        <m:sSubPr>
                          <m:ctrlPr>
                            <a:rPr lang="en-US" b="0" i="1" smtClean="0">
                              <a:solidFill>
                                <a:srgbClr val="FF0000"/>
                              </a:solidFill>
                              <a:latin typeface="Cambria Math"/>
                            </a:rPr>
                          </m:ctrlPr>
                        </m:sSubPr>
                        <m:e>
                          <m:r>
                            <a:rPr lang="en-US" b="0" i="1" smtClean="0">
                              <a:solidFill>
                                <a:srgbClr val="FF0000"/>
                              </a:solidFill>
                              <a:latin typeface="Cambria Math"/>
                            </a:rPr>
                            <m:t>𝑦</m:t>
                          </m:r>
                        </m:e>
                        <m:sub>
                          <m:r>
                            <a:rPr lang="en-US" b="0" i="1" smtClean="0">
                              <a:solidFill>
                                <a:srgbClr val="FF0000"/>
                              </a:solidFill>
                              <a:latin typeface="Cambria Math"/>
                            </a:rPr>
                            <m:t>2</m:t>
                          </m:r>
                        </m:sub>
                      </m:sSub>
                      <m:r>
                        <m:rPr>
                          <m:lit/>
                        </m:rPr>
                        <a:rPr lang="en-US" b="0" i="1" smtClean="0">
                          <a:solidFill>
                            <a:srgbClr val="FF0000"/>
                          </a:solidFill>
                          <a:latin typeface="Cambria Math"/>
                        </a:rPr>
                        <m:t>)]</m:t>
                      </m:r>
                      <m:r>
                        <a:rPr lang="en-US" b="0" i="0" smtClean="0">
                          <a:solidFill>
                            <a:srgbClr val="FF0000"/>
                          </a:solidFill>
                          <a:latin typeface="Cambria Math"/>
                        </a:rPr>
                        <m:t> −0</m:t>
                      </m:r>
                    </m:oMath>
                  </m:oMathPara>
                </a14:m>
                <a:endParaRPr lang="en-US" dirty="0">
                  <a:solidFill>
                    <a:schemeClr val="tx1"/>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5889568" y="2510595"/>
                <a:ext cx="2085956" cy="369332"/>
              </a:xfrm>
              <a:prstGeom prst="rect">
                <a:avLst/>
              </a:prstGeom>
              <a:blipFill rotWithShape="1">
                <a:blip r:embed="rId15"/>
                <a:stretch>
                  <a:fillRect b="-16667"/>
                </a:stretch>
              </a:blipFill>
            </p:spPr>
            <p:txBody>
              <a:bodyPr/>
              <a:lstStyle/>
              <a:p>
                <a:r>
                  <a:rPr lang="en-US">
                    <a:noFill/>
                  </a:rPr>
                  <a:t> </a:t>
                </a:r>
              </a:p>
            </p:txBody>
          </p:sp>
        </mc:Fallback>
      </mc:AlternateContent>
      <p:cxnSp>
        <p:nvCxnSpPr>
          <p:cNvPr id="37" name="Straight Connector 36"/>
          <p:cNvCxnSpPr/>
          <p:nvPr/>
        </p:nvCxnSpPr>
        <p:spPr>
          <a:xfrm flipH="1">
            <a:off x="928048" y="6134100"/>
            <a:ext cx="3584391" cy="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2845417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916839" y="3466934"/>
            <a:ext cx="23228" cy="2708236"/>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14400" y="4800600"/>
            <a:ext cx="1827337" cy="1374570"/>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flipH="1">
            <a:off x="914400" y="4799647"/>
            <a:ext cx="1804478" cy="953"/>
          </a:xfrm>
          <a:prstGeom prst="line">
            <a:avLst/>
          </a:prstGeom>
        </p:spPr>
        <p:style>
          <a:lnRef idx="1">
            <a:schemeClr val="accent4"/>
          </a:lnRef>
          <a:fillRef idx="0">
            <a:schemeClr val="accent4"/>
          </a:fillRef>
          <a:effectRef idx="0">
            <a:schemeClr val="accent4"/>
          </a:effectRef>
          <a:fontRef idx="minor">
            <a:schemeClr val="tx1"/>
          </a:fontRef>
        </p:style>
      </p:cxnSp>
      <p:cxnSp>
        <p:nvCxnSpPr>
          <p:cNvPr id="43" name="Straight Connector 42"/>
          <p:cNvCxnSpPr/>
          <p:nvPr/>
        </p:nvCxnSpPr>
        <p:spPr>
          <a:xfrm>
            <a:off x="914400" y="3464723"/>
            <a:ext cx="3168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26" name="Straight Connector 25"/>
          <p:cNvCxnSpPr/>
          <p:nvPr/>
        </p:nvCxnSpPr>
        <p:spPr>
          <a:xfrm>
            <a:off x="2741738" y="4822506"/>
            <a:ext cx="1462" cy="1349694"/>
          </a:xfrm>
          <a:prstGeom prst="line">
            <a:avLst/>
          </a:prstGeom>
        </p:spPr>
        <p:style>
          <a:lnRef idx="1">
            <a:schemeClr val="accent4"/>
          </a:lnRef>
          <a:fillRef idx="0">
            <a:schemeClr val="accent4"/>
          </a:fillRef>
          <a:effectRef idx="0">
            <a:schemeClr val="accent4"/>
          </a:effectRef>
          <a:fontRef idx="minor">
            <a:schemeClr val="tx1"/>
          </a:fontRef>
        </p:style>
      </p:cxnSp>
      <p:sp>
        <p:nvSpPr>
          <p:cNvPr id="2" name="Title 1"/>
          <p:cNvSpPr>
            <a:spLocks noGrp="1"/>
          </p:cNvSpPr>
          <p:nvPr>
            <p:ph type="title"/>
          </p:nvPr>
        </p:nvSpPr>
        <p:spPr/>
        <p:txBody>
          <a:bodyPr>
            <a:normAutofit/>
          </a:bodyPr>
          <a:lstStyle/>
          <a:p>
            <a:pPr algn="l"/>
            <a:r>
              <a:rPr lang="en-US" sz="2800" dirty="0">
                <a:solidFill>
                  <a:srgbClr val="333399"/>
                </a:solidFill>
                <a:latin typeface="dccsc10" panose="020B0500000000000000" pitchFamily="34" charset="0"/>
              </a:rPr>
              <a:t>Option 3: History-Dependent Inefficiencies</a:t>
            </a:r>
          </a:p>
        </p:txBody>
      </p:sp>
      <p:cxnSp>
        <p:nvCxnSpPr>
          <p:cNvPr id="30" name="Straight Connector 29"/>
          <p:cNvCxnSpPr/>
          <p:nvPr/>
        </p:nvCxnSpPr>
        <p:spPr>
          <a:xfrm>
            <a:off x="914400" y="1600200"/>
            <a:ext cx="0" cy="457200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H="1">
            <a:off x="914400" y="6172200"/>
            <a:ext cx="4572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5473700" y="5987534"/>
                <a:ext cx="4512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1</m:t>
                          </m:r>
                        </m:sub>
                      </m:sSub>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5473700" y="5987534"/>
                <a:ext cx="451277"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57800" y="1415534"/>
                <a:ext cx="4566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2</m:t>
                          </m:r>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457800" y="1415534"/>
                <a:ext cx="456600" cy="369332"/>
              </a:xfrm>
              <a:prstGeom prst="rect">
                <a:avLst/>
              </a:prstGeom>
              <a:blipFill rotWithShape="1">
                <a:blip r:embed="rId4"/>
                <a:stretch>
                  <a:fillRect/>
                </a:stretch>
              </a:blipFill>
            </p:spPr>
            <p:txBody>
              <a:bodyPr/>
              <a:lstStyle/>
              <a:p>
                <a:r>
                  <a:rPr lang="en-US">
                    <a:noFill/>
                  </a:rPr>
                  <a:t> </a:t>
                </a:r>
              </a:p>
            </p:txBody>
          </p:sp>
        </mc:Fallback>
      </mc:AlternateContent>
      <p:cxnSp>
        <p:nvCxnSpPr>
          <p:cNvPr id="34" name="Straight Connector 33"/>
          <p:cNvCxnSpPr/>
          <p:nvPr/>
        </p:nvCxnSpPr>
        <p:spPr>
          <a:xfrm>
            <a:off x="914400" y="3429000"/>
            <a:ext cx="3657600" cy="2743200"/>
          </a:xfrm>
          <a:prstGeom prst="line">
            <a:avLst/>
          </a:prstGeom>
        </p:spPr>
        <p:style>
          <a:lnRef idx="1">
            <a:schemeClr val="dk1"/>
          </a:lnRef>
          <a:fillRef idx="0">
            <a:schemeClr val="dk1"/>
          </a:fillRef>
          <a:effectRef idx="0">
            <a:schemeClr val="dk1"/>
          </a:effectRef>
          <a:fontRef idx="minor">
            <a:schemeClr val="tx1"/>
          </a:fontRef>
        </p:style>
      </p:cxnSp>
      <p:sp>
        <p:nvSpPr>
          <p:cNvPr id="24" name="Oval 23"/>
          <p:cNvSpPr/>
          <p:nvPr/>
        </p:nvSpPr>
        <p:spPr>
          <a:xfrm>
            <a:off x="2718878" y="4776787"/>
            <a:ext cx="45719" cy="457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p:cNvSpPr txBox="1"/>
              <p:nvPr/>
            </p:nvSpPr>
            <p:spPr>
              <a:xfrm>
                <a:off x="2514178" y="4484023"/>
                <a:ext cx="833049" cy="276999"/>
              </a:xfrm>
              <a:prstGeom prst="rect">
                <a:avLst/>
              </a:prstGeom>
              <a:noFill/>
            </p:spPr>
            <p:txBody>
              <a:bodyPr wrap="none" rtlCol="0">
                <a:spAutoFit/>
              </a:bodyPr>
              <a:lstStyle/>
              <a:p>
                <a:r>
                  <a:rPr lang="en-US" sz="1200" dirty="0" smtClean="0">
                    <a:solidFill>
                      <a:schemeClr val="tx1"/>
                    </a:solidFill>
                    <a:latin typeface="dcr10" panose="020B0500000000000000" pitchFamily="34" charset="0"/>
                  </a:rPr>
                  <a:t>if</a:t>
                </a:r>
                <a14:m>
                  <m:oMath xmlns:m="http://schemas.openxmlformats.org/officeDocument/2006/math">
                    <m:r>
                      <a:rPr lang="en-US" sz="1200" b="0" i="0" smtClean="0">
                        <a:solidFill>
                          <a:schemeClr val="tx1"/>
                        </a:solidFill>
                        <a:latin typeface="Cambria Math"/>
                      </a:rPr>
                      <m:t> </m:t>
                    </m:r>
                    <m:r>
                      <m:rPr>
                        <m:lit/>
                      </m:rPr>
                      <a:rPr lang="en-US" sz="1200" i="1" smtClean="0">
                        <a:solidFill>
                          <a:schemeClr val="tx1"/>
                        </a:solidFill>
                        <a:latin typeface="Cambria Math"/>
                      </a:rPr>
                      <m:t>(</m:t>
                    </m:r>
                    <m:sSub>
                      <m:sSubPr>
                        <m:ctrlPr>
                          <a:rPr lang="en-US" sz="1200" i="1" smtClean="0">
                            <a:solidFill>
                              <a:schemeClr val="tx1"/>
                            </a:solidFill>
                            <a:latin typeface="Cambria Math"/>
                          </a:rPr>
                        </m:ctrlPr>
                      </m:sSubPr>
                      <m:e>
                        <m:r>
                          <a:rPr lang="en-US" sz="1200" b="0" i="1" smtClean="0">
                            <a:solidFill>
                              <a:schemeClr val="tx1"/>
                            </a:solidFill>
                            <a:latin typeface="Cambria Math"/>
                          </a:rPr>
                          <m:t>𝐻</m:t>
                        </m:r>
                      </m:e>
                      <m:sub>
                        <m:r>
                          <a:rPr lang="en-US" sz="1200" i="1">
                            <a:solidFill>
                              <a:schemeClr val="tx1"/>
                            </a:solidFill>
                            <a:latin typeface="Cambria Math"/>
                          </a:rPr>
                          <m:t>1</m:t>
                        </m:r>
                      </m:sub>
                    </m:sSub>
                    <m:r>
                      <a:rPr lang="en-US" sz="1200" i="1">
                        <a:solidFill>
                          <a:schemeClr val="tx1"/>
                        </a:solidFill>
                        <a:latin typeface="Cambria Math"/>
                      </a:rPr>
                      <m:t>,</m:t>
                    </m:r>
                    <m:sSub>
                      <m:sSubPr>
                        <m:ctrlPr>
                          <a:rPr lang="en-US" sz="1200" b="0" i="1" smtClean="0">
                            <a:solidFill>
                              <a:srgbClr val="FF0000"/>
                            </a:solidFill>
                            <a:latin typeface="Cambria Math"/>
                          </a:rPr>
                        </m:ctrlPr>
                      </m:sSubPr>
                      <m:e>
                        <m:r>
                          <a:rPr lang="en-US" sz="1200" b="0" i="1" smtClean="0">
                            <a:solidFill>
                              <a:srgbClr val="FF0000"/>
                            </a:solidFill>
                            <a:latin typeface="Cambria Math"/>
                          </a:rPr>
                          <m:t>𝐻</m:t>
                        </m:r>
                      </m:e>
                      <m:sub>
                        <m:r>
                          <a:rPr lang="en-US" sz="1200" b="0" i="1" smtClean="0">
                            <a:solidFill>
                              <a:srgbClr val="FF0000"/>
                            </a:solidFill>
                            <a:latin typeface="Cambria Math"/>
                          </a:rPr>
                          <m:t>2</m:t>
                        </m:r>
                      </m:sub>
                    </m:sSub>
                    <m:r>
                      <m:rPr>
                        <m:lit/>
                      </m:rPr>
                      <a:rPr lang="en-US" sz="1200" i="1">
                        <a:solidFill>
                          <a:schemeClr val="tx1"/>
                        </a:solidFill>
                        <a:latin typeface="Cambria Math"/>
                      </a:rPr>
                      <m:t>)</m:t>
                    </m:r>
                  </m:oMath>
                </a14:m>
                <a:endParaRPr lang="en-US" sz="1200" dirty="0">
                  <a:solidFill>
                    <a:schemeClr val="tx1"/>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2514178" y="4484023"/>
                <a:ext cx="833049" cy="276999"/>
              </a:xfrm>
              <a:prstGeom prst="rect">
                <a:avLst/>
              </a:prstGeom>
              <a:blipFill rotWithShape="1">
                <a:blip r:embed="rId5"/>
                <a:stretch>
                  <a:fillRect t="-2222" b="-15556"/>
                </a:stretch>
              </a:blipFill>
            </p:spPr>
            <p:txBody>
              <a:bodyPr/>
              <a:lstStyle/>
              <a:p>
                <a:r>
                  <a:rPr lang="en-US">
                    <a:noFill/>
                  </a:rPr>
                  <a:t> </a:t>
                </a:r>
              </a:p>
            </p:txBody>
          </p:sp>
        </mc:Fallback>
      </mc:AlternateContent>
      <p:sp>
        <p:nvSpPr>
          <p:cNvPr id="12" name="Oval 11"/>
          <p:cNvSpPr/>
          <p:nvPr/>
        </p:nvSpPr>
        <p:spPr>
          <a:xfrm>
            <a:off x="4553251" y="6147501"/>
            <a:ext cx="45719" cy="457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4348551" y="5854737"/>
                <a:ext cx="1305357" cy="276999"/>
              </a:xfrm>
              <a:prstGeom prst="rect">
                <a:avLst/>
              </a:prstGeom>
              <a:noFill/>
            </p:spPr>
            <p:txBody>
              <a:bodyPr wrap="none" rtlCol="0">
                <a:spAutoFit/>
              </a:bodyPr>
              <a:lstStyle/>
              <a:p>
                <a:r>
                  <a:rPr lang="en-US" sz="1200" dirty="0" smtClean="0">
                    <a:solidFill>
                      <a:schemeClr val="tx1"/>
                    </a:solidFill>
                    <a:latin typeface="dcr10" panose="020B0500000000000000" pitchFamily="34" charset="0"/>
                  </a:rPr>
                  <a:t>if</a:t>
                </a:r>
                <a14:m>
                  <m:oMath xmlns:m="http://schemas.openxmlformats.org/officeDocument/2006/math">
                    <m:r>
                      <a:rPr lang="en-US" sz="1200" b="0" i="0" smtClean="0">
                        <a:solidFill>
                          <a:schemeClr val="tx1"/>
                        </a:solidFill>
                        <a:latin typeface="Cambria Math"/>
                      </a:rPr>
                      <m:t> </m:t>
                    </m:r>
                    <m:r>
                      <m:rPr>
                        <m:lit/>
                      </m:rPr>
                      <a:rPr lang="en-US" sz="1200" i="1" smtClean="0">
                        <a:solidFill>
                          <a:schemeClr val="tx1"/>
                        </a:solidFill>
                        <a:latin typeface="Cambria Math"/>
                      </a:rPr>
                      <m:t>(</m:t>
                    </m:r>
                    <m:sSub>
                      <m:sSubPr>
                        <m:ctrlPr>
                          <a:rPr lang="en-US" sz="1200" i="1" smtClean="0">
                            <a:solidFill>
                              <a:schemeClr val="tx1"/>
                            </a:solidFill>
                            <a:latin typeface="Cambria Math"/>
                          </a:rPr>
                        </m:ctrlPr>
                      </m:sSubPr>
                      <m:e>
                        <m:r>
                          <a:rPr lang="en-US" sz="1200" b="0" i="1" smtClean="0">
                            <a:solidFill>
                              <a:schemeClr val="tx1"/>
                            </a:solidFill>
                            <a:latin typeface="Cambria Math"/>
                          </a:rPr>
                          <m:t>𝐻</m:t>
                        </m:r>
                      </m:e>
                      <m:sub>
                        <m:r>
                          <a:rPr lang="en-US" sz="1200" i="1">
                            <a:solidFill>
                              <a:schemeClr val="tx1"/>
                            </a:solidFill>
                            <a:latin typeface="Cambria Math"/>
                          </a:rPr>
                          <m:t>1</m:t>
                        </m:r>
                      </m:sub>
                    </m:sSub>
                    <m:r>
                      <a:rPr lang="en-US" sz="1200" i="1">
                        <a:solidFill>
                          <a:schemeClr val="tx1"/>
                        </a:solidFill>
                        <a:latin typeface="Cambria Math"/>
                      </a:rPr>
                      <m:t>,</m:t>
                    </m:r>
                    <m:r>
                      <a:rPr lang="en-US" sz="1200" b="0" i="1" smtClean="0">
                        <a:solidFill>
                          <a:schemeClr val="tx1"/>
                        </a:solidFill>
                        <a:latin typeface="Cambria Math"/>
                      </a:rPr>
                      <m:t>0</m:t>
                    </m:r>
                    <m:r>
                      <m:rPr>
                        <m:lit/>
                      </m:rPr>
                      <a:rPr lang="en-US" sz="1200" i="1">
                        <a:solidFill>
                          <a:schemeClr val="tx1"/>
                        </a:solidFill>
                        <a:latin typeface="Cambria Math"/>
                      </a:rPr>
                      <m:t>)</m:t>
                    </m:r>
                  </m:oMath>
                </a14:m>
                <a:r>
                  <a:rPr lang="en-US" sz="1200" dirty="0" smtClean="0">
                    <a:solidFill>
                      <a:schemeClr val="tx1"/>
                    </a:solidFill>
                  </a:rPr>
                  <a:t> </a:t>
                </a:r>
                <a:r>
                  <a:rPr lang="en-US" sz="1200" dirty="0" smtClean="0">
                    <a:solidFill>
                      <a:schemeClr val="tx1"/>
                    </a:solidFill>
                    <a:latin typeface="dcr10" panose="020B0500000000000000" pitchFamily="34" charset="0"/>
                  </a:rPr>
                  <a:t>or </a:t>
                </a:r>
                <a14:m>
                  <m:oMath xmlns:m="http://schemas.openxmlformats.org/officeDocument/2006/math">
                    <m:r>
                      <m:rPr>
                        <m:lit/>
                      </m:rPr>
                      <a:rPr lang="en-US" sz="1200" b="0" i="1" smtClean="0">
                        <a:solidFill>
                          <a:schemeClr val="tx1"/>
                        </a:solidFill>
                        <a:latin typeface="Cambria Math"/>
                      </a:rPr>
                      <m:t>(</m:t>
                    </m:r>
                    <m:r>
                      <a:rPr lang="en-US" sz="1200" b="0" i="1" smtClean="0">
                        <a:solidFill>
                          <a:schemeClr val="tx1"/>
                        </a:solidFill>
                        <a:latin typeface="Cambria Math"/>
                      </a:rPr>
                      <m:t>0,0</m:t>
                    </m:r>
                    <m:r>
                      <m:rPr>
                        <m:lit/>
                      </m:rPr>
                      <a:rPr lang="en-US" sz="1200" b="0" i="1" smtClean="0">
                        <a:solidFill>
                          <a:schemeClr val="tx1"/>
                        </a:solidFill>
                        <a:latin typeface="Cambria Math"/>
                      </a:rPr>
                      <m:t>)</m:t>
                    </m:r>
                  </m:oMath>
                </a14:m>
                <a:endParaRPr lang="en-US" sz="1200" dirty="0">
                  <a:solidFill>
                    <a:schemeClr val="tx1"/>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348551" y="5854737"/>
                <a:ext cx="1305357" cy="276999"/>
              </a:xfrm>
              <a:prstGeom prst="rect">
                <a:avLst/>
              </a:prstGeom>
              <a:blipFill rotWithShape="1">
                <a:blip r:embed="rId6"/>
                <a:stretch>
                  <a:fillRect t="-2174" b="-13043"/>
                </a:stretch>
              </a:blipFill>
            </p:spPr>
            <p:txBody>
              <a:bodyPr/>
              <a:lstStyle/>
              <a:p>
                <a:r>
                  <a:rPr lang="en-US">
                    <a:noFill/>
                  </a:rPr>
                  <a:t> </a:t>
                </a:r>
              </a:p>
            </p:txBody>
          </p:sp>
        </mc:Fallback>
      </mc:AlternateContent>
      <p:sp>
        <p:nvSpPr>
          <p:cNvPr id="14" name="Oval 13"/>
          <p:cNvSpPr/>
          <p:nvPr/>
        </p:nvSpPr>
        <p:spPr>
          <a:xfrm>
            <a:off x="890500" y="3416964"/>
            <a:ext cx="45719" cy="457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914400" y="3124200"/>
                <a:ext cx="754309" cy="276999"/>
              </a:xfrm>
              <a:prstGeom prst="rect">
                <a:avLst/>
              </a:prstGeom>
              <a:noFill/>
            </p:spPr>
            <p:txBody>
              <a:bodyPr wrap="none" rtlCol="0">
                <a:spAutoFit/>
              </a:bodyPr>
              <a:lstStyle/>
              <a:p>
                <a:r>
                  <a:rPr lang="en-US" sz="1200" dirty="0" smtClean="0">
                    <a:solidFill>
                      <a:schemeClr val="tx1"/>
                    </a:solidFill>
                    <a:latin typeface="dcr10" panose="020B0500000000000000" pitchFamily="34" charset="0"/>
                  </a:rPr>
                  <a:t>if</a:t>
                </a:r>
                <a14:m>
                  <m:oMath xmlns:m="http://schemas.openxmlformats.org/officeDocument/2006/math">
                    <m:r>
                      <a:rPr lang="en-US" sz="1200" b="0" i="0" smtClean="0">
                        <a:solidFill>
                          <a:schemeClr val="tx1"/>
                        </a:solidFill>
                        <a:latin typeface="Cambria Math"/>
                      </a:rPr>
                      <m:t> </m:t>
                    </m:r>
                    <m:r>
                      <m:rPr>
                        <m:lit/>
                      </m:rPr>
                      <a:rPr lang="en-US" sz="1200" i="1" smtClean="0">
                        <a:solidFill>
                          <a:schemeClr val="tx1"/>
                        </a:solidFill>
                        <a:latin typeface="Cambria Math"/>
                      </a:rPr>
                      <m:t>(</m:t>
                    </m:r>
                    <m:r>
                      <a:rPr lang="en-US" sz="1200" i="1" smtClean="0">
                        <a:solidFill>
                          <a:schemeClr val="tx1"/>
                        </a:solidFill>
                        <a:latin typeface="Cambria Math"/>
                      </a:rPr>
                      <m:t>0</m:t>
                    </m:r>
                    <m:r>
                      <a:rPr lang="en-US" sz="1200" i="1">
                        <a:solidFill>
                          <a:schemeClr val="tx1"/>
                        </a:solidFill>
                        <a:latin typeface="Cambria Math"/>
                      </a:rPr>
                      <m:t>,</m:t>
                    </m:r>
                    <m:sSub>
                      <m:sSubPr>
                        <m:ctrlPr>
                          <a:rPr lang="en-US" sz="1200" b="0" i="1" smtClean="0">
                            <a:solidFill>
                              <a:srgbClr val="FF0000"/>
                            </a:solidFill>
                            <a:latin typeface="Cambria Math"/>
                          </a:rPr>
                        </m:ctrlPr>
                      </m:sSubPr>
                      <m:e>
                        <m:r>
                          <a:rPr lang="en-US" sz="1200" b="0" i="1" smtClean="0">
                            <a:solidFill>
                              <a:srgbClr val="FF0000"/>
                            </a:solidFill>
                            <a:latin typeface="Cambria Math"/>
                          </a:rPr>
                          <m:t>𝐻</m:t>
                        </m:r>
                      </m:e>
                      <m:sub>
                        <m:r>
                          <a:rPr lang="en-US" sz="1200" b="0" i="1" smtClean="0">
                            <a:solidFill>
                              <a:srgbClr val="FF0000"/>
                            </a:solidFill>
                            <a:latin typeface="Cambria Math"/>
                          </a:rPr>
                          <m:t>2</m:t>
                        </m:r>
                      </m:sub>
                    </m:sSub>
                    <m:r>
                      <m:rPr>
                        <m:lit/>
                      </m:rPr>
                      <a:rPr lang="en-US" sz="1200" i="1">
                        <a:solidFill>
                          <a:schemeClr val="tx1"/>
                        </a:solidFill>
                        <a:latin typeface="Cambria Math"/>
                      </a:rPr>
                      <m:t>)</m:t>
                    </m:r>
                  </m:oMath>
                </a14:m>
                <a:endParaRPr lang="en-US" sz="1200" dirty="0">
                  <a:solidFill>
                    <a:schemeClr val="tx1"/>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914400" y="3124200"/>
                <a:ext cx="754309" cy="276999"/>
              </a:xfrm>
              <a:prstGeom prst="rect">
                <a:avLst/>
              </a:prstGeom>
              <a:blipFill rotWithShape="1">
                <a:blip r:embed="rId7"/>
                <a:stretch>
                  <a:fillRect t="-222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583988" y="2149365"/>
                <a:ext cx="3446777" cy="369332"/>
              </a:xfrm>
              <a:prstGeom prst="rect">
                <a:avLst/>
              </a:prstGeom>
              <a:noFill/>
            </p:spPr>
            <p:txBody>
              <a:bodyPr wrap="none" rtlCol="0">
                <a:spAutoFit/>
              </a:bodyPr>
              <a:lstStyle/>
              <a:p>
                <a:r>
                  <a:rPr lang="en-US" dirty="0" smtClean="0">
                    <a:latin typeface="dcr10" panose="020B0500000000000000" pitchFamily="34" charset="0"/>
                  </a:rPr>
                  <a:t>Maximal incentives for Agent </a:t>
                </a:r>
                <a14:m>
                  <m:oMath xmlns:m="http://schemas.openxmlformats.org/officeDocument/2006/math">
                    <m:r>
                      <a:rPr lang="en-US" b="0" i="1" smtClean="0">
                        <a:latin typeface="Cambria Math"/>
                      </a:rPr>
                      <m:t>1</m:t>
                    </m:r>
                  </m:oMath>
                </a14:m>
                <a:r>
                  <a:rPr lang="en-US" dirty="0" smtClean="0">
                    <a:latin typeface="dcr10" panose="020B0500000000000000" pitchFamily="34" charset="0"/>
                  </a:rPr>
                  <a:t>:</a:t>
                </a:r>
                <a:endParaRPr lang="en-US" dirty="0">
                  <a:latin typeface="dcr10" panose="020B0500000000000000"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5583988" y="2149365"/>
                <a:ext cx="3446777" cy="369332"/>
              </a:xfrm>
              <a:prstGeom prst="rect">
                <a:avLst/>
              </a:prstGeom>
              <a:blipFill rotWithShape="1">
                <a:blip r:embed="rId8"/>
                <a:stretch>
                  <a:fillRect l="-1416" t="-8333" r="-885"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889568" y="2510595"/>
                <a:ext cx="20859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a:rPr>
                        <m:t>𝐸</m:t>
                      </m:r>
                      <m:r>
                        <m:rPr>
                          <m:lit/>
                        </m:rPr>
                        <a:rPr lang="en-US" b="0" i="1" smtClean="0">
                          <a:solidFill>
                            <a:srgbClr val="FF0000"/>
                          </a:solidFill>
                          <a:latin typeface="Cambria Math"/>
                        </a:rPr>
                        <m:t>[</m:t>
                      </m:r>
                      <m:sSub>
                        <m:sSubPr>
                          <m:ctrlPr>
                            <a:rPr lang="en-US" b="0" i="1" smtClean="0">
                              <a:solidFill>
                                <a:srgbClr val="FF0000"/>
                              </a:solidFill>
                              <a:latin typeface="Cambria Math"/>
                            </a:rPr>
                          </m:ctrlPr>
                        </m:sSubPr>
                        <m:e>
                          <m:r>
                            <a:rPr lang="en-US" b="0" i="1" smtClean="0">
                              <a:solidFill>
                                <a:srgbClr val="FF0000"/>
                              </a:solidFill>
                              <a:latin typeface="Cambria Math"/>
                            </a:rPr>
                            <m:t>𝐵</m:t>
                          </m:r>
                        </m:e>
                        <m:sub>
                          <m:r>
                            <a:rPr lang="en-US" b="0" i="1" smtClean="0">
                              <a:solidFill>
                                <a:srgbClr val="FF0000"/>
                              </a:solidFill>
                              <a:latin typeface="Cambria Math"/>
                            </a:rPr>
                            <m:t>1</m:t>
                          </m:r>
                        </m:sub>
                      </m:sSub>
                      <m:r>
                        <m:rPr>
                          <m:lit/>
                        </m:rPr>
                        <a:rPr lang="en-US" b="0" i="1" smtClean="0">
                          <a:solidFill>
                            <a:srgbClr val="FF0000"/>
                          </a:solidFill>
                          <a:latin typeface="Cambria Math"/>
                        </a:rPr>
                        <m:t>(</m:t>
                      </m:r>
                      <m:sSub>
                        <m:sSubPr>
                          <m:ctrlPr>
                            <a:rPr lang="en-US" b="0" i="1" smtClean="0">
                              <a:solidFill>
                                <a:srgbClr val="FF0000"/>
                              </a:solidFill>
                              <a:latin typeface="Cambria Math"/>
                            </a:rPr>
                          </m:ctrlPr>
                        </m:sSubPr>
                        <m:e>
                          <m:r>
                            <a:rPr lang="en-US" b="0" i="1" smtClean="0">
                              <a:solidFill>
                                <a:srgbClr val="FF0000"/>
                              </a:solidFill>
                              <a:latin typeface="Cambria Math"/>
                            </a:rPr>
                            <m:t>𝐻</m:t>
                          </m:r>
                        </m:e>
                        <m:sub>
                          <m:r>
                            <a:rPr lang="en-US" b="0" i="1" smtClean="0">
                              <a:solidFill>
                                <a:srgbClr val="FF0000"/>
                              </a:solidFill>
                              <a:latin typeface="Cambria Math"/>
                            </a:rPr>
                            <m:t>1</m:t>
                          </m:r>
                        </m:sub>
                      </m:sSub>
                      <m:r>
                        <a:rPr lang="en-US" b="0" i="1" smtClean="0">
                          <a:solidFill>
                            <a:srgbClr val="FF0000"/>
                          </a:solidFill>
                          <a:latin typeface="Cambria Math"/>
                        </a:rPr>
                        <m:t>,</m:t>
                      </m:r>
                      <m:sSub>
                        <m:sSubPr>
                          <m:ctrlPr>
                            <a:rPr lang="en-US" b="0" i="1" smtClean="0">
                              <a:solidFill>
                                <a:srgbClr val="FF0000"/>
                              </a:solidFill>
                              <a:latin typeface="Cambria Math"/>
                            </a:rPr>
                          </m:ctrlPr>
                        </m:sSubPr>
                        <m:e>
                          <m:r>
                            <a:rPr lang="en-US" b="0" i="1" smtClean="0">
                              <a:solidFill>
                                <a:srgbClr val="FF0000"/>
                              </a:solidFill>
                              <a:latin typeface="Cambria Math"/>
                            </a:rPr>
                            <m:t>𝑦</m:t>
                          </m:r>
                        </m:e>
                        <m:sub>
                          <m:r>
                            <a:rPr lang="en-US" b="0" i="1" smtClean="0">
                              <a:solidFill>
                                <a:srgbClr val="FF0000"/>
                              </a:solidFill>
                              <a:latin typeface="Cambria Math"/>
                            </a:rPr>
                            <m:t>2</m:t>
                          </m:r>
                        </m:sub>
                      </m:sSub>
                      <m:r>
                        <m:rPr>
                          <m:lit/>
                        </m:rPr>
                        <a:rPr lang="en-US" b="0" i="1" smtClean="0">
                          <a:solidFill>
                            <a:srgbClr val="FF0000"/>
                          </a:solidFill>
                          <a:latin typeface="Cambria Math"/>
                        </a:rPr>
                        <m:t>)]</m:t>
                      </m:r>
                      <m:r>
                        <a:rPr lang="en-US" b="0" i="0" smtClean="0">
                          <a:solidFill>
                            <a:srgbClr val="FF0000"/>
                          </a:solidFill>
                          <a:latin typeface="Cambria Math"/>
                        </a:rPr>
                        <m:t> −0</m:t>
                      </m:r>
                    </m:oMath>
                  </m:oMathPara>
                </a14:m>
                <a:endParaRPr lang="en-US" dirty="0">
                  <a:solidFill>
                    <a:schemeClr val="tx1"/>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5889568" y="2510595"/>
                <a:ext cx="2085956" cy="369332"/>
              </a:xfrm>
              <a:prstGeom prst="rect">
                <a:avLst/>
              </a:prstGeom>
              <a:blipFill rotWithShape="1">
                <a:blip r:embed="rId9"/>
                <a:stretch>
                  <a:fillRect b="-16667"/>
                </a:stretch>
              </a:blipFill>
            </p:spPr>
            <p:txBody>
              <a:bodyPr/>
              <a:lstStyle/>
              <a:p>
                <a:r>
                  <a:rPr lang="en-US">
                    <a:noFill/>
                  </a:rPr>
                  <a:t> </a:t>
                </a:r>
              </a:p>
            </p:txBody>
          </p:sp>
        </mc:Fallback>
      </mc:AlternateContent>
      <p:sp>
        <p:nvSpPr>
          <p:cNvPr id="3" name="Oval 2"/>
          <p:cNvSpPr/>
          <p:nvPr/>
        </p:nvSpPr>
        <p:spPr>
          <a:xfrm>
            <a:off x="3635375" y="6148486"/>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 name="TextBox 28"/>
              <p:cNvSpPr txBox="1"/>
              <p:nvPr/>
            </p:nvSpPr>
            <p:spPr>
              <a:xfrm>
                <a:off x="3093183" y="6180085"/>
                <a:ext cx="1105624"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𝐸</m:t>
                      </m:r>
                      <m:r>
                        <m:rPr>
                          <m:lit/>
                        </m:rPr>
                        <a:rPr lang="en-US" sz="1200" b="0" i="1" smtClean="0">
                          <a:solidFill>
                            <a:srgbClr val="FF0000"/>
                          </a:solidFill>
                          <a:latin typeface="Cambria Math"/>
                        </a:rPr>
                        <m:t>[</m:t>
                      </m:r>
                      <m:sSub>
                        <m:sSubPr>
                          <m:ctrlPr>
                            <a:rPr lang="en-US" sz="1200" b="0" i="1" smtClean="0">
                              <a:solidFill>
                                <a:srgbClr val="FF0000"/>
                              </a:solidFill>
                              <a:latin typeface="Cambria Math"/>
                            </a:rPr>
                          </m:ctrlPr>
                        </m:sSubPr>
                        <m:e>
                          <m:r>
                            <a:rPr lang="en-US" sz="1200" b="0" i="1" smtClean="0">
                              <a:solidFill>
                                <a:srgbClr val="FF0000"/>
                              </a:solidFill>
                              <a:latin typeface="Cambria Math"/>
                            </a:rPr>
                            <m:t>𝐵</m:t>
                          </m:r>
                        </m:e>
                        <m:sub>
                          <m:r>
                            <a:rPr lang="en-US" sz="1200" b="0" i="1" smtClean="0">
                              <a:solidFill>
                                <a:srgbClr val="FF0000"/>
                              </a:solidFill>
                              <a:latin typeface="Cambria Math"/>
                            </a:rPr>
                            <m:t>1</m:t>
                          </m:r>
                        </m:sub>
                      </m:sSub>
                      <m:r>
                        <m:rPr>
                          <m:lit/>
                        </m:rPr>
                        <a:rPr lang="en-US" sz="1200" b="0" i="1" smtClean="0">
                          <a:solidFill>
                            <a:srgbClr val="FF0000"/>
                          </a:solidFill>
                          <a:latin typeface="Cambria Math"/>
                        </a:rPr>
                        <m:t>(</m:t>
                      </m:r>
                      <m:sSub>
                        <m:sSubPr>
                          <m:ctrlPr>
                            <a:rPr lang="en-US" sz="1200" b="0" i="1" smtClean="0">
                              <a:solidFill>
                                <a:srgbClr val="FF0000"/>
                              </a:solidFill>
                              <a:latin typeface="Cambria Math"/>
                            </a:rPr>
                          </m:ctrlPr>
                        </m:sSubPr>
                        <m:e>
                          <m:r>
                            <a:rPr lang="en-US" sz="1200" b="0" i="1" smtClean="0">
                              <a:solidFill>
                                <a:srgbClr val="FF0000"/>
                              </a:solidFill>
                              <a:latin typeface="Cambria Math"/>
                            </a:rPr>
                            <m:t>𝐻</m:t>
                          </m:r>
                        </m:e>
                        <m:sub>
                          <m:r>
                            <a:rPr lang="en-US" sz="1200" b="0" i="1" smtClean="0">
                              <a:solidFill>
                                <a:srgbClr val="FF0000"/>
                              </a:solidFill>
                              <a:latin typeface="Cambria Math"/>
                            </a:rPr>
                            <m:t>1</m:t>
                          </m:r>
                        </m:sub>
                      </m:sSub>
                      <m:r>
                        <a:rPr lang="en-US" sz="1200" b="0" i="1" smtClean="0">
                          <a:solidFill>
                            <a:srgbClr val="FF0000"/>
                          </a:solidFill>
                          <a:latin typeface="Cambria Math"/>
                        </a:rPr>
                        <m:t>,</m:t>
                      </m:r>
                      <m:sSub>
                        <m:sSubPr>
                          <m:ctrlPr>
                            <a:rPr lang="en-US" sz="1200" b="0" i="1" smtClean="0">
                              <a:solidFill>
                                <a:srgbClr val="FF0000"/>
                              </a:solidFill>
                              <a:latin typeface="Cambria Math"/>
                            </a:rPr>
                          </m:ctrlPr>
                        </m:sSubPr>
                        <m:e>
                          <m:r>
                            <a:rPr lang="en-US" sz="1200" b="0" i="1" smtClean="0">
                              <a:solidFill>
                                <a:srgbClr val="FF0000"/>
                              </a:solidFill>
                              <a:latin typeface="Cambria Math"/>
                            </a:rPr>
                            <m:t>𝑦</m:t>
                          </m:r>
                        </m:e>
                        <m:sub>
                          <m:r>
                            <a:rPr lang="en-US" sz="1200" b="0" i="1" smtClean="0">
                              <a:solidFill>
                                <a:srgbClr val="FF0000"/>
                              </a:solidFill>
                              <a:latin typeface="Cambria Math"/>
                            </a:rPr>
                            <m:t>2</m:t>
                          </m:r>
                        </m:sub>
                      </m:sSub>
                      <m:r>
                        <m:rPr>
                          <m:lit/>
                        </m:rPr>
                        <a:rPr lang="en-US" sz="1200" b="0" i="1" smtClean="0">
                          <a:solidFill>
                            <a:srgbClr val="FF0000"/>
                          </a:solidFill>
                          <a:latin typeface="Cambria Math"/>
                        </a:rPr>
                        <m:t>)]</m:t>
                      </m:r>
                    </m:oMath>
                  </m:oMathPara>
                </a14:m>
                <a:endParaRPr lang="en-US" sz="1200" dirty="0">
                  <a:solidFill>
                    <a:srgbClr val="FF0000"/>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093183" y="6180085"/>
                <a:ext cx="1105624" cy="276999"/>
              </a:xfrm>
              <a:prstGeom prst="rect">
                <a:avLst/>
              </a:prstGeom>
              <a:blipFill rotWithShape="1">
                <a:blip r:embed="rId10"/>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5583620" y="2907268"/>
                <a:ext cx="3446777" cy="369332"/>
              </a:xfrm>
              <a:prstGeom prst="rect">
                <a:avLst/>
              </a:prstGeom>
              <a:noFill/>
            </p:spPr>
            <p:txBody>
              <a:bodyPr wrap="none" rtlCol="0">
                <a:spAutoFit/>
              </a:bodyPr>
              <a:lstStyle/>
              <a:p>
                <a:r>
                  <a:rPr lang="en-US" dirty="0" smtClean="0">
                    <a:latin typeface="dcr10" panose="020B0500000000000000" pitchFamily="34" charset="0"/>
                  </a:rPr>
                  <a:t>Maximal incentives for Agent </a:t>
                </a:r>
                <a14:m>
                  <m:oMath xmlns:m="http://schemas.openxmlformats.org/officeDocument/2006/math">
                    <m:r>
                      <a:rPr lang="en-US" b="0" i="1" smtClean="0">
                        <a:latin typeface="Cambria Math"/>
                      </a:rPr>
                      <m:t>2</m:t>
                    </m:r>
                  </m:oMath>
                </a14:m>
                <a:r>
                  <a:rPr lang="en-US" dirty="0" smtClean="0">
                    <a:latin typeface="dcr10" panose="020B0500000000000000" pitchFamily="34" charset="0"/>
                  </a:rPr>
                  <a:t>:</a:t>
                </a:r>
                <a:endParaRPr lang="en-US" dirty="0">
                  <a:latin typeface="dcr10" panose="020B0500000000000000" pitchFamily="34"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5583620" y="2907268"/>
                <a:ext cx="3446777" cy="369332"/>
              </a:xfrm>
              <a:prstGeom prst="rect">
                <a:avLst/>
              </a:prstGeom>
              <a:blipFill rotWithShape="1">
                <a:blip r:embed="rId11"/>
                <a:stretch>
                  <a:fillRect l="-1593" t="-8197" r="-708"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5927835" y="3212068"/>
                <a:ext cx="3332515" cy="369332"/>
              </a:xfrm>
              <a:prstGeom prst="rect">
                <a:avLst/>
              </a:prstGeom>
              <a:noFill/>
            </p:spPr>
            <p:txBody>
              <a:bodyPr wrap="none" rtlCol="0">
                <a:spAutoFit/>
              </a:bodyPr>
              <a:lstStyle/>
              <a:p>
                <a14:m>
                  <m:oMath xmlns:m="http://schemas.openxmlformats.org/officeDocument/2006/math">
                    <m:r>
                      <a:rPr lang="en-US" b="0" i="1" smtClean="0">
                        <a:solidFill>
                          <a:srgbClr val="FF0000"/>
                        </a:solidFill>
                        <a:latin typeface="Cambria Math"/>
                      </a:rPr>
                      <m:t>𝐸</m:t>
                    </m:r>
                    <m:r>
                      <m:rPr>
                        <m:lit/>
                      </m:rPr>
                      <a:rPr lang="en-US" b="0" i="1" smtClean="0">
                        <a:solidFill>
                          <a:srgbClr val="FF0000"/>
                        </a:solidFill>
                        <a:latin typeface="Cambria Math"/>
                      </a:rPr>
                      <m:t>[</m:t>
                    </m:r>
                    <m:sSub>
                      <m:sSubPr>
                        <m:ctrlPr>
                          <a:rPr lang="en-US" b="0" i="1" smtClean="0">
                            <a:solidFill>
                              <a:srgbClr val="FF0000"/>
                            </a:solidFill>
                            <a:latin typeface="Cambria Math"/>
                          </a:rPr>
                        </m:ctrlPr>
                      </m:sSubPr>
                      <m:e>
                        <m:r>
                          <a:rPr lang="en-US" b="0" i="1" smtClean="0">
                            <a:solidFill>
                              <a:srgbClr val="FF0000"/>
                            </a:solidFill>
                            <a:latin typeface="Cambria Math"/>
                          </a:rPr>
                          <m:t>𝐵</m:t>
                        </m:r>
                      </m:e>
                      <m:sub>
                        <m:r>
                          <a:rPr lang="en-US" b="0" i="1" smtClean="0">
                            <a:solidFill>
                              <a:srgbClr val="FF0000"/>
                            </a:solidFill>
                            <a:latin typeface="Cambria Math"/>
                          </a:rPr>
                          <m:t>2</m:t>
                        </m:r>
                      </m:sub>
                    </m:sSub>
                    <m:r>
                      <m:rPr>
                        <m:lit/>
                      </m:rPr>
                      <a:rPr lang="en-US" b="0" i="1" smtClean="0">
                        <a:solidFill>
                          <a:srgbClr val="FF0000"/>
                        </a:solidFill>
                        <a:latin typeface="Cambria Math"/>
                      </a:rPr>
                      <m:t>(</m:t>
                    </m:r>
                    <m:sSub>
                      <m:sSubPr>
                        <m:ctrlPr>
                          <a:rPr lang="en-US" b="0" i="1" smtClean="0">
                            <a:solidFill>
                              <a:srgbClr val="FF0000"/>
                            </a:solidFill>
                            <a:latin typeface="Cambria Math"/>
                          </a:rPr>
                        </m:ctrlPr>
                      </m:sSubPr>
                      <m:e>
                        <m:r>
                          <a:rPr lang="en-US" b="0" i="1" smtClean="0">
                            <a:solidFill>
                              <a:srgbClr val="FF0000"/>
                            </a:solidFill>
                            <a:latin typeface="Cambria Math"/>
                          </a:rPr>
                          <m:t>𝑦</m:t>
                        </m:r>
                      </m:e>
                      <m:sub>
                        <m:r>
                          <a:rPr lang="en-US" b="0" i="1" smtClean="0">
                            <a:solidFill>
                              <a:srgbClr val="FF0000"/>
                            </a:solidFill>
                            <a:latin typeface="Cambria Math"/>
                          </a:rPr>
                          <m:t>1</m:t>
                        </m:r>
                      </m:sub>
                    </m:sSub>
                    <m:r>
                      <a:rPr lang="en-US" b="0" i="1" smtClean="0">
                        <a:solidFill>
                          <a:srgbClr val="FF0000"/>
                        </a:solidFill>
                        <a:latin typeface="Cambria Math"/>
                      </a:rPr>
                      <m:t>,</m:t>
                    </m:r>
                    <m:sSub>
                      <m:sSubPr>
                        <m:ctrlPr>
                          <a:rPr lang="en-US" b="0" i="1" smtClean="0">
                            <a:solidFill>
                              <a:srgbClr val="FF0000"/>
                            </a:solidFill>
                            <a:latin typeface="Cambria Math"/>
                          </a:rPr>
                        </m:ctrlPr>
                      </m:sSubPr>
                      <m:e>
                        <m:r>
                          <a:rPr lang="en-US" b="0" i="1" smtClean="0">
                            <a:solidFill>
                              <a:srgbClr val="FF0000"/>
                            </a:solidFill>
                            <a:latin typeface="Cambria Math"/>
                          </a:rPr>
                          <m:t>𝐻</m:t>
                        </m:r>
                      </m:e>
                      <m:sub>
                        <m:r>
                          <a:rPr lang="en-US" b="0" i="1" smtClean="0">
                            <a:solidFill>
                              <a:srgbClr val="FF0000"/>
                            </a:solidFill>
                            <a:latin typeface="Cambria Math"/>
                          </a:rPr>
                          <m:t>2</m:t>
                        </m:r>
                      </m:sub>
                    </m:sSub>
                    <m:r>
                      <m:rPr>
                        <m:lit/>
                      </m:rPr>
                      <a:rPr lang="en-US" b="0" i="1" smtClean="0">
                        <a:solidFill>
                          <a:srgbClr val="FF0000"/>
                        </a:solidFill>
                        <a:latin typeface="Cambria Math"/>
                      </a:rPr>
                      <m:t>)]</m:t>
                    </m:r>
                    <m:r>
                      <a:rPr lang="en-US" b="0" i="1" smtClean="0">
                        <a:solidFill>
                          <a:srgbClr val="FF0000"/>
                        </a:solidFill>
                        <a:latin typeface="Cambria Math"/>
                      </a:rPr>
                      <m:t> −0</m:t>
                    </m:r>
                  </m:oMath>
                </a14:m>
                <a:r>
                  <a:rPr lang="en-US" dirty="0" smtClean="0">
                    <a:solidFill>
                      <a:schemeClr val="bg1"/>
                    </a:solidFill>
                  </a:rPr>
                  <a:t>-</a:t>
                </a:r>
                <a:r>
                  <a:rPr lang="en-US" dirty="0">
                    <a:solidFill>
                      <a:schemeClr val="bg1"/>
                    </a:solidFill>
                  </a:rPr>
                  <a:t> </a:t>
                </a:r>
                <a14:m>
                  <m:oMath xmlns:m="http://schemas.openxmlformats.org/officeDocument/2006/math">
                    <m:r>
                      <a:rPr lang="en-US" i="1" smtClean="0">
                        <a:solidFill>
                          <a:schemeClr val="bg1"/>
                        </a:solidFill>
                        <a:latin typeface="Cambria Math"/>
                      </a:rPr>
                      <m:t>𝐸</m:t>
                    </m:r>
                    <m:r>
                      <m:rPr>
                        <m:lit/>
                      </m:rPr>
                      <a:rPr lang="en-US" i="1">
                        <a:solidFill>
                          <a:schemeClr val="bg1"/>
                        </a:solidFill>
                        <a:latin typeface="Cambria Math"/>
                      </a:rPr>
                      <m:t>[</m:t>
                    </m:r>
                    <m:sSub>
                      <m:sSubPr>
                        <m:ctrlPr>
                          <a:rPr lang="en-US" i="1">
                            <a:solidFill>
                              <a:schemeClr val="bg1"/>
                            </a:solidFill>
                            <a:latin typeface="Cambria Math"/>
                          </a:rPr>
                        </m:ctrlPr>
                      </m:sSubPr>
                      <m:e>
                        <m:r>
                          <a:rPr lang="en-US" i="1">
                            <a:solidFill>
                              <a:schemeClr val="bg1"/>
                            </a:solidFill>
                            <a:latin typeface="Cambria Math"/>
                          </a:rPr>
                          <m:t>𝑏</m:t>
                        </m:r>
                      </m:e>
                      <m:sub>
                        <m:r>
                          <a:rPr lang="en-US" b="0" i="1" smtClean="0">
                            <a:solidFill>
                              <a:schemeClr val="bg1"/>
                            </a:solidFill>
                            <a:latin typeface="Cambria Math"/>
                          </a:rPr>
                          <m:t>2</m:t>
                        </m:r>
                      </m:sub>
                    </m:sSub>
                    <m:r>
                      <m:rPr>
                        <m:lit/>
                      </m:rPr>
                      <a:rPr lang="en-US" i="1">
                        <a:solidFill>
                          <a:schemeClr val="bg1"/>
                        </a:solidFill>
                        <a:latin typeface="Cambria Math"/>
                      </a:rPr>
                      <m:t>(</m:t>
                    </m:r>
                    <m:sSub>
                      <m:sSubPr>
                        <m:ctrlPr>
                          <a:rPr lang="en-US" b="0" i="1" smtClean="0">
                            <a:solidFill>
                              <a:schemeClr val="bg1"/>
                            </a:solidFill>
                            <a:latin typeface="Cambria Math"/>
                          </a:rPr>
                        </m:ctrlPr>
                      </m:sSubPr>
                      <m:e>
                        <m:r>
                          <a:rPr lang="en-US" b="0" i="1" smtClean="0">
                            <a:solidFill>
                              <a:schemeClr val="bg1"/>
                            </a:solidFill>
                            <a:latin typeface="Cambria Math"/>
                          </a:rPr>
                          <m:t>𝑦</m:t>
                        </m:r>
                      </m:e>
                      <m:sub>
                        <m:r>
                          <a:rPr lang="en-US" b="0" i="1" smtClean="0">
                            <a:solidFill>
                              <a:schemeClr val="bg1"/>
                            </a:solidFill>
                            <a:latin typeface="Cambria Math"/>
                          </a:rPr>
                          <m:t>1</m:t>
                        </m:r>
                      </m:sub>
                    </m:sSub>
                    <m:r>
                      <a:rPr lang="en-US" i="1">
                        <a:solidFill>
                          <a:schemeClr val="bg1"/>
                        </a:solidFill>
                        <a:latin typeface="Cambria Math"/>
                      </a:rPr>
                      <m:t>,</m:t>
                    </m:r>
                    <m:r>
                      <a:rPr lang="en-US" b="0" i="1" smtClean="0">
                        <a:solidFill>
                          <a:schemeClr val="bg1"/>
                        </a:solidFill>
                        <a:latin typeface="Cambria Math"/>
                      </a:rPr>
                      <m:t>0</m:t>
                    </m:r>
                    <m:r>
                      <m:rPr>
                        <m:lit/>
                      </m:rPr>
                      <a:rPr lang="en-US" i="1">
                        <a:solidFill>
                          <a:schemeClr val="bg1"/>
                        </a:solidFill>
                        <a:latin typeface="Cambria Math"/>
                      </a:rPr>
                      <m:t>)]</m:t>
                    </m:r>
                  </m:oMath>
                </a14:m>
                <a:endParaRPr lang="en-US" dirty="0">
                  <a:solidFill>
                    <a:schemeClr val="tx1"/>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5927835" y="3212068"/>
                <a:ext cx="3332515" cy="369332"/>
              </a:xfrm>
              <a:prstGeom prst="rect">
                <a:avLst/>
              </a:prstGeom>
              <a:blipFill rotWithShape="1">
                <a:blip r:embed="rId12"/>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078273" y="6175170"/>
                <a:ext cx="95686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1</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078273" y="6175170"/>
                <a:ext cx="956865" cy="276999"/>
              </a:xfrm>
              <a:prstGeom prst="rect">
                <a:avLst/>
              </a:prstGeom>
              <a:blipFill rotWithShape="1">
                <a:blip r:embed="rId13"/>
                <a:stretch>
                  <a:fillRect b="-8889"/>
                </a:stretch>
              </a:blipFill>
            </p:spPr>
            <p:txBody>
              <a:bodyPr/>
              <a:lstStyle/>
              <a:p>
                <a:r>
                  <a:rPr lang="en-US">
                    <a:noFill/>
                  </a:rPr>
                  <a:t> </a:t>
                </a:r>
              </a:p>
            </p:txBody>
          </p:sp>
        </mc:Fallback>
      </mc:AlternateContent>
      <p:sp>
        <p:nvSpPr>
          <p:cNvPr id="38" name="Oval 37"/>
          <p:cNvSpPr/>
          <p:nvPr/>
        </p:nvSpPr>
        <p:spPr>
          <a:xfrm>
            <a:off x="888125" y="4084846"/>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0" name="TextBox 39"/>
              <p:cNvSpPr txBox="1"/>
              <p:nvPr/>
            </p:nvSpPr>
            <p:spPr>
              <a:xfrm>
                <a:off x="-46056" y="3292525"/>
                <a:ext cx="96045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2</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40" name="TextBox 39"/>
              <p:cNvSpPr txBox="1">
                <a:spLocks noRot="1" noChangeAspect="1" noMove="1" noResize="1" noEditPoints="1" noAdjustHandles="1" noChangeArrowheads="1" noChangeShapeType="1" noTextEdit="1"/>
              </p:cNvSpPr>
              <p:nvPr/>
            </p:nvSpPr>
            <p:spPr>
              <a:xfrm>
                <a:off x="-46056" y="3292525"/>
                <a:ext cx="960456" cy="276999"/>
              </a:xfrm>
              <a:prstGeom prst="rect">
                <a:avLst/>
              </a:prstGeom>
              <a:blipFill rotWithShape="1">
                <a:blip r:embed="rId14"/>
                <a:stretch>
                  <a:fillRect b="-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105517" y="3962400"/>
                <a:ext cx="1109214"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𝐸</m:t>
                      </m:r>
                      <m:r>
                        <m:rPr>
                          <m:lit/>
                        </m:rPr>
                        <a:rPr lang="en-US" sz="1200" b="0" i="1" smtClean="0">
                          <a:solidFill>
                            <a:srgbClr val="FF0000"/>
                          </a:solidFill>
                          <a:latin typeface="Cambria Math"/>
                        </a:rPr>
                        <m:t>[</m:t>
                      </m:r>
                      <m:sSub>
                        <m:sSubPr>
                          <m:ctrlPr>
                            <a:rPr lang="en-US" sz="1200" b="0" i="1" smtClean="0">
                              <a:solidFill>
                                <a:srgbClr val="FF0000"/>
                              </a:solidFill>
                              <a:latin typeface="Cambria Math"/>
                            </a:rPr>
                          </m:ctrlPr>
                        </m:sSubPr>
                        <m:e>
                          <m:r>
                            <a:rPr lang="en-US" sz="1200" b="0" i="1" smtClean="0">
                              <a:solidFill>
                                <a:srgbClr val="FF0000"/>
                              </a:solidFill>
                              <a:latin typeface="Cambria Math"/>
                            </a:rPr>
                            <m:t>𝐵</m:t>
                          </m:r>
                        </m:e>
                        <m:sub>
                          <m:r>
                            <a:rPr lang="en-US" sz="1200" b="0" i="1" smtClean="0">
                              <a:solidFill>
                                <a:srgbClr val="FF0000"/>
                              </a:solidFill>
                              <a:latin typeface="Cambria Math"/>
                            </a:rPr>
                            <m:t>2</m:t>
                          </m:r>
                        </m:sub>
                      </m:sSub>
                      <m:r>
                        <m:rPr>
                          <m:lit/>
                        </m:rPr>
                        <a:rPr lang="en-US" sz="1200" b="0" i="1" smtClean="0">
                          <a:solidFill>
                            <a:srgbClr val="FF0000"/>
                          </a:solidFill>
                          <a:latin typeface="Cambria Math"/>
                        </a:rPr>
                        <m:t>(</m:t>
                      </m:r>
                      <m:sSub>
                        <m:sSubPr>
                          <m:ctrlPr>
                            <a:rPr lang="en-US" sz="1200" b="0" i="1" smtClean="0">
                              <a:solidFill>
                                <a:srgbClr val="FF0000"/>
                              </a:solidFill>
                              <a:latin typeface="Cambria Math"/>
                            </a:rPr>
                          </m:ctrlPr>
                        </m:sSubPr>
                        <m:e>
                          <m:r>
                            <a:rPr lang="en-US" sz="1200" b="0" i="1" smtClean="0">
                              <a:solidFill>
                                <a:srgbClr val="FF0000"/>
                              </a:solidFill>
                              <a:latin typeface="Cambria Math"/>
                            </a:rPr>
                            <m:t>𝑦</m:t>
                          </m:r>
                        </m:e>
                        <m:sub>
                          <m:r>
                            <a:rPr lang="en-US" sz="1200" b="0" i="1" smtClean="0">
                              <a:solidFill>
                                <a:srgbClr val="FF0000"/>
                              </a:solidFill>
                              <a:latin typeface="Cambria Math"/>
                            </a:rPr>
                            <m:t>1</m:t>
                          </m:r>
                        </m:sub>
                      </m:sSub>
                      <m:r>
                        <a:rPr lang="en-US" sz="1200" b="0" i="1" smtClean="0">
                          <a:solidFill>
                            <a:srgbClr val="FF0000"/>
                          </a:solidFill>
                          <a:latin typeface="Cambria Math"/>
                        </a:rPr>
                        <m:t>,</m:t>
                      </m:r>
                      <m:sSub>
                        <m:sSubPr>
                          <m:ctrlPr>
                            <a:rPr lang="en-US" sz="1200" b="0" i="1" smtClean="0">
                              <a:solidFill>
                                <a:srgbClr val="FF0000"/>
                              </a:solidFill>
                              <a:latin typeface="Cambria Math"/>
                            </a:rPr>
                          </m:ctrlPr>
                        </m:sSubPr>
                        <m:e>
                          <m:r>
                            <a:rPr lang="en-US" sz="1200" b="0" i="1" smtClean="0">
                              <a:solidFill>
                                <a:srgbClr val="FF0000"/>
                              </a:solidFill>
                              <a:latin typeface="Cambria Math"/>
                            </a:rPr>
                            <m:t>𝐻</m:t>
                          </m:r>
                        </m:e>
                        <m:sub>
                          <m:r>
                            <a:rPr lang="en-US" sz="1200" b="0" i="1" smtClean="0">
                              <a:solidFill>
                                <a:srgbClr val="FF0000"/>
                              </a:solidFill>
                              <a:latin typeface="Cambria Math"/>
                            </a:rPr>
                            <m:t>2</m:t>
                          </m:r>
                        </m:sub>
                      </m:sSub>
                      <m:r>
                        <m:rPr>
                          <m:lit/>
                        </m:rPr>
                        <a:rPr lang="en-US" sz="1200" b="0" i="1" smtClean="0">
                          <a:solidFill>
                            <a:srgbClr val="FF0000"/>
                          </a:solidFill>
                          <a:latin typeface="Cambria Math"/>
                        </a:rPr>
                        <m:t>)]</m:t>
                      </m:r>
                    </m:oMath>
                  </m:oMathPara>
                </a14:m>
                <a:endParaRPr lang="en-US" sz="1200" dirty="0">
                  <a:solidFill>
                    <a:srgbClr val="FF0000"/>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105517" y="3962400"/>
                <a:ext cx="1109214" cy="276999"/>
              </a:xfrm>
              <a:prstGeom prst="rect">
                <a:avLst/>
              </a:prstGeom>
              <a:blipFill rotWithShape="1">
                <a:blip r:embed="rId15"/>
                <a:stretch>
                  <a:fillRect b="-8889"/>
                </a:stretch>
              </a:blipFill>
            </p:spPr>
            <p:txBody>
              <a:bodyPr/>
              <a:lstStyle/>
              <a:p>
                <a:r>
                  <a:rPr lang="en-US">
                    <a:noFill/>
                  </a:rPr>
                  <a:t> </a:t>
                </a:r>
              </a:p>
            </p:txBody>
          </p:sp>
        </mc:Fallback>
      </mc:AlternateContent>
      <p:cxnSp>
        <p:nvCxnSpPr>
          <p:cNvPr id="39" name="Straight Connector 38"/>
          <p:cNvCxnSpPr/>
          <p:nvPr/>
        </p:nvCxnSpPr>
        <p:spPr>
          <a:xfrm>
            <a:off x="959647" y="3466933"/>
            <a:ext cx="0" cy="2705267"/>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756276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What if Everything (but </a:t>
                </a:r>
                <a14:m>
                  <m:oMath xmlns:m="http://schemas.openxmlformats.org/officeDocument/2006/math">
                    <m:r>
                      <a:rPr lang="en-US" sz="2800" b="0" i="1" smtClean="0">
                        <a:solidFill>
                          <a:srgbClr val="333399"/>
                        </a:solidFill>
                        <a:latin typeface="Cambria Math"/>
                      </a:rPr>
                      <m:t>𝑒</m:t>
                    </m:r>
                  </m:oMath>
                </a14:m>
                <a:r>
                  <a:rPr lang="en-US" sz="2800" dirty="0" smtClean="0">
                    <a:solidFill>
                      <a:srgbClr val="333399"/>
                    </a:solidFill>
                    <a:latin typeface="dccsc10" panose="020B0500000000000000" pitchFamily="34" charset="0"/>
                  </a:rPr>
                  <a:t>) is Public?</a:t>
                </a:r>
                <a:endParaRPr lang="en-US" sz="2800" dirty="0">
                  <a:solidFill>
                    <a:srgbClr val="333399"/>
                  </a:solidFill>
                  <a:latin typeface="dccsc10" panose="020B0500000000000000" pitchFamily="34"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l="-1481"/>
                </a:stretch>
              </a:blipFill>
            </p:spPr>
            <p:txBody>
              <a:bodyPr/>
              <a:lstStyle/>
              <a:p>
                <a:r>
                  <a:rPr lang="en-US">
                    <a:noFill/>
                  </a:rPr>
                  <a:t> </a:t>
                </a:r>
              </a:p>
            </p:txBody>
          </p:sp>
        </mc:Fallback>
      </mc:AlternateContent>
      <p:cxnSp>
        <p:nvCxnSpPr>
          <p:cNvPr id="30" name="Straight Connector 29"/>
          <p:cNvCxnSpPr/>
          <p:nvPr/>
        </p:nvCxnSpPr>
        <p:spPr>
          <a:xfrm>
            <a:off x="914400" y="1600200"/>
            <a:ext cx="0" cy="457200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H="1">
            <a:off x="914400" y="6172200"/>
            <a:ext cx="4572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5473700" y="5987534"/>
                <a:ext cx="4512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1</m:t>
                          </m:r>
                        </m:sub>
                      </m:sSub>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5473700" y="5987534"/>
                <a:ext cx="451277"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57800" y="1415534"/>
                <a:ext cx="4566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2</m:t>
                          </m:r>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457800" y="1415534"/>
                <a:ext cx="456600" cy="369332"/>
              </a:xfrm>
              <a:prstGeom prst="rect">
                <a:avLst/>
              </a:prstGeom>
              <a:blipFill rotWithShape="1">
                <a:blip r:embed="rId5"/>
                <a:stretch>
                  <a:fillRect/>
                </a:stretch>
              </a:blipFill>
            </p:spPr>
            <p:txBody>
              <a:bodyPr/>
              <a:lstStyle/>
              <a:p>
                <a:r>
                  <a:rPr lang="en-US">
                    <a:noFill/>
                  </a:rPr>
                  <a:t> </a:t>
                </a:r>
              </a:p>
            </p:txBody>
          </p:sp>
        </mc:Fallback>
      </mc:AlternateContent>
      <p:cxnSp>
        <p:nvCxnSpPr>
          <p:cNvPr id="34" name="Straight Connector 33"/>
          <p:cNvCxnSpPr/>
          <p:nvPr/>
        </p:nvCxnSpPr>
        <p:spPr>
          <a:xfrm>
            <a:off x="914400" y="3429000"/>
            <a:ext cx="3657600" cy="274320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4078273" y="6175170"/>
                <a:ext cx="95686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1</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078273" y="6175170"/>
                <a:ext cx="956865" cy="276999"/>
              </a:xfrm>
              <a:prstGeom prst="rect">
                <a:avLst/>
              </a:prstGeom>
              <a:blipFill rotWithShape="1">
                <a:blip r:embed="rId6"/>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6056" y="3292525"/>
                <a:ext cx="96045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2</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46056" y="3292525"/>
                <a:ext cx="960456" cy="276999"/>
              </a:xfrm>
              <a:prstGeom prst="rect">
                <a:avLst/>
              </a:prstGeom>
              <a:blipFill rotWithShape="1">
                <a:blip r:embed="rId7"/>
                <a:stretch>
                  <a:fillRect b="-6522"/>
                </a:stretch>
              </a:blipFill>
            </p:spPr>
            <p:txBody>
              <a:bodyPr/>
              <a:lstStyle/>
              <a:p>
                <a:r>
                  <a:rPr lang="en-US">
                    <a:noFill/>
                  </a:rPr>
                  <a:t> </a:t>
                </a:r>
              </a:p>
            </p:txBody>
          </p:sp>
        </mc:Fallback>
      </mc:AlternateContent>
    </p:spTree>
    <p:extLst>
      <p:ext uri="{BB962C8B-B14F-4D97-AF65-F5344CB8AC3E}">
        <p14:creationId xmlns:p14="http://schemas.microsoft.com/office/powerpoint/2010/main" val="37218897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What if Everything (but </a:t>
                </a:r>
                <a14:m>
                  <m:oMath xmlns:m="http://schemas.openxmlformats.org/officeDocument/2006/math">
                    <m:r>
                      <a:rPr lang="en-US" sz="2800" b="0" i="1" smtClean="0">
                        <a:solidFill>
                          <a:srgbClr val="333399"/>
                        </a:solidFill>
                        <a:latin typeface="Cambria Math"/>
                      </a:rPr>
                      <m:t>𝑒</m:t>
                    </m:r>
                  </m:oMath>
                </a14:m>
                <a:r>
                  <a:rPr lang="en-US" sz="2800" dirty="0" smtClean="0">
                    <a:solidFill>
                      <a:srgbClr val="333399"/>
                    </a:solidFill>
                    <a:latin typeface="dccsc10" panose="020B0500000000000000" pitchFamily="34" charset="0"/>
                  </a:rPr>
                  <a:t>) is Public?</a:t>
                </a:r>
                <a:endParaRPr lang="en-US" sz="2800" dirty="0">
                  <a:solidFill>
                    <a:srgbClr val="333399"/>
                  </a:solidFill>
                  <a:latin typeface="dccsc10" panose="020B0500000000000000" pitchFamily="34"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l="-1481"/>
                </a:stretch>
              </a:blipFill>
            </p:spPr>
            <p:txBody>
              <a:bodyPr/>
              <a:lstStyle/>
              <a:p>
                <a:r>
                  <a:rPr lang="en-US">
                    <a:noFill/>
                  </a:rPr>
                  <a:t> </a:t>
                </a:r>
              </a:p>
            </p:txBody>
          </p:sp>
        </mc:Fallback>
      </mc:AlternateContent>
      <p:cxnSp>
        <p:nvCxnSpPr>
          <p:cNvPr id="30" name="Straight Connector 29"/>
          <p:cNvCxnSpPr/>
          <p:nvPr/>
        </p:nvCxnSpPr>
        <p:spPr>
          <a:xfrm>
            <a:off x="914400" y="1600200"/>
            <a:ext cx="0" cy="457200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H="1">
            <a:off x="914400" y="6172200"/>
            <a:ext cx="4572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5473700" y="5987534"/>
                <a:ext cx="4512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1</m:t>
                          </m:r>
                        </m:sub>
                      </m:sSub>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5473700" y="5987534"/>
                <a:ext cx="451277"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57800" y="1415534"/>
                <a:ext cx="4566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2</m:t>
                          </m:r>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457800" y="1415534"/>
                <a:ext cx="456600" cy="369332"/>
              </a:xfrm>
              <a:prstGeom prst="rect">
                <a:avLst/>
              </a:prstGeom>
              <a:blipFill rotWithShape="1">
                <a:blip r:embed="rId5"/>
                <a:stretch>
                  <a:fillRect/>
                </a:stretch>
              </a:blipFill>
            </p:spPr>
            <p:txBody>
              <a:bodyPr/>
              <a:lstStyle/>
              <a:p>
                <a:r>
                  <a:rPr lang="en-US">
                    <a:noFill/>
                  </a:rPr>
                  <a:t> </a:t>
                </a:r>
              </a:p>
            </p:txBody>
          </p:sp>
        </mc:Fallback>
      </mc:AlternateContent>
      <p:cxnSp>
        <p:nvCxnSpPr>
          <p:cNvPr id="34" name="Straight Connector 33"/>
          <p:cNvCxnSpPr/>
          <p:nvPr/>
        </p:nvCxnSpPr>
        <p:spPr>
          <a:xfrm>
            <a:off x="914400" y="3429000"/>
            <a:ext cx="3657600" cy="274320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4078273" y="6175170"/>
                <a:ext cx="95686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1</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078273" y="6175170"/>
                <a:ext cx="956865" cy="276999"/>
              </a:xfrm>
              <a:prstGeom prst="rect">
                <a:avLst/>
              </a:prstGeom>
              <a:blipFill rotWithShape="1">
                <a:blip r:embed="rId6"/>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6056" y="3292525"/>
                <a:ext cx="96045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2</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46056" y="3292525"/>
                <a:ext cx="960456" cy="276999"/>
              </a:xfrm>
              <a:prstGeom prst="rect">
                <a:avLst/>
              </a:prstGeom>
              <a:blipFill rotWithShape="1">
                <a:blip r:embed="rId7"/>
                <a:stretch>
                  <a:fillRect b="-6522"/>
                </a:stretch>
              </a:blipFill>
            </p:spPr>
            <p:txBody>
              <a:bodyPr/>
              <a:lstStyle/>
              <a:p>
                <a:r>
                  <a:rPr lang="en-US">
                    <a:noFill/>
                  </a:rPr>
                  <a:t> </a:t>
                </a:r>
              </a:p>
            </p:txBody>
          </p:sp>
        </mc:Fallback>
      </mc:AlternateContent>
      <p:sp>
        <p:nvSpPr>
          <p:cNvPr id="16" name="TextBox 15"/>
          <p:cNvSpPr txBox="1"/>
          <p:nvPr/>
        </p:nvSpPr>
        <p:spPr>
          <a:xfrm>
            <a:off x="5024164" y="2149748"/>
            <a:ext cx="2945037" cy="369332"/>
          </a:xfrm>
          <a:prstGeom prst="rect">
            <a:avLst/>
          </a:prstGeom>
          <a:noFill/>
        </p:spPr>
        <p:txBody>
          <a:bodyPr wrap="none" rtlCol="0">
            <a:spAutoFit/>
          </a:bodyPr>
          <a:lstStyle/>
          <a:p>
            <a:r>
              <a:rPr lang="en-US" dirty="0" smtClean="0">
                <a:latin typeface="dcr10" panose="020B0500000000000000" pitchFamily="34" charset="0"/>
              </a:rPr>
              <a:t>Each agent can walk away:</a:t>
            </a:r>
            <a:endParaRPr lang="en-US" dirty="0">
              <a:latin typeface="dcr10" panose="020B0500000000000000" pitchFamily="34" charset="0"/>
            </a:endParaRPr>
          </a:p>
        </p:txBody>
      </p:sp>
      <mc:AlternateContent xmlns:mc="http://schemas.openxmlformats.org/markup-compatibility/2006" xmlns:a14="http://schemas.microsoft.com/office/drawing/2010/main">
        <mc:Choice Requires="a14">
          <p:sp>
            <p:nvSpPr>
              <p:cNvPr id="17" name="TextBox 16"/>
              <p:cNvSpPr txBox="1"/>
              <p:nvPr/>
            </p:nvSpPr>
            <p:spPr>
              <a:xfrm>
                <a:off x="5610367" y="2519080"/>
                <a:ext cx="29324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0≤</m:t>
                      </m:r>
                      <m:sSub>
                        <m:sSubPr>
                          <m:ctrlPr>
                            <a:rPr lang="en-US" b="0" i="1" smtClean="0">
                              <a:solidFill>
                                <a:schemeClr val="tx1"/>
                              </a:solidFill>
                              <a:latin typeface="Cambria Math"/>
                            </a:rPr>
                          </m:ctrlPr>
                        </m:sSubPr>
                        <m:e>
                          <m:r>
                            <a:rPr lang="en-US" b="0" i="1" smtClean="0">
                              <a:solidFill>
                                <a:schemeClr val="tx1"/>
                              </a:solidFill>
                              <a:latin typeface="Cambria Math"/>
                            </a:rPr>
                            <m:t>𝐵</m:t>
                          </m:r>
                        </m:e>
                        <m:sub>
                          <m:r>
                            <a:rPr lang="en-US" b="0" i="1" smtClean="0">
                              <a:solidFill>
                                <a:schemeClr val="tx1"/>
                              </a:solidFill>
                              <a:latin typeface="Cambria Math"/>
                            </a:rPr>
                            <m:t>1</m:t>
                          </m:r>
                        </m:sub>
                      </m:sSub>
                      <m:r>
                        <a:rPr lang="en-US" b="0" i="1" smtClean="0">
                          <a:solidFill>
                            <a:schemeClr val="bg1"/>
                          </a:solidFill>
                          <a:latin typeface="Cambria Math"/>
                        </a:rPr>
                        <m:t>≤</m:t>
                      </m:r>
                      <m:r>
                        <a:rPr lang="en-US" b="0" i="1" smtClean="0">
                          <a:solidFill>
                            <a:schemeClr val="bg1"/>
                          </a:solidFill>
                          <a:latin typeface="Cambria Math"/>
                        </a:rPr>
                        <m:t>𝛿</m:t>
                      </m:r>
                      <m:r>
                        <a:rPr lang="en-US" b="0" i="1" smtClean="0">
                          <a:solidFill>
                            <a:schemeClr val="bg1"/>
                          </a:solidFill>
                          <a:latin typeface="Cambria Math"/>
                        </a:rPr>
                        <m:t>(</m:t>
                      </m:r>
                      <m:r>
                        <a:rPr lang="en-US" b="0" i="1" smtClean="0">
                          <a:solidFill>
                            <a:schemeClr val="bg1"/>
                          </a:solidFill>
                          <a:latin typeface="Cambria Math"/>
                        </a:rPr>
                        <m:t>𝑝</m:t>
                      </m:r>
                      <m:sSub>
                        <m:sSubPr>
                          <m:ctrlPr>
                            <a:rPr lang="en-US" b="0" i="1" smtClean="0">
                              <a:solidFill>
                                <a:schemeClr val="bg1"/>
                              </a:solidFill>
                              <a:latin typeface="Cambria Math"/>
                            </a:rPr>
                          </m:ctrlPr>
                        </m:sSubPr>
                        <m:e>
                          <m:r>
                            <a:rPr lang="en-US" b="0" i="1" smtClean="0">
                              <a:solidFill>
                                <a:schemeClr val="bg1"/>
                              </a:solidFill>
                              <a:latin typeface="Cambria Math"/>
                            </a:rPr>
                            <m:t>𝐻</m:t>
                          </m:r>
                        </m:e>
                        <m:sub>
                          <m:r>
                            <a:rPr lang="en-US" b="0" i="1" smtClean="0">
                              <a:solidFill>
                                <a:schemeClr val="bg1"/>
                              </a:solidFill>
                              <a:latin typeface="Cambria Math"/>
                            </a:rPr>
                            <m:t>1</m:t>
                          </m:r>
                        </m:sub>
                      </m:sSub>
                      <m:r>
                        <a:rPr lang="en-US" b="0" i="1" smtClean="0">
                          <a:solidFill>
                            <a:schemeClr val="bg1"/>
                          </a:solidFill>
                          <a:latin typeface="Cambria Math"/>
                        </a:rPr>
                        <m:t>−</m:t>
                      </m:r>
                      <m:r>
                        <a:rPr lang="en-US" b="0" i="1" smtClean="0">
                          <a:solidFill>
                            <a:schemeClr val="bg1"/>
                          </a:solidFill>
                          <a:latin typeface="Cambria Math"/>
                        </a:rPr>
                        <m:t>𝑐</m:t>
                      </m:r>
                      <m:r>
                        <a:rPr lang="en-US" b="0" i="1" smtClean="0">
                          <a:solidFill>
                            <a:schemeClr val="bg1"/>
                          </a:solidFill>
                          <a:latin typeface="Cambria Math"/>
                        </a:rPr>
                        <m:t>)</m:t>
                      </m:r>
                      <m:sSub>
                        <m:sSubPr>
                          <m:ctrlPr>
                            <a:rPr lang="en-US" i="1">
                              <a:solidFill>
                                <a:schemeClr val="bg1"/>
                              </a:solidFill>
                              <a:latin typeface="Cambria Math"/>
                            </a:rPr>
                          </m:ctrlPr>
                        </m:sSubPr>
                        <m:e>
                          <m:r>
                            <a:rPr lang="en-US" i="1">
                              <a:solidFill>
                                <a:schemeClr val="bg1"/>
                              </a:solidFill>
                              <a:latin typeface="Cambria Math"/>
                            </a:rPr>
                            <m:t>𝑞</m:t>
                          </m:r>
                        </m:e>
                        <m:sub>
                          <m:r>
                            <a:rPr lang="en-US" i="1">
                              <a:solidFill>
                                <a:schemeClr val="bg1"/>
                              </a:solidFill>
                              <a:latin typeface="Cambria Math"/>
                            </a:rPr>
                            <m:t>1</m:t>
                          </m:r>
                        </m:sub>
                      </m:sSub>
                      <m:r>
                        <a:rPr lang="en-US" i="1" smtClean="0">
                          <a:solidFill>
                            <a:schemeClr val="bg1"/>
                          </a:solidFill>
                          <a:latin typeface="Cambria Math"/>
                        </a:rPr>
                        <m:t>(</m:t>
                      </m:r>
                      <m:r>
                        <a:rPr lang="en-US" i="1" smtClean="0">
                          <a:solidFill>
                            <a:schemeClr val="bg1"/>
                          </a:solidFill>
                          <a:latin typeface="Cambria Math"/>
                        </a:rPr>
                        <m:t>𝑦</m:t>
                      </m:r>
                      <m:r>
                        <a:rPr lang="en-US" i="1" smtClean="0">
                          <a:solidFill>
                            <a:schemeClr val="bg1"/>
                          </a:solidFill>
                          <a:latin typeface="Cambria Math"/>
                        </a:rPr>
                        <m:t>)</m:t>
                      </m:r>
                    </m:oMath>
                  </m:oMathPara>
                </a14:m>
                <a:endParaRPr lang="en-US" dirty="0">
                  <a:solidFill>
                    <a:schemeClr val="bg1"/>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5610367" y="2519080"/>
                <a:ext cx="2932406" cy="369332"/>
              </a:xfrm>
              <a:prstGeom prst="rect">
                <a:avLst/>
              </a:prstGeom>
              <a:blipFill rotWithShape="1">
                <a:blip r:embed="rId8"/>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611905" y="2907268"/>
                <a:ext cx="29377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0≤</m:t>
                      </m:r>
                      <m:sSub>
                        <m:sSubPr>
                          <m:ctrlPr>
                            <a:rPr lang="en-US" b="0" i="1" smtClean="0">
                              <a:solidFill>
                                <a:schemeClr val="tx1"/>
                              </a:solidFill>
                              <a:latin typeface="Cambria Math"/>
                            </a:rPr>
                          </m:ctrlPr>
                        </m:sSubPr>
                        <m:e>
                          <m:r>
                            <a:rPr lang="en-US" b="0" i="1" smtClean="0">
                              <a:solidFill>
                                <a:schemeClr val="tx1"/>
                              </a:solidFill>
                              <a:latin typeface="Cambria Math"/>
                            </a:rPr>
                            <m:t>𝐵</m:t>
                          </m:r>
                        </m:e>
                        <m:sub>
                          <m:r>
                            <a:rPr lang="en-US" b="0" i="1" smtClean="0">
                              <a:solidFill>
                                <a:schemeClr val="tx1"/>
                              </a:solidFill>
                              <a:latin typeface="Cambria Math"/>
                            </a:rPr>
                            <m:t>2</m:t>
                          </m:r>
                        </m:sub>
                      </m:sSub>
                      <m:r>
                        <a:rPr lang="en-US" b="0" i="1" smtClean="0">
                          <a:solidFill>
                            <a:schemeClr val="bg1"/>
                          </a:solidFill>
                          <a:latin typeface="Cambria Math"/>
                        </a:rPr>
                        <m:t>≤</m:t>
                      </m:r>
                      <m:r>
                        <a:rPr lang="en-US" b="0" i="1" smtClean="0">
                          <a:solidFill>
                            <a:schemeClr val="bg1"/>
                          </a:solidFill>
                          <a:latin typeface="Cambria Math"/>
                        </a:rPr>
                        <m:t>𝛿</m:t>
                      </m:r>
                      <m:r>
                        <a:rPr lang="en-US" b="0" i="1" smtClean="0">
                          <a:solidFill>
                            <a:schemeClr val="bg1"/>
                          </a:solidFill>
                          <a:latin typeface="Cambria Math"/>
                        </a:rPr>
                        <m:t>(</m:t>
                      </m:r>
                      <m:r>
                        <a:rPr lang="en-US" b="0" i="1" smtClean="0">
                          <a:solidFill>
                            <a:schemeClr val="bg1"/>
                          </a:solidFill>
                          <a:latin typeface="Cambria Math"/>
                        </a:rPr>
                        <m:t>𝑝</m:t>
                      </m:r>
                      <m:sSub>
                        <m:sSubPr>
                          <m:ctrlPr>
                            <a:rPr lang="en-US" b="0" i="1" smtClean="0">
                              <a:solidFill>
                                <a:schemeClr val="bg1"/>
                              </a:solidFill>
                              <a:latin typeface="Cambria Math"/>
                            </a:rPr>
                          </m:ctrlPr>
                        </m:sSubPr>
                        <m:e>
                          <m:r>
                            <a:rPr lang="en-US" b="0" i="1" smtClean="0">
                              <a:solidFill>
                                <a:schemeClr val="bg1"/>
                              </a:solidFill>
                              <a:latin typeface="Cambria Math"/>
                            </a:rPr>
                            <m:t>𝐻</m:t>
                          </m:r>
                        </m:e>
                        <m:sub>
                          <m:r>
                            <a:rPr lang="en-US" b="0" i="1" smtClean="0">
                              <a:solidFill>
                                <a:schemeClr val="bg1"/>
                              </a:solidFill>
                              <a:latin typeface="Cambria Math"/>
                            </a:rPr>
                            <m:t>1</m:t>
                          </m:r>
                        </m:sub>
                      </m:sSub>
                      <m:r>
                        <a:rPr lang="en-US" b="0" i="1" smtClean="0">
                          <a:solidFill>
                            <a:schemeClr val="bg1"/>
                          </a:solidFill>
                          <a:latin typeface="Cambria Math"/>
                        </a:rPr>
                        <m:t>−</m:t>
                      </m:r>
                      <m:r>
                        <a:rPr lang="en-US" b="0" i="1" smtClean="0">
                          <a:solidFill>
                            <a:schemeClr val="bg1"/>
                          </a:solidFill>
                          <a:latin typeface="Cambria Math"/>
                        </a:rPr>
                        <m:t>𝑐</m:t>
                      </m:r>
                      <m:r>
                        <a:rPr lang="en-US" b="0" i="1" smtClean="0">
                          <a:solidFill>
                            <a:schemeClr val="bg1"/>
                          </a:solidFill>
                          <a:latin typeface="Cambria Math"/>
                        </a:rPr>
                        <m:t>)</m:t>
                      </m:r>
                      <m:sSub>
                        <m:sSubPr>
                          <m:ctrlPr>
                            <a:rPr lang="en-US" i="1">
                              <a:solidFill>
                                <a:schemeClr val="bg1"/>
                              </a:solidFill>
                              <a:latin typeface="Cambria Math"/>
                            </a:rPr>
                          </m:ctrlPr>
                        </m:sSubPr>
                        <m:e>
                          <m:r>
                            <a:rPr lang="en-US" i="1">
                              <a:solidFill>
                                <a:schemeClr val="bg1"/>
                              </a:solidFill>
                              <a:latin typeface="Cambria Math"/>
                            </a:rPr>
                            <m:t>𝑞</m:t>
                          </m:r>
                        </m:e>
                        <m:sub>
                          <m:r>
                            <a:rPr lang="en-US" i="1">
                              <a:solidFill>
                                <a:schemeClr val="bg1"/>
                              </a:solidFill>
                              <a:latin typeface="Cambria Math"/>
                            </a:rPr>
                            <m:t>1</m:t>
                          </m:r>
                        </m:sub>
                      </m:sSub>
                      <m:r>
                        <a:rPr lang="en-US" i="1" smtClean="0">
                          <a:solidFill>
                            <a:schemeClr val="bg1"/>
                          </a:solidFill>
                          <a:latin typeface="Cambria Math"/>
                        </a:rPr>
                        <m:t>(</m:t>
                      </m:r>
                      <m:r>
                        <a:rPr lang="en-US" i="1" smtClean="0">
                          <a:solidFill>
                            <a:schemeClr val="bg1"/>
                          </a:solidFill>
                          <a:latin typeface="Cambria Math"/>
                        </a:rPr>
                        <m:t>𝑦</m:t>
                      </m:r>
                      <m:r>
                        <a:rPr lang="en-US" i="1" smtClean="0">
                          <a:solidFill>
                            <a:schemeClr val="bg1"/>
                          </a:solidFill>
                          <a:latin typeface="Cambria Math"/>
                        </a:rPr>
                        <m:t>)</m:t>
                      </m:r>
                    </m:oMath>
                  </m:oMathPara>
                </a14:m>
                <a:endParaRPr lang="en-US" dirty="0">
                  <a:solidFill>
                    <a:schemeClr val="bg1"/>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611905" y="2907268"/>
                <a:ext cx="2937727" cy="369332"/>
              </a:xfrm>
              <a:prstGeom prst="rect">
                <a:avLst/>
              </a:prstGeom>
              <a:blipFill rotWithShape="1">
                <a:blip r:embed="rId9"/>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024164" y="3276600"/>
                <a:ext cx="35416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a:rPr>
                          </m:ctrlPr>
                        </m:sSubPr>
                        <m:e>
                          <m:r>
                            <a:rPr lang="en-US" b="0" i="1" smtClean="0">
                              <a:solidFill>
                                <a:schemeClr val="bg1"/>
                              </a:solidFill>
                              <a:latin typeface="Cambria Math"/>
                            </a:rPr>
                            <m:t>𝑏</m:t>
                          </m:r>
                        </m:e>
                        <m:sub>
                          <m:r>
                            <a:rPr lang="en-US" b="0" i="1" smtClean="0">
                              <a:solidFill>
                                <a:schemeClr val="bg1"/>
                              </a:solidFill>
                              <a:latin typeface="Cambria Math"/>
                            </a:rPr>
                            <m:t>1</m:t>
                          </m:r>
                        </m:sub>
                      </m:sSub>
                      <m:r>
                        <a:rPr lang="en-US" b="0" i="1" smtClean="0">
                          <a:solidFill>
                            <a:schemeClr val="bg1"/>
                          </a:solidFill>
                          <a:latin typeface="Cambria Math"/>
                        </a:rPr>
                        <m:t>+</m:t>
                      </m:r>
                      <m:sSub>
                        <m:sSubPr>
                          <m:ctrlPr>
                            <a:rPr lang="en-US" b="0" i="1" smtClean="0">
                              <a:solidFill>
                                <a:schemeClr val="bg1"/>
                              </a:solidFill>
                              <a:latin typeface="Cambria Math"/>
                            </a:rPr>
                          </m:ctrlPr>
                        </m:sSubPr>
                        <m:e>
                          <m:r>
                            <a:rPr lang="en-US" b="0" i="1" smtClean="0">
                              <a:solidFill>
                                <a:schemeClr val="bg1"/>
                              </a:solidFill>
                              <a:latin typeface="Cambria Math"/>
                            </a:rPr>
                            <m:t>𝑏</m:t>
                          </m:r>
                        </m:e>
                        <m:sub>
                          <m:r>
                            <a:rPr lang="en-US" b="0" i="1" smtClean="0">
                              <a:solidFill>
                                <a:schemeClr val="bg1"/>
                              </a:solidFill>
                              <a:latin typeface="Cambria Math"/>
                            </a:rPr>
                            <m:t>2</m:t>
                          </m:r>
                        </m:sub>
                      </m:sSub>
                      <m:r>
                        <a:rPr lang="en-US" b="0" i="1" smtClean="0">
                          <a:solidFill>
                            <a:schemeClr val="bg1"/>
                          </a:solidFill>
                          <a:latin typeface="Cambria Math"/>
                        </a:rPr>
                        <m:t>≤</m:t>
                      </m:r>
                      <m:r>
                        <a:rPr lang="en-US" b="0" i="1" smtClean="0">
                          <a:solidFill>
                            <a:schemeClr val="bg1"/>
                          </a:solidFill>
                          <a:latin typeface="Cambria Math"/>
                        </a:rPr>
                        <m:t>𝛿</m:t>
                      </m:r>
                      <m:r>
                        <a:rPr lang="en-US" b="0" i="1" smtClean="0">
                          <a:solidFill>
                            <a:schemeClr val="bg1"/>
                          </a:solidFill>
                          <a:latin typeface="Cambria Math"/>
                        </a:rPr>
                        <m:t>(</m:t>
                      </m:r>
                      <m:r>
                        <a:rPr lang="en-US" b="0" i="1" smtClean="0">
                          <a:solidFill>
                            <a:schemeClr val="bg1"/>
                          </a:solidFill>
                          <a:latin typeface="Cambria Math"/>
                        </a:rPr>
                        <m:t>𝑝</m:t>
                      </m:r>
                      <m:r>
                        <m:rPr>
                          <m:lit/>
                        </m:rPr>
                        <a:rPr lang="en-US" b="0" i="1" smtClean="0">
                          <a:solidFill>
                            <a:schemeClr val="bg1"/>
                          </a:solidFill>
                          <a:latin typeface="Cambria Math"/>
                        </a:rPr>
                        <m:t>(</m:t>
                      </m:r>
                      <m:sSub>
                        <m:sSubPr>
                          <m:ctrlPr>
                            <a:rPr lang="en-US" b="0" i="1" smtClean="0">
                              <a:solidFill>
                                <a:schemeClr val="bg1"/>
                              </a:solidFill>
                              <a:latin typeface="Cambria Math"/>
                            </a:rPr>
                          </m:ctrlPr>
                        </m:sSubPr>
                        <m:e>
                          <m:r>
                            <a:rPr lang="en-US" b="0" i="1" smtClean="0">
                              <a:solidFill>
                                <a:schemeClr val="bg1"/>
                              </a:solidFill>
                              <a:latin typeface="Cambria Math"/>
                            </a:rPr>
                            <m:t>𝑞</m:t>
                          </m:r>
                        </m:e>
                        <m:sub>
                          <m:r>
                            <a:rPr lang="en-US" b="0" i="1" smtClean="0">
                              <a:solidFill>
                                <a:schemeClr val="bg1"/>
                              </a:solidFill>
                              <a:latin typeface="Cambria Math"/>
                            </a:rPr>
                            <m:t>1</m:t>
                          </m:r>
                        </m:sub>
                      </m:sSub>
                      <m:sSub>
                        <m:sSubPr>
                          <m:ctrlPr>
                            <a:rPr lang="en-US" b="0" i="1" smtClean="0">
                              <a:solidFill>
                                <a:schemeClr val="bg1"/>
                              </a:solidFill>
                              <a:latin typeface="Cambria Math"/>
                            </a:rPr>
                          </m:ctrlPr>
                        </m:sSubPr>
                        <m:e>
                          <m:r>
                            <a:rPr lang="en-US" b="0" i="1" smtClean="0">
                              <a:solidFill>
                                <a:schemeClr val="bg1"/>
                              </a:solidFill>
                              <a:latin typeface="Cambria Math"/>
                            </a:rPr>
                            <m:t>𝐻</m:t>
                          </m:r>
                        </m:e>
                        <m:sub>
                          <m:r>
                            <a:rPr lang="en-US" b="0" i="1" smtClean="0">
                              <a:solidFill>
                                <a:schemeClr val="bg1"/>
                              </a:solidFill>
                              <a:latin typeface="Cambria Math"/>
                            </a:rPr>
                            <m:t>1</m:t>
                          </m:r>
                        </m:sub>
                      </m:sSub>
                      <m:r>
                        <a:rPr lang="en-US" b="0" i="1" smtClean="0">
                          <a:solidFill>
                            <a:schemeClr val="bg1"/>
                          </a:solidFill>
                          <a:latin typeface="Cambria Math"/>
                        </a:rPr>
                        <m:t>+</m:t>
                      </m:r>
                      <m:sSub>
                        <m:sSubPr>
                          <m:ctrlPr>
                            <a:rPr lang="en-US" b="0" i="1" smtClean="0">
                              <a:solidFill>
                                <a:schemeClr val="bg1"/>
                              </a:solidFill>
                              <a:latin typeface="Cambria Math"/>
                            </a:rPr>
                          </m:ctrlPr>
                        </m:sSubPr>
                        <m:e>
                          <m:r>
                            <a:rPr lang="en-US" b="0" i="1" smtClean="0">
                              <a:solidFill>
                                <a:schemeClr val="bg1"/>
                              </a:solidFill>
                              <a:latin typeface="Cambria Math"/>
                            </a:rPr>
                            <m:t>𝑞</m:t>
                          </m:r>
                        </m:e>
                        <m:sub>
                          <m:r>
                            <a:rPr lang="en-US" b="0" i="1" smtClean="0">
                              <a:solidFill>
                                <a:schemeClr val="bg1"/>
                              </a:solidFill>
                              <a:latin typeface="Cambria Math"/>
                            </a:rPr>
                            <m:t>2</m:t>
                          </m:r>
                        </m:sub>
                      </m:sSub>
                      <m:sSub>
                        <m:sSubPr>
                          <m:ctrlPr>
                            <a:rPr lang="en-US" b="0" i="1" smtClean="0">
                              <a:solidFill>
                                <a:schemeClr val="bg1"/>
                              </a:solidFill>
                              <a:latin typeface="Cambria Math"/>
                            </a:rPr>
                          </m:ctrlPr>
                        </m:sSubPr>
                        <m:e>
                          <m:r>
                            <a:rPr lang="en-US" b="0" i="1" smtClean="0">
                              <a:solidFill>
                                <a:schemeClr val="bg1"/>
                              </a:solidFill>
                              <a:latin typeface="Cambria Math"/>
                            </a:rPr>
                            <m:t>𝐻</m:t>
                          </m:r>
                        </m:e>
                        <m:sub>
                          <m:r>
                            <a:rPr lang="en-US" b="0" i="1" smtClean="0">
                              <a:solidFill>
                                <a:schemeClr val="bg1"/>
                              </a:solidFill>
                              <a:latin typeface="Cambria Math"/>
                            </a:rPr>
                            <m:t>2</m:t>
                          </m:r>
                        </m:sub>
                      </m:sSub>
                      <m:r>
                        <m:rPr>
                          <m:lit/>
                        </m:rPr>
                        <a:rPr lang="en-US" b="0" i="1" smtClean="0">
                          <a:solidFill>
                            <a:schemeClr val="bg1"/>
                          </a:solidFill>
                          <a:latin typeface="Cambria Math"/>
                        </a:rPr>
                        <m:t>)</m:t>
                      </m:r>
                      <m:r>
                        <a:rPr lang="en-US" b="0" i="1" smtClean="0">
                          <a:solidFill>
                            <a:schemeClr val="bg1"/>
                          </a:solidFill>
                          <a:latin typeface="Cambria Math"/>
                        </a:rPr>
                        <m:t>−</m:t>
                      </m:r>
                      <m:r>
                        <a:rPr lang="en-US" b="0" i="1" smtClean="0">
                          <a:solidFill>
                            <a:schemeClr val="bg1"/>
                          </a:solidFill>
                          <a:latin typeface="Cambria Math"/>
                        </a:rPr>
                        <m:t>𝑐</m:t>
                      </m:r>
                      <m:r>
                        <a:rPr lang="en-US" b="0" i="1" smtClean="0">
                          <a:solidFill>
                            <a:schemeClr val="bg1"/>
                          </a:solidFill>
                          <a:latin typeface="Cambria Math"/>
                        </a:rPr>
                        <m:t>)</m:t>
                      </m:r>
                    </m:oMath>
                  </m:oMathPara>
                </a14:m>
                <a:endParaRPr lang="en-US" dirty="0">
                  <a:solidFill>
                    <a:schemeClr val="bg1"/>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5024164" y="3276600"/>
                <a:ext cx="3541611" cy="369332"/>
              </a:xfrm>
              <a:prstGeom prst="rect">
                <a:avLst/>
              </a:prstGeom>
              <a:blipFill rotWithShape="1">
                <a:blip r:embed="rId12"/>
                <a:stretch>
                  <a:fillRect b="-11667"/>
                </a:stretch>
              </a:blipFill>
            </p:spPr>
            <p:txBody>
              <a:bodyPr/>
              <a:lstStyle/>
              <a:p>
                <a:r>
                  <a:rPr lang="en-US">
                    <a:noFill/>
                  </a:rPr>
                  <a:t> </a:t>
                </a:r>
              </a:p>
            </p:txBody>
          </p:sp>
        </mc:Fallback>
      </mc:AlternateContent>
    </p:spTree>
    <p:extLst>
      <p:ext uri="{BB962C8B-B14F-4D97-AF65-F5344CB8AC3E}">
        <p14:creationId xmlns:p14="http://schemas.microsoft.com/office/powerpoint/2010/main" val="12756374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What if Everything (but </a:t>
                </a:r>
                <a14:m>
                  <m:oMath xmlns:m="http://schemas.openxmlformats.org/officeDocument/2006/math">
                    <m:r>
                      <a:rPr lang="en-US" sz="2800" b="0" i="1" smtClean="0">
                        <a:solidFill>
                          <a:srgbClr val="333399"/>
                        </a:solidFill>
                        <a:latin typeface="Cambria Math"/>
                      </a:rPr>
                      <m:t>𝑒</m:t>
                    </m:r>
                  </m:oMath>
                </a14:m>
                <a:r>
                  <a:rPr lang="en-US" sz="2800" dirty="0" smtClean="0">
                    <a:solidFill>
                      <a:srgbClr val="333399"/>
                    </a:solidFill>
                    <a:latin typeface="dccsc10" panose="020B0500000000000000" pitchFamily="34" charset="0"/>
                  </a:rPr>
                  <a:t>) is Public?</a:t>
                </a:r>
                <a:endParaRPr lang="en-US" sz="2800" dirty="0">
                  <a:solidFill>
                    <a:srgbClr val="333399"/>
                  </a:solidFill>
                  <a:latin typeface="dccsc10" panose="020B0500000000000000" pitchFamily="34"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l="-1481"/>
                </a:stretch>
              </a:blipFill>
            </p:spPr>
            <p:txBody>
              <a:bodyPr/>
              <a:lstStyle/>
              <a:p>
                <a:r>
                  <a:rPr lang="en-US">
                    <a:noFill/>
                  </a:rPr>
                  <a:t> </a:t>
                </a:r>
              </a:p>
            </p:txBody>
          </p:sp>
        </mc:Fallback>
      </mc:AlternateContent>
      <p:cxnSp>
        <p:nvCxnSpPr>
          <p:cNvPr id="30" name="Straight Connector 29"/>
          <p:cNvCxnSpPr/>
          <p:nvPr/>
        </p:nvCxnSpPr>
        <p:spPr>
          <a:xfrm>
            <a:off x="914400" y="1600200"/>
            <a:ext cx="0" cy="457200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H="1">
            <a:off x="914400" y="6172200"/>
            <a:ext cx="4572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5473700" y="5987534"/>
                <a:ext cx="4512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1</m:t>
                          </m:r>
                        </m:sub>
                      </m:sSub>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5473700" y="5987534"/>
                <a:ext cx="451277"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57800" y="1415534"/>
                <a:ext cx="4566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2</m:t>
                          </m:r>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457800" y="1415534"/>
                <a:ext cx="456600" cy="369332"/>
              </a:xfrm>
              <a:prstGeom prst="rect">
                <a:avLst/>
              </a:prstGeom>
              <a:blipFill rotWithShape="1">
                <a:blip r:embed="rId5"/>
                <a:stretch>
                  <a:fillRect/>
                </a:stretch>
              </a:blipFill>
            </p:spPr>
            <p:txBody>
              <a:bodyPr/>
              <a:lstStyle/>
              <a:p>
                <a:r>
                  <a:rPr lang="en-US">
                    <a:noFill/>
                  </a:rPr>
                  <a:t> </a:t>
                </a:r>
              </a:p>
            </p:txBody>
          </p:sp>
        </mc:Fallback>
      </mc:AlternateContent>
      <p:cxnSp>
        <p:nvCxnSpPr>
          <p:cNvPr id="34" name="Straight Connector 33"/>
          <p:cNvCxnSpPr/>
          <p:nvPr/>
        </p:nvCxnSpPr>
        <p:spPr>
          <a:xfrm>
            <a:off x="914400" y="3429000"/>
            <a:ext cx="3657600" cy="274320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4078273" y="6175170"/>
                <a:ext cx="95686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1</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078273" y="6175170"/>
                <a:ext cx="956865" cy="276999"/>
              </a:xfrm>
              <a:prstGeom prst="rect">
                <a:avLst/>
              </a:prstGeom>
              <a:blipFill rotWithShape="1">
                <a:blip r:embed="rId6"/>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6056" y="3292525"/>
                <a:ext cx="96045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2</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46056" y="3292525"/>
                <a:ext cx="960456" cy="276999"/>
              </a:xfrm>
              <a:prstGeom prst="rect">
                <a:avLst/>
              </a:prstGeom>
              <a:blipFill rotWithShape="1">
                <a:blip r:embed="rId7"/>
                <a:stretch>
                  <a:fillRect b="-6522"/>
                </a:stretch>
              </a:blipFill>
            </p:spPr>
            <p:txBody>
              <a:bodyPr/>
              <a:lstStyle/>
              <a:p>
                <a:r>
                  <a:rPr lang="en-US">
                    <a:noFill/>
                  </a:rPr>
                  <a:t> </a:t>
                </a:r>
              </a:p>
            </p:txBody>
          </p:sp>
        </mc:Fallback>
      </mc:AlternateContent>
      <p:sp>
        <p:nvSpPr>
          <p:cNvPr id="16" name="TextBox 15"/>
          <p:cNvSpPr txBox="1"/>
          <p:nvPr/>
        </p:nvSpPr>
        <p:spPr>
          <a:xfrm>
            <a:off x="4835410" y="2149748"/>
            <a:ext cx="3613490" cy="369332"/>
          </a:xfrm>
          <a:prstGeom prst="rect">
            <a:avLst/>
          </a:prstGeom>
          <a:noFill/>
        </p:spPr>
        <p:txBody>
          <a:bodyPr wrap="none" rtlCol="0">
            <a:spAutoFit/>
          </a:bodyPr>
          <a:lstStyle/>
          <a:p>
            <a:r>
              <a:rPr lang="en-US" dirty="0" smtClean="0">
                <a:latin typeface="dcr10" panose="020B0500000000000000" pitchFamily="34" charset="0"/>
              </a:rPr>
              <a:t>Reneging can be jointly punished:</a:t>
            </a:r>
            <a:endParaRPr lang="en-US" dirty="0">
              <a:latin typeface="dcr10" panose="020B0500000000000000" pitchFamily="34" charset="0"/>
            </a:endParaRPr>
          </a:p>
        </p:txBody>
      </p:sp>
      <mc:AlternateContent xmlns:mc="http://schemas.openxmlformats.org/markup-compatibility/2006" xmlns:a14="http://schemas.microsoft.com/office/drawing/2010/main">
        <mc:Choice Requires="a14">
          <p:sp>
            <p:nvSpPr>
              <p:cNvPr id="17" name="TextBox 16"/>
              <p:cNvSpPr txBox="1"/>
              <p:nvPr/>
            </p:nvSpPr>
            <p:spPr>
              <a:xfrm>
                <a:off x="5610367" y="2519080"/>
                <a:ext cx="29324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0≤</m:t>
                      </m:r>
                      <m:sSub>
                        <m:sSubPr>
                          <m:ctrlPr>
                            <a:rPr lang="en-US" b="0" i="1" smtClean="0">
                              <a:solidFill>
                                <a:schemeClr val="tx1"/>
                              </a:solidFill>
                              <a:latin typeface="Cambria Math"/>
                            </a:rPr>
                          </m:ctrlPr>
                        </m:sSubPr>
                        <m:e>
                          <m:r>
                            <a:rPr lang="en-US" b="0" i="1" smtClean="0">
                              <a:solidFill>
                                <a:schemeClr val="tx1"/>
                              </a:solidFill>
                              <a:latin typeface="Cambria Math"/>
                            </a:rPr>
                            <m:t>𝐵</m:t>
                          </m:r>
                        </m:e>
                        <m:sub>
                          <m:r>
                            <a:rPr lang="en-US" b="0" i="1" smtClean="0">
                              <a:solidFill>
                                <a:schemeClr val="tx1"/>
                              </a:solidFill>
                              <a:latin typeface="Cambria Math"/>
                            </a:rPr>
                            <m:t>1</m:t>
                          </m:r>
                        </m:sub>
                      </m:sSub>
                      <m:r>
                        <a:rPr lang="en-US" b="0" i="1" smtClean="0">
                          <a:solidFill>
                            <a:schemeClr val="bg1"/>
                          </a:solidFill>
                          <a:latin typeface="Cambria Math"/>
                        </a:rPr>
                        <m:t>≤</m:t>
                      </m:r>
                      <m:r>
                        <a:rPr lang="en-US" b="0" i="1" smtClean="0">
                          <a:solidFill>
                            <a:schemeClr val="bg1"/>
                          </a:solidFill>
                          <a:latin typeface="Cambria Math"/>
                        </a:rPr>
                        <m:t>𝛿</m:t>
                      </m:r>
                      <m:r>
                        <a:rPr lang="en-US" b="0" i="1" smtClean="0">
                          <a:solidFill>
                            <a:schemeClr val="bg1"/>
                          </a:solidFill>
                          <a:latin typeface="Cambria Math"/>
                        </a:rPr>
                        <m:t>(</m:t>
                      </m:r>
                      <m:r>
                        <a:rPr lang="en-US" b="0" i="1" smtClean="0">
                          <a:solidFill>
                            <a:schemeClr val="bg1"/>
                          </a:solidFill>
                          <a:latin typeface="Cambria Math"/>
                        </a:rPr>
                        <m:t>𝑝</m:t>
                      </m:r>
                      <m:sSub>
                        <m:sSubPr>
                          <m:ctrlPr>
                            <a:rPr lang="en-US" b="0" i="1" smtClean="0">
                              <a:solidFill>
                                <a:schemeClr val="bg1"/>
                              </a:solidFill>
                              <a:latin typeface="Cambria Math"/>
                            </a:rPr>
                          </m:ctrlPr>
                        </m:sSubPr>
                        <m:e>
                          <m:r>
                            <a:rPr lang="en-US" b="0" i="1" smtClean="0">
                              <a:solidFill>
                                <a:schemeClr val="bg1"/>
                              </a:solidFill>
                              <a:latin typeface="Cambria Math"/>
                            </a:rPr>
                            <m:t>𝐻</m:t>
                          </m:r>
                        </m:e>
                        <m:sub>
                          <m:r>
                            <a:rPr lang="en-US" b="0" i="1" smtClean="0">
                              <a:solidFill>
                                <a:schemeClr val="bg1"/>
                              </a:solidFill>
                              <a:latin typeface="Cambria Math"/>
                            </a:rPr>
                            <m:t>1</m:t>
                          </m:r>
                        </m:sub>
                      </m:sSub>
                      <m:r>
                        <a:rPr lang="en-US" b="0" i="1" smtClean="0">
                          <a:solidFill>
                            <a:schemeClr val="bg1"/>
                          </a:solidFill>
                          <a:latin typeface="Cambria Math"/>
                        </a:rPr>
                        <m:t>−</m:t>
                      </m:r>
                      <m:r>
                        <a:rPr lang="en-US" b="0" i="1" smtClean="0">
                          <a:solidFill>
                            <a:schemeClr val="bg1"/>
                          </a:solidFill>
                          <a:latin typeface="Cambria Math"/>
                        </a:rPr>
                        <m:t>𝑐</m:t>
                      </m:r>
                      <m:r>
                        <a:rPr lang="en-US" b="0" i="1" smtClean="0">
                          <a:solidFill>
                            <a:schemeClr val="bg1"/>
                          </a:solidFill>
                          <a:latin typeface="Cambria Math"/>
                        </a:rPr>
                        <m:t>)</m:t>
                      </m:r>
                      <m:sSub>
                        <m:sSubPr>
                          <m:ctrlPr>
                            <a:rPr lang="en-US" i="1">
                              <a:solidFill>
                                <a:schemeClr val="bg1"/>
                              </a:solidFill>
                              <a:latin typeface="Cambria Math"/>
                            </a:rPr>
                          </m:ctrlPr>
                        </m:sSubPr>
                        <m:e>
                          <m:r>
                            <a:rPr lang="en-US" i="1">
                              <a:solidFill>
                                <a:schemeClr val="bg1"/>
                              </a:solidFill>
                              <a:latin typeface="Cambria Math"/>
                            </a:rPr>
                            <m:t>𝑞</m:t>
                          </m:r>
                        </m:e>
                        <m:sub>
                          <m:r>
                            <a:rPr lang="en-US" i="1">
                              <a:solidFill>
                                <a:schemeClr val="bg1"/>
                              </a:solidFill>
                              <a:latin typeface="Cambria Math"/>
                            </a:rPr>
                            <m:t>1</m:t>
                          </m:r>
                        </m:sub>
                      </m:sSub>
                      <m:r>
                        <a:rPr lang="en-US" i="1" smtClean="0">
                          <a:solidFill>
                            <a:schemeClr val="bg1"/>
                          </a:solidFill>
                          <a:latin typeface="Cambria Math"/>
                        </a:rPr>
                        <m:t>(</m:t>
                      </m:r>
                      <m:r>
                        <a:rPr lang="en-US" i="1" smtClean="0">
                          <a:solidFill>
                            <a:schemeClr val="bg1"/>
                          </a:solidFill>
                          <a:latin typeface="Cambria Math"/>
                        </a:rPr>
                        <m:t>𝑦</m:t>
                      </m:r>
                      <m:r>
                        <a:rPr lang="en-US" i="1" smtClean="0">
                          <a:solidFill>
                            <a:schemeClr val="bg1"/>
                          </a:solidFill>
                          <a:latin typeface="Cambria Math"/>
                        </a:rPr>
                        <m:t>)</m:t>
                      </m:r>
                    </m:oMath>
                  </m:oMathPara>
                </a14:m>
                <a:endParaRPr lang="en-US" dirty="0">
                  <a:solidFill>
                    <a:schemeClr val="bg1"/>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5610367" y="2519080"/>
                <a:ext cx="2932406" cy="369332"/>
              </a:xfrm>
              <a:prstGeom prst="rect">
                <a:avLst/>
              </a:prstGeom>
              <a:blipFill rotWithShape="1">
                <a:blip r:embed="rId8"/>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611905" y="2907268"/>
                <a:ext cx="29377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0≤</m:t>
                      </m:r>
                      <m:sSub>
                        <m:sSubPr>
                          <m:ctrlPr>
                            <a:rPr lang="en-US" b="0" i="1" smtClean="0">
                              <a:solidFill>
                                <a:schemeClr val="tx1"/>
                              </a:solidFill>
                              <a:latin typeface="Cambria Math"/>
                            </a:rPr>
                          </m:ctrlPr>
                        </m:sSubPr>
                        <m:e>
                          <m:r>
                            <a:rPr lang="en-US" b="0" i="1" smtClean="0">
                              <a:solidFill>
                                <a:schemeClr val="tx1"/>
                              </a:solidFill>
                              <a:latin typeface="Cambria Math"/>
                            </a:rPr>
                            <m:t>𝐵</m:t>
                          </m:r>
                        </m:e>
                        <m:sub>
                          <m:r>
                            <a:rPr lang="en-US" b="0" i="1" smtClean="0">
                              <a:solidFill>
                                <a:schemeClr val="tx1"/>
                              </a:solidFill>
                              <a:latin typeface="Cambria Math"/>
                            </a:rPr>
                            <m:t>2</m:t>
                          </m:r>
                        </m:sub>
                      </m:sSub>
                      <m:r>
                        <a:rPr lang="en-US" b="0" i="1" smtClean="0">
                          <a:solidFill>
                            <a:schemeClr val="bg1"/>
                          </a:solidFill>
                          <a:latin typeface="Cambria Math"/>
                        </a:rPr>
                        <m:t>≤</m:t>
                      </m:r>
                      <m:r>
                        <a:rPr lang="en-US" b="0" i="1" smtClean="0">
                          <a:solidFill>
                            <a:schemeClr val="bg1"/>
                          </a:solidFill>
                          <a:latin typeface="Cambria Math"/>
                        </a:rPr>
                        <m:t>𝛿</m:t>
                      </m:r>
                      <m:r>
                        <a:rPr lang="en-US" b="0" i="1" smtClean="0">
                          <a:solidFill>
                            <a:schemeClr val="bg1"/>
                          </a:solidFill>
                          <a:latin typeface="Cambria Math"/>
                        </a:rPr>
                        <m:t>(</m:t>
                      </m:r>
                      <m:r>
                        <a:rPr lang="en-US" b="0" i="1" smtClean="0">
                          <a:solidFill>
                            <a:schemeClr val="bg1"/>
                          </a:solidFill>
                          <a:latin typeface="Cambria Math"/>
                        </a:rPr>
                        <m:t>𝑝</m:t>
                      </m:r>
                      <m:sSub>
                        <m:sSubPr>
                          <m:ctrlPr>
                            <a:rPr lang="en-US" b="0" i="1" smtClean="0">
                              <a:solidFill>
                                <a:schemeClr val="bg1"/>
                              </a:solidFill>
                              <a:latin typeface="Cambria Math"/>
                            </a:rPr>
                          </m:ctrlPr>
                        </m:sSubPr>
                        <m:e>
                          <m:r>
                            <a:rPr lang="en-US" b="0" i="1" smtClean="0">
                              <a:solidFill>
                                <a:schemeClr val="bg1"/>
                              </a:solidFill>
                              <a:latin typeface="Cambria Math"/>
                            </a:rPr>
                            <m:t>𝐻</m:t>
                          </m:r>
                        </m:e>
                        <m:sub>
                          <m:r>
                            <a:rPr lang="en-US" b="0" i="1" smtClean="0">
                              <a:solidFill>
                                <a:schemeClr val="bg1"/>
                              </a:solidFill>
                              <a:latin typeface="Cambria Math"/>
                            </a:rPr>
                            <m:t>1</m:t>
                          </m:r>
                        </m:sub>
                      </m:sSub>
                      <m:r>
                        <a:rPr lang="en-US" b="0" i="1" smtClean="0">
                          <a:solidFill>
                            <a:schemeClr val="bg1"/>
                          </a:solidFill>
                          <a:latin typeface="Cambria Math"/>
                        </a:rPr>
                        <m:t>−</m:t>
                      </m:r>
                      <m:r>
                        <a:rPr lang="en-US" b="0" i="1" smtClean="0">
                          <a:solidFill>
                            <a:schemeClr val="bg1"/>
                          </a:solidFill>
                          <a:latin typeface="Cambria Math"/>
                        </a:rPr>
                        <m:t>𝑐</m:t>
                      </m:r>
                      <m:r>
                        <a:rPr lang="en-US" b="0" i="1" smtClean="0">
                          <a:solidFill>
                            <a:schemeClr val="bg1"/>
                          </a:solidFill>
                          <a:latin typeface="Cambria Math"/>
                        </a:rPr>
                        <m:t>)</m:t>
                      </m:r>
                      <m:sSub>
                        <m:sSubPr>
                          <m:ctrlPr>
                            <a:rPr lang="en-US" i="1">
                              <a:solidFill>
                                <a:schemeClr val="bg1"/>
                              </a:solidFill>
                              <a:latin typeface="Cambria Math"/>
                            </a:rPr>
                          </m:ctrlPr>
                        </m:sSubPr>
                        <m:e>
                          <m:r>
                            <a:rPr lang="en-US" i="1">
                              <a:solidFill>
                                <a:schemeClr val="bg1"/>
                              </a:solidFill>
                              <a:latin typeface="Cambria Math"/>
                            </a:rPr>
                            <m:t>𝑞</m:t>
                          </m:r>
                        </m:e>
                        <m:sub>
                          <m:r>
                            <a:rPr lang="en-US" i="1">
                              <a:solidFill>
                                <a:schemeClr val="bg1"/>
                              </a:solidFill>
                              <a:latin typeface="Cambria Math"/>
                            </a:rPr>
                            <m:t>1</m:t>
                          </m:r>
                        </m:sub>
                      </m:sSub>
                      <m:r>
                        <a:rPr lang="en-US" i="1" smtClean="0">
                          <a:solidFill>
                            <a:schemeClr val="bg1"/>
                          </a:solidFill>
                          <a:latin typeface="Cambria Math"/>
                        </a:rPr>
                        <m:t>(</m:t>
                      </m:r>
                      <m:r>
                        <a:rPr lang="en-US" i="1" smtClean="0">
                          <a:solidFill>
                            <a:schemeClr val="bg1"/>
                          </a:solidFill>
                          <a:latin typeface="Cambria Math"/>
                        </a:rPr>
                        <m:t>𝑦</m:t>
                      </m:r>
                      <m:r>
                        <a:rPr lang="en-US" i="1" smtClean="0">
                          <a:solidFill>
                            <a:schemeClr val="bg1"/>
                          </a:solidFill>
                          <a:latin typeface="Cambria Math"/>
                        </a:rPr>
                        <m:t>)</m:t>
                      </m:r>
                    </m:oMath>
                  </m:oMathPara>
                </a14:m>
                <a:endParaRPr lang="en-US" dirty="0">
                  <a:solidFill>
                    <a:schemeClr val="bg1"/>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611905" y="2907268"/>
                <a:ext cx="2937727" cy="369332"/>
              </a:xfrm>
              <a:prstGeom prst="rect">
                <a:avLst/>
              </a:prstGeom>
              <a:blipFill rotWithShape="1">
                <a:blip r:embed="rId9"/>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024164" y="3276600"/>
                <a:ext cx="36354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𝐵</m:t>
                          </m:r>
                        </m:e>
                        <m:sub>
                          <m:r>
                            <a:rPr lang="en-US" b="0" i="1" smtClean="0">
                              <a:solidFill>
                                <a:schemeClr val="tx1"/>
                              </a:solidFill>
                              <a:latin typeface="Cambria Math"/>
                            </a:rPr>
                            <m:t>1</m:t>
                          </m:r>
                        </m:sub>
                      </m:sSub>
                      <m:r>
                        <a:rPr lang="en-US" b="0" i="1" smtClean="0">
                          <a:solidFill>
                            <a:schemeClr val="tx1"/>
                          </a:solidFill>
                          <a:latin typeface="Cambria Math"/>
                        </a:rPr>
                        <m:t>+</m:t>
                      </m:r>
                      <m:sSub>
                        <m:sSubPr>
                          <m:ctrlPr>
                            <a:rPr lang="en-US" b="0" i="1" smtClean="0">
                              <a:solidFill>
                                <a:schemeClr val="tx1"/>
                              </a:solidFill>
                              <a:latin typeface="Cambria Math"/>
                            </a:rPr>
                          </m:ctrlPr>
                        </m:sSubPr>
                        <m:e>
                          <m:r>
                            <a:rPr lang="en-US" b="0" i="1" smtClean="0">
                              <a:solidFill>
                                <a:schemeClr val="tx1"/>
                              </a:solidFill>
                              <a:latin typeface="Cambria Math"/>
                            </a:rPr>
                            <m:t>𝐵</m:t>
                          </m:r>
                        </m:e>
                        <m:sub>
                          <m:r>
                            <a:rPr lang="en-US" b="0" i="1" smtClean="0">
                              <a:solidFill>
                                <a:schemeClr val="tx1"/>
                              </a:solidFill>
                              <a:latin typeface="Cambria Math"/>
                            </a:rPr>
                            <m:t>2</m:t>
                          </m:r>
                        </m:sub>
                      </m:sSub>
                      <m:r>
                        <a:rPr lang="en-US" b="0" i="1" smtClean="0">
                          <a:solidFill>
                            <a:schemeClr val="tx1"/>
                          </a:solidFill>
                          <a:latin typeface="Cambria Math"/>
                        </a:rPr>
                        <m:t>≤</m:t>
                      </m:r>
                      <m:r>
                        <a:rPr lang="en-US" b="0" i="1" smtClean="0">
                          <a:solidFill>
                            <a:schemeClr val="tx1"/>
                          </a:solidFill>
                          <a:latin typeface="Cambria Math"/>
                        </a:rPr>
                        <m:t>𝛿</m:t>
                      </m:r>
                      <m:r>
                        <a:rPr lang="en-US" b="0" i="1" smtClean="0">
                          <a:solidFill>
                            <a:schemeClr val="tx1"/>
                          </a:solidFill>
                          <a:latin typeface="Cambria Math"/>
                        </a:rPr>
                        <m:t>(</m:t>
                      </m:r>
                      <m:r>
                        <a:rPr lang="en-US" b="0" i="1" smtClean="0">
                          <a:solidFill>
                            <a:schemeClr val="tx1"/>
                          </a:solidFill>
                          <a:latin typeface="Cambria Math"/>
                        </a:rPr>
                        <m:t>𝑝</m:t>
                      </m:r>
                      <m:r>
                        <m:rPr>
                          <m:lit/>
                        </m:rPr>
                        <a:rPr lang="en-US" b="0" i="1" smtClean="0">
                          <a:solidFill>
                            <a:schemeClr val="tx1"/>
                          </a:solidFill>
                          <a:latin typeface="Cambria Math"/>
                        </a:rPr>
                        <m:t>(</m:t>
                      </m:r>
                      <m:sSub>
                        <m:sSubPr>
                          <m:ctrlPr>
                            <a:rPr lang="en-US" b="0" i="1" smtClean="0">
                              <a:solidFill>
                                <a:schemeClr val="tx1"/>
                              </a:solidFill>
                              <a:latin typeface="Cambria Math"/>
                            </a:rPr>
                          </m:ctrlPr>
                        </m:sSubPr>
                        <m:e>
                          <m:r>
                            <a:rPr lang="en-US" b="0" i="1" smtClean="0">
                              <a:solidFill>
                                <a:schemeClr val="tx1"/>
                              </a:solidFill>
                              <a:latin typeface="Cambria Math"/>
                            </a:rPr>
                            <m:t>𝑞</m:t>
                          </m:r>
                        </m:e>
                        <m:sub>
                          <m:r>
                            <a:rPr lang="en-US" b="0" i="1" smtClean="0">
                              <a:solidFill>
                                <a:schemeClr val="tx1"/>
                              </a:solidFill>
                              <a:latin typeface="Cambria Math"/>
                            </a:rPr>
                            <m:t>1</m:t>
                          </m:r>
                        </m:sub>
                      </m:sSub>
                      <m:sSub>
                        <m:sSubPr>
                          <m:ctrlPr>
                            <a:rPr lang="en-US" b="0" i="1" smtClean="0">
                              <a:solidFill>
                                <a:schemeClr val="tx1"/>
                              </a:solidFill>
                              <a:latin typeface="Cambria Math"/>
                            </a:rPr>
                          </m:ctrlPr>
                        </m:sSubPr>
                        <m:e>
                          <m:r>
                            <a:rPr lang="en-US" b="0" i="1" smtClean="0">
                              <a:solidFill>
                                <a:schemeClr val="tx1"/>
                              </a:solidFill>
                              <a:latin typeface="Cambria Math"/>
                            </a:rPr>
                            <m:t>𝐻</m:t>
                          </m:r>
                        </m:e>
                        <m:sub>
                          <m:r>
                            <a:rPr lang="en-US" b="0" i="1" smtClean="0">
                              <a:solidFill>
                                <a:schemeClr val="tx1"/>
                              </a:solidFill>
                              <a:latin typeface="Cambria Math"/>
                            </a:rPr>
                            <m:t>1</m:t>
                          </m:r>
                        </m:sub>
                      </m:sSub>
                      <m:r>
                        <a:rPr lang="en-US" b="0" i="1" smtClean="0">
                          <a:solidFill>
                            <a:schemeClr val="tx1"/>
                          </a:solidFill>
                          <a:latin typeface="Cambria Math"/>
                        </a:rPr>
                        <m:t>+</m:t>
                      </m:r>
                      <m:sSub>
                        <m:sSubPr>
                          <m:ctrlPr>
                            <a:rPr lang="en-US" b="0" i="1" smtClean="0">
                              <a:solidFill>
                                <a:schemeClr val="tx1"/>
                              </a:solidFill>
                              <a:latin typeface="Cambria Math"/>
                            </a:rPr>
                          </m:ctrlPr>
                        </m:sSubPr>
                        <m:e>
                          <m:r>
                            <a:rPr lang="en-US" b="0" i="1" smtClean="0">
                              <a:solidFill>
                                <a:schemeClr val="tx1"/>
                              </a:solidFill>
                              <a:latin typeface="Cambria Math"/>
                            </a:rPr>
                            <m:t>𝑞</m:t>
                          </m:r>
                        </m:e>
                        <m:sub>
                          <m:r>
                            <a:rPr lang="en-US" b="0" i="1" smtClean="0">
                              <a:solidFill>
                                <a:schemeClr val="tx1"/>
                              </a:solidFill>
                              <a:latin typeface="Cambria Math"/>
                            </a:rPr>
                            <m:t>2</m:t>
                          </m:r>
                        </m:sub>
                      </m:sSub>
                      <m:sSub>
                        <m:sSubPr>
                          <m:ctrlPr>
                            <a:rPr lang="en-US" b="0" i="1" smtClean="0">
                              <a:solidFill>
                                <a:schemeClr val="tx1"/>
                              </a:solidFill>
                              <a:latin typeface="Cambria Math"/>
                            </a:rPr>
                          </m:ctrlPr>
                        </m:sSubPr>
                        <m:e>
                          <m:r>
                            <a:rPr lang="en-US" b="0" i="1" smtClean="0">
                              <a:solidFill>
                                <a:schemeClr val="tx1"/>
                              </a:solidFill>
                              <a:latin typeface="Cambria Math"/>
                            </a:rPr>
                            <m:t>𝐻</m:t>
                          </m:r>
                        </m:e>
                        <m:sub>
                          <m:r>
                            <a:rPr lang="en-US" b="0" i="1" smtClean="0">
                              <a:solidFill>
                                <a:schemeClr val="tx1"/>
                              </a:solidFill>
                              <a:latin typeface="Cambria Math"/>
                            </a:rPr>
                            <m:t>2</m:t>
                          </m:r>
                        </m:sub>
                      </m:sSub>
                      <m:r>
                        <m:rPr>
                          <m:lit/>
                        </m:rPr>
                        <a:rPr lang="en-US" b="0" i="1" smtClean="0">
                          <a:solidFill>
                            <a:schemeClr val="tx1"/>
                          </a:solidFill>
                          <a:latin typeface="Cambria Math"/>
                        </a:rPr>
                        <m:t>)</m:t>
                      </m:r>
                      <m:r>
                        <a:rPr lang="en-US" b="0" i="1" smtClean="0">
                          <a:solidFill>
                            <a:schemeClr val="tx1"/>
                          </a:solidFill>
                          <a:latin typeface="Cambria Math"/>
                        </a:rPr>
                        <m:t>−</m:t>
                      </m:r>
                      <m:r>
                        <a:rPr lang="en-US" b="0" i="1" smtClean="0">
                          <a:solidFill>
                            <a:schemeClr val="tx1"/>
                          </a:solidFill>
                          <a:latin typeface="Cambria Math"/>
                        </a:rPr>
                        <m:t>𝑐</m:t>
                      </m:r>
                      <m:r>
                        <a:rPr lang="en-US" b="0" i="1" smtClean="0">
                          <a:solidFill>
                            <a:schemeClr val="tx1"/>
                          </a:solidFill>
                          <a:latin typeface="Cambria Math"/>
                        </a:rPr>
                        <m:t>)</m:t>
                      </m:r>
                    </m:oMath>
                  </m:oMathPara>
                </a14:m>
                <a:endParaRPr lang="en-US" dirty="0">
                  <a:solidFill>
                    <a:schemeClr val="tx1"/>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5024164" y="3276600"/>
                <a:ext cx="3635482" cy="369332"/>
              </a:xfrm>
              <a:prstGeom prst="rect">
                <a:avLst/>
              </a:prstGeom>
              <a:blipFill rotWithShape="1">
                <a:blip r:embed="rId10"/>
                <a:stretch>
                  <a:fillRect b="-11667"/>
                </a:stretch>
              </a:blipFill>
            </p:spPr>
            <p:txBody>
              <a:bodyPr/>
              <a:lstStyle/>
              <a:p>
                <a:r>
                  <a:rPr lang="en-US">
                    <a:noFill/>
                  </a:rPr>
                  <a:t> </a:t>
                </a:r>
              </a:p>
            </p:txBody>
          </p:sp>
        </mc:Fallback>
      </mc:AlternateContent>
    </p:spTree>
    <p:extLst>
      <p:ext uri="{BB962C8B-B14F-4D97-AF65-F5344CB8AC3E}">
        <p14:creationId xmlns:p14="http://schemas.microsoft.com/office/powerpoint/2010/main" val="5292811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What if Everything (but </a:t>
                </a:r>
                <a14:m>
                  <m:oMath xmlns:m="http://schemas.openxmlformats.org/officeDocument/2006/math">
                    <m:r>
                      <a:rPr lang="en-US" sz="2800" b="0" i="1" smtClean="0">
                        <a:solidFill>
                          <a:srgbClr val="333399"/>
                        </a:solidFill>
                        <a:latin typeface="Cambria Math"/>
                      </a:rPr>
                      <m:t>𝑒</m:t>
                    </m:r>
                  </m:oMath>
                </a14:m>
                <a:r>
                  <a:rPr lang="en-US" sz="2800" dirty="0" smtClean="0">
                    <a:solidFill>
                      <a:srgbClr val="333399"/>
                    </a:solidFill>
                    <a:latin typeface="dccsc10" panose="020B0500000000000000" pitchFamily="34" charset="0"/>
                  </a:rPr>
                  <a:t>) is Public?</a:t>
                </a:r>
                <a:endParaRPr lang="en-US" sz="2800" dirty="0">
                  <a:solidFill>
                    <a:srgbClr val="333399"/>
                  </a:solidFill>
                  <a:latin typeface="dccsc10" panose="020B0500000000000000" pitchFamily="34"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l="-14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610367" y="2519080"/>
                <a:ext cx="29324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0≤</m:t>
                      </m:r>
                      <m:sSub>
                        <m:sSubPr>
                          <m:ctrlPr>
                            <a:rPr lang="en-US" b="0" i="1" smtClean="0">
                              <a:solidFill>
                                <a:schemeClr val="tx1"/>
                              </a:solidFill>
                              <a:latin typeface="Cambria Math"/>
                            </a:rPr>
                          </m:ctrlPr>
                        </m:sSubPr>
                        <m:e>
                          <m:r>
                            <a:rPr lang="en-US" b="0" i="1" smtClean="0">
                              <a:solidFill>
                                <a:schemeClr val="tx1"/>
                              </a:solidFill>
                              <a:latin typeface="Cambria Math"/>
                            </a:rPr>
                            <m:t>𝐵</m:t>
                          </m:r>
                        </m:e>
                        <m:sub>
                          <m:r>
                            <a:rPr lang="en-US" b="0" i="1" smtClean="0">
                              <a:solidFill>
                                <a:schemeClr val="tx1"/>
                              </a:solidFill>
                              <a:latin typeface="Cambria Math"/>
                            </a:rPr>
                            <m:t>1</m:t>
                          </m:r>
                        </m:sub>
                      </m:sSub>
                      <m:r>
                        <a:rPr lang="en-US" b="0" i="1" smtClean="0">
                          <a:solidFill>
                            <a:schemeClr val="bg1"/>
                          </a:solidFill>
                          <a:latin typeface="Cambria Math"/>
                        </a:rPr>
                        <m:t>≤</m:t>
                      </m:r>
                      <m:r>
                        <a:rPr lang="en-US" b="0" i="1" smtClean="0">
                          <a:solidFill>
                            <a:schemeClr val="bg1"/>
                          </a:solidFill>
                          <a:latin typeface="Cambria Math"/>
                        </a:rPr>
                        <m:t>𝛿</m:t>
                      </m:r>
                      <m:r>
                        <a:rPr lang="en-US" b="0" i="1" smtClean="0">
                          <a:solidFill>
                            <a:schemeClr val="bg1"/>
                          </a:solidFill>
                          <a:latin typeface="Cambria Math"/>
                        </a:rPr>
                        <m:t>(</m:t>
                      </m:r>
                      <m:r>
                        <a:rPr lang="en-US" b="0" i="1" smtClean="0">
                          <a:solidFill>
                            <a:schemeClr val="bg1"/>
                          </a:solidFill>
                          <a:latin typeface="Cambria Math"/>
                        </a:rPr>
                        <m:t>𝑝</m:t>
                      </m:r>
                      <m:sSub>
                        <m:sSubPr>
                          <m:ctrlPr>
                            <a:rPr lang="en-US" b="0" i="1" smtClean="0">
                              <a:solidFill>
                                <a:schemeClr val="bg1"/>
                              </a:solidFill>
                              <a:latin typeface="Cambria Math"/>
                            </a:rPr>
                          </m:ctrlPr>
                        </m:sSubPr>
                        <m:e>
                          <m:r>
                            <a:rPr lang="en-US" b="0" i="1" smtClean="0">
                              <a:solidFill>
                                <a:schemeClr val="bg1"/>
                              </a:solidFill>
                              <a:latin typeface="Cambria Math"/>
                            </a:rPr>
                            <m:t>𝐻</m:t>
                          </m:r>
                        </m:e>
                        <m:sub>
                          <m:r>
                            <a:rPr lang="en-US" b="0" i="1" smtClean="0">
                              <a:solidFill>
                                <a:schemeClr val="bg1"/>
                              </a:solidFill>
                              <a:latin typeface="Cambria Math"/>
                            </a:rPr>
                            <m:t>1</m:t>
                          </m:r>
                        </m:sub>
                      </m:sSub>
                      <m:r>
                        <a:rPr lang="en-US" b="0" i="1" smtClean="0">
                          <a:solidFill>
                            <a:schemeClr val="bg1"/>
                          </a:solidFill>
                          <a:latin typeface="Cambria Math"/>
                        </a:rPr>
                        <m:t>−</m:t>
                      </m:r>
                      <m:r>
                        <a:rPr lang="en-US" b="0" i="1" smtClean="0">
                          <a:solidFill>
                            <a:schemeClr val="bg1"/>
                          </a:solidFill>
                          <a:latin typeface="Cambria Math"/>
                        </a:rPr>
                        <m:t>𝑐</m:t>
                      </m:r>
                      <m:r>
                        <a:rPr lang="en-US" b="0" i="1" smtClean="0">
                          <a:solidFill>
                            <a:schemeClr val="bg1"/>
                          </a:solidFill>
                          <a:latin typeface="Cambria Math"/>
                        </a:rPr>
                        <m:t>)</m:t>
                      </m:r>
                      <m:sSub>
                        <m:sSubPr>
                          <m:ctrlPr>
                            <a:rPr lang="en-US" i="1">
                              <a:solidFill>
                                <a:schemeClr val="bg1"/>
                              </a:solidFill>
                              <a:latin typeface="Cambria Math"/>
                            </a:rPr>
                          </m:ctrlPr>
                        </m:sSubPr>
                        <m:e>
                          <m:r>
                            <a:rPr lang="en-US" i="1">
                              <a:solidFill>
                                <a:schemeClr val="bg1"/>
                              </a:solidFill>
                              <a:latin typeface="Cambria Math"/>
                            </a:rPr>
                            <m:t>𝑞</m:t>
                          </m:r>
                        </m:e>
                        <m:sub>
                          <m:r>
                            <a:rPr lang="en-US" i="1">
                              <a:solidFill>
                                <a:schemeClr val="bg1"/>
                              </a:solidFill>
                              <a:latin typeface="Cambria Math"/>
                            </a:rPr>
                            <m:t>1</m:t>
                          </m:r>
                        </m:sub>
                      </m:sSub>
                      <m:r>
                        <a:rPr lang="en-US" i="1" smtClean="0">
                          <a:solidFill>
                            <a:schemeClr val="bg1"/>
                          </a:solidFill>
                          <a:latin typeface="Cambria Math"/>
                        </a:rPr>
                        <m:t>(</m:t>
                      </m:r>
                      <m:r>
                        <a:rPr lang="en-US" i="1" smtClean="0">
                          <a:solidFill>
                            <a:schemeClr val="bg1"/>
                          </a:solidFill>
                          <a:latin typeface="Cambria Math"/>
                        </a:rPr>
                        <m:t>𝑦</m:t>
                      </m:r>
                      <m:r>
                        <a:rPr lang="en-US" i="1" smtClean="0">
                          <a:solidFill>
                            <a:schemeClr val="bg1"/>
                          </a:solidFill>
                          <a:latin typeface="Cambria Math"/>
                        </a:rPr>
                        <m:t>)</m:t>
                      </m:r>
                    </m:oMath>
                  </m:oMathPara>
                </a14:m>
                <a:endParaRPr lang="en-US" dirty="0">
                  <a:solidFill>
                    <a:schemeClr val="bg1"/>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5610367" y="2519080"/>
                <a:ext cx="2932406" cy="369332"/>
              </a:xfrm>
              <a:prstGeom prst="rect">
                <a:avLst/>
              </a:prstGeom>
              <a:blipFill rotWithShape="1">
                <a:blip r:embed="rId4"/>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611905" y="2907268"/>
                <a:ext cx="29377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0≤</m:t>
                      </m:r>
                      <m:sSub>
                        <m:sSubPr>
                          <m:ctrlPr>
                            <a:rPr lang="en-US" b="0" i="1" smtClean="0">
                              <a:solidFill>
                                <a:schemeClr val="tx1"/>
                              </a:solidFill>
                              <a:latin typeface="Cambria Math"/>
                            </a:rPr>
                          </m:ctrlPr>
                        </m:sSubPr>
                        <m:e>
                          <m:r>
                            <a:rPr lang="en-US" b="0" i="1" smtClean="0">
                              <a:solidFill>
                                <a:schemeClr val="tx1"/>
                              </a:solidFill>
                              <a:latin typeface="Cambria Math"/>
                            </a:rPr>
                            <m:t>𝐵</m:t>
                          </m:r>
                        </m:e>
                        <m:sub>
                          <m:r>
                            <a:rPr lang="en-US" b="0" i="1" smtClean="0">
                              <a:solidFill>
                                <a:schemeClr val="tx1"/>
                              </a:solidFill>
                              <a:latin typeface="Cambria Math"/>
                            </a:rPr>
                            <m:t>2</m:t>
                          </m:r>
                        </m:sub>
                      </m:sSub>
                      <m:r>
                        <a:rPr lang="en-US" b="0" i="1" smtClean="0">
                          <a:solidFill>
                            <a:schemeClr val="bg1"/>
                          </a:solidFill>
                          <a:latin typeface="Cambria Math"/>
                        </a:rPr>
                        <m:t>≤</m:t>
                      </m:r>
                      <m:r>
                        <a:rPr lang="en-US" b="0" i="1" smtClean="0">
                          <a:solidFill>
                            <a:schemeClr val="bg1"/>
                          </a:solidFill>
                          <a:latin typeface="Cambria Math"/>
                        </a:rPr>
                        <m:t>𝛿</m:t>
                      </m:r>
                      <m:r>
                        <a:rPr lang="en-US" b="0" i="1" smtClean="0">
                          <a:solidFill>
                            <a:schemeClr val="bg1"/>
                          </a:solidFill>
                          <a:latin typeface="Cambria Math"/>
                        </a:rPr>
                        <m:t>(</m:t>
                      </m:r>
                      <m:r>
                        <a:rPr lang="en-US" b="0" i="1" smtClean="0">
                          <a:solidFill>
                            <a:schemeClr val="bg1"/>
                          </a:solidFill>
                          <a:latin typeface="Cambria Math"/>
                        </a:rPr>
                        <m:t>𝑝</m:t>
                      </m:r>
                      <m:sSub>
                        <m:sSubPr>
                          <m:ctrlPr>
                            <a:rPr lang="en-US" b="0" i="1" smtClean="0">
                              <a:solidFill>
                                <a:schemeClr val="bg1"/>
                              </a:solidFill>
                              <a:latin typeface="Cambria Math"/>
                            </a:rPr>
                          </m:ctrlPr>
                        </m:sSubPr>
                        <m:e>
                          <m:r>
                            <a:rPr lang="en-US" b="0" i="1" smtClean="0">
                              <a:solidFill>
                                <a:schemeClr val="bg1"/>
                              </a:solidFill>
                              <a:latin typeface="Cambria Math"/>
                            </a:rPr>
                            <m:t>𝐻</m:t>
                          </m:r>
                        </m:e>
                        <m:sub>
                          <m:r>
                            <a:rPr lang="en-US" b="0" i="1" smtClean="0">
                              <a:solidFill>
                                <a:schemeClr val="bg1"/>
                              </a:solidFill>
                              <a:latin typeface="Cambria Math"/>
                            </a:rPr>
                            <m:t>1</m:t>
                          </m:r>
                        </m:sub>
                      </m:sSub>
                      <m:r>
                        <a:rPr lang="en-US" b="0" i="1" smtClean="0">
                          <a:solidFill>
                            <a:schemeClr val="bg1"/>
                          </a:solidFill>
                          <a:latin typeface="Cambria Math"/>
                        </a:rPr>
                        <m:t>−</m:t>
                      </m:r>
                      <m:r>
                        <a:rPr lang="en-US" b="0" i="1" smtClean="0">
                          <a:solidFill>
                            <a:schemeClr val="bg1"/>
                          </a:solidFill>
                          <a:latin typeface="Cambria Math"/>
                        </a:rPr>
                        <m:t>𝑐</m:t>
                      </m:r>
                      <m:r>
                        <a:rPr lang="en-US" b="0" i="1" smtClean="0">
                          <a:solidFill>
                            <a:schemeClr val="bg1"/>
                          </a:solidFill>
                          <a:latin typeface="Cambria Math"/>
                        </a:rPr>
                        <m:t>)</m:t>
                      </m:r>
                      <m:sSub>
                        <m:sSubPr>
                          <m:ctrlPr>
                            <a:rPr lang="en-US" i="1">
                              <a:solidFill>
                                <a:schemeClr val="bg1"/>
                              </a:solidFill>
                              <a:latin typeface="Cambria Math"/>
                            </a:rPr>
                          </m:ctrlPr>
                        </m:sSubPr>
                        <m:e>
                          <m:r>
                            <a:rPr lang="en-US" i="1">
                              <a:solidFill>
                                <a:schemeClr val="bg1"/>
                              </a:solidFill>
                              <a:latin typeface="Cambria Math"/>
                            </a:rPr>
                            <m:t>𝑞</m:t>
                          </m:r>
                        </m:e>
                        <m:sub>
                          <m:r>
                            <a:rPr lang="en-US" i="1">
                              <a:solidFill>
                                <a:schemeClr val="bg1"/>
                              </a:solidFill>
                              <a:latin typeface="Cambria Math"/>
                            </a:rPr>
                            <m:t>1</m:t>
                          </m:r>
                        </m:sub>
                      </m:sSub>
                      <m:r>
                        <a:rPr lang="en-US" i="1" smtClean="0">
                          <a:solidFill>
                            <a:schemeClr val="bg1"/>
                          </a:solidFill>
                          <a:latin typeface="Cambria Math"/>
                        </a:rPr>
                        <m:t>(</m:t>
                      </m:r>
                      <m:r>
                        <a:rPr lang="en-US" i="1" smtClean="0">
                          <a:solidFill>
                            <a:schemeClr val="bg1"/>
                          </a:solidFill>
                          <a:latin typeface="Cambria Math"/>
                        </a:rPr>
                        <m:t>𝑦</m:t>
                      </m:r>
                      <m:r>
                        <a:rPr lang="en-US" i="1" smtClean="0">
                          <a:solidFill>
                            <a:schemeClr val="bg1"/>
                          </a:solidFill>
                          <a:latin typeface="Cambria Math"/>
                        </a:rPr>
                        <m:t>)</m:t>
                      </m:r>
                    </m:oMath>
                  </m:oMathPara>
                </a14:m>
                <a:endParaRPr lang="en-US" dirty="0">
                  <a:solidFill>
                    <a:schemeClr val="bg1"/>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611905" y="2907268"/>
                <a:ext cx="2937727" cy="369332"/>
              </a:xfrm>
              <a:prstGeom prst="rect">
                <a:avLst/>
              </a:prstGeom>
              <a:blipFill rotWithShape="1">
                <a:blip r:embed="rId5"/>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024164" y="3276600"/>
                <a:ext cx="36354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𝐵</m:t>
                          </m:r>
                        </m:e>
                        <m:sub>
                          <m:r>
                            <a:rPr lang="en-US" b="0" i="1" smtClean="0">
                              <a:solidFill>
                                <a:schemeClr val="tx1"/>
                              </a:solidFill>
                              <a:latin typeface="Cambria Math"/>
                            </a:rPr>
                            <m:t>1</m:t>
                          </m:r>
                        </m:sub>
                      </m:sSub>
                      <m:r>
                        <a:rPr lang="en-US" b="0" i="1" smtClean="0">
                          <a:solidFill>
                            <a:schemeClr val="tx1"/>
                          </a:solidFill>
                          <a:latin typeface="Cambria Math"/>
                        </a:rPr>
                        <m:t>+</m:t>
                      </m:r>
                      <m:sSub>
                        <m:sSubPr>
                          <m:ctrlPr>
                            <a:rPr lang="en-US" b="0" i="1" smtClean="0">
                              <a:solidFill>
                                <a:schemeClr val="tx1"/>
                              </a:solidFill>
                              <a:latin typeface="Cambria Math"/>
                            </a:rPr>
                          </m:ctrlPr>
                        </m:sSubPr>
                        <m:e>
                          <m:r>
                            <a:rPr lang="en-US" b="0" i="1" smtClean="0">
                              <a:solidFill>
                                <a:schemeClr val="tx1"/>
                              </a:solidFill>
                              <a:latin typeface="Cambria Math"/>
                            </a:rPr>
                            <m:t>𝐵</m:t>
                          </m:r>
                        </m:e>
                        <m:sub>
                          <m:r>
                            <a:rPr lang="en-US" b="0" i="1" smtClean="0">
                              <a:solidFill>
                                <a:schemeClr val="tx1"/>
                              </a:solidFill>
                              <a:latin typeface="Cambria Math"/>
                            </a:rPr>
                            <m:t>2</m:t>
                          </m:r>
                        </m:sub>
                      </m:sSub>
                      <m:r>
                        <a:rPr lang="en-US" b="0" i="1" smtClean="0">
                          <a:solidFill>
                            <a:schemeClr val="tx1"/>
                          </a:solidFill>
                          <a:latin typeface="Cambria Math"/>
                        </a:rPr>
                        <m:t>≤</m:t>
                      </m:r>
                      <m:r>
                        <a:rPr lang="en-US" b="0" i="1" smtClean="0">
                          <a:solidFill>
                            <a:schemeClr val="tx1"/>
                          </a:solidFill>
                          <a:latin typeface="Cambria Math"/>
                        </a:rPr>
                        <m:t>𝛿</m:t>
                      </m:r>
                      <m:r>
                        <a:rPr lang="en-US" b="0" i="1" smtClean="0">
                          <a:solidFill>
                            <a:schemeClr val="tx1"/>
                          </a:solidFill>
                          <a:latin typeface="Cambria Math"/>
                        </a:rPr>
                        <m:t>(</m:t>
                      </m:r>
                      <m:r>
                        <a:rPr lang="en-US" b="0" i="1" smtClean="0">
                          <a:solidFill>
                            <a:schemeClr val="tx1"/>
                          </a:solidFill>
                          <a:latin typeface="Cambria Math"/>
                        </a:rPr>
                        <m:t>𝑝</m:t>
                      </m:r>
                      <m:r>
                        <m:rPr>
                          <m:lit/>
                        </m:rPr>
                        <a:rPr lang="en-US" b="0" i="1" smtClean="0">
                          <a:solidFill>
                            <a:schemeClr val="tx1"/>
                          </a:solidFill>
                          <a:latin typeface="Cambria Math"/>
                        </a:rPr>
                        <m:t>(</m:t>
                      </m:r>
                      <m:sSub>
                        <m:sSubPr>
                          <m:ctrlPr>
                            <a:rPr lang="en-US" b="0" i="1" smtClean="0">
                              <a:solidFill>
                                <a:schemeClr val="tx1"/>
                              </a:solidFill>
                              <a:latin typeface="Cambria Math"/>
                            </a:rPr>
                          </m:ctrlPr>
                        </m:sSubPr>
                        <m:e>
                          <m:r>
                            <a:rPr lang="en-US" b="0" i="1" smtClean="0">
                              <a:solidFill>
                                <a:schemeClr val="tx1"/>
                              </a:solidFill>
                              <a:latin typeface="Cambria Math"/>
                            </a:rPr>
                            <m:t>𝑞</m:t>
                          </m:r>
                        </m:e>
                        <m:sub>
                          <m:r>
                            <a:rPr lang="en-US" b="0" i="1" smtClean="0">
                              <a:solidFill>
                                <a:schemeClr val="tx1"/>
                              </a:solidFill>
                              <a:latin typeface="Cambria Math"/>
                            </a:rPr>
                            <m:t>1</m:t>
                          </m:r>
                        </m:sub>
                      </m:sSub>
                      <m:sSub>
                        <m:sSubPr>
                          <m:ctrlPr>
                            <a:rPr lang="en-US" b="0" i="1" smtClean="0">
                              <a:solidFill>
                                <a:schemeClr val="tx1"/>
                              </a:solidFill>
                              <a:latin typeface="Cambria Math"/>
                            </a:rPr>
                          </m:ctrlPr>
                        </m:sSubPr>
                        <m:e>
                          <m:r>
                            <a:rPr lang="en-US" b="0" i="1" smtClean="0">
                              <a:solidFill>
                                <a:schemeClr val="tx1"/>
                              </a:solidFill>
                              <a:latin typeface="Cambria Math"/>
                            </a:rPr>
                            <m:t>𝐻</m:t>
                          </m:r>
                        </m:e>
                        <m:sub>
                          <m:r>
                            <a:rPr lang="en-US" b="0" i="1" smtClean="0">
                              <a:solidFill>
                                <a:schemeClr val="tx1"/>
                              </a:solidFill>
                              <a:latin typeface="Cambria Math"/>
                            </a:rPr>
                            <m:t>1</m:t>
                          </m:r>
                        </m:sub>
                      </m:sSub>
                      <m:r>
                        <a:rPr lang="en-US" b="0" i="1" smtClean="0">
                          <a:solidFill>
                            <a:schemeClr val="tx1"/>
                          </a:solidFill>
                          <a:latin typeface="Cambria Math"/>
                        </a:rPr>
                        <m:t>+</m:t>
                      </m:r>
                      <m:sSub>
                        <m:sSubPr>
                          <m:ctrlPr>
                            <a:rPr lang="en-US" b="0" i="1" smtClean="0">
                              <a:solidFill>
                                <a:schemeClr val="tx1"/>
                              </a:solidFill>
                              <a:latin typeface="Cambria Math"/>
                            </a:rPr>
                          </m:ctrlPr>
                        </m:sSubPr>
                        <m:e>
                          <m:r>
                            <a:rPr lang="en-US" b="0" i="1" smtClean="0">
                              <a:solidFill>
                                <a:schemeClr val="tx1"/>
                              </a:solidFill>
                              <a:latin typeface="Cambria Math"/>
                            </a:rPr>
                            <m:t>𝑞</m:t>
                          </m:r>
                        </m:e>
                        <m:sub>
                          <m:r>
                            <a:rPr lang="en-US" b="0" i="1" smtClean="0">
                              <a:solidFill>
                                <a:schemeClr val="tx1"/>
                              </a:solidFill>
                              <a:latin typeface="Cambria Math"/>
                            </a:rPr>
                            <m:t>2</m:t>
                          </m:r>
                        </m:sub>
                      </m:sSub>
                      <m:sSub>
                        <m:sSubPr>
                          <m:ctrlPr>
                            <a:rPr lang="en-US" b="0" i="1" smtClean="0">
                              <a:solidFill>
                                <a:schemeClr val="tx1"/>
                              </a:solidFill>
                              <a:latin typeface="Cambria Math"/>
                            </a:rPr>
                          </m:ctrlPr>
                        </m:sSubPr>
                        <m:e>
                          <m:r>
                            <a:rPr lang="en-US" b="0" i="1" smtClean="0">
                              <a:solidFill>
                                <a:schemeClr val="tx1"/>
                              </a:solidFill>
                              <a:latin typeface="Cambria Math"/>
                            </a:rPr>
                            <m:t>𝐻</m:t>
                          </m:r>
                        </m:e>
                        <m:sub>
                          <m:r>
                            <a:rPr lang="en-US" b="0" i="1" smtClean="0">
                              <a:solidFill>
                                <a:schemeClr val="tx1"/>
                              </a:solidFill>
                              <a:latin typeface="Cambria Math"/>
                            </a:rPr>
                            <m:t>2</m:t>
                          </m:r>
                        </m:sub>
                      </m:sSub>
                      <m:r>
                        <m:rPr>
                          <m:lit/>
                        </m:rPr>
                        <a:rPr lang="en-US" b="0" i="1" smtClean="0">
                          <a:solidFill>
                            <a:schemeClr val="tx1"/>
                          </a:solidFill>
                          <a:latin typeface="Cambria Math"/>
                        </a:rPr>
                        <m:t>)</m:t>
                      </m:r>
                      <m:r>
                        <a:rPr lang="en-US" b="0" i="1" smtClean="0">
                          <a:solidFill>
                            <a:schemeClr val="tx1"/>
                          </a:solidFill>
                          <a:latin typeface="Cambria Math"/>
                        </a:rPr>
                        <m:t>−</m:t>
                      </m:r>
                      <m:r>
                        <a:rPr lang="en-US" b="0" i="1" smtClean="0">
                          <a:solidFill>
                            <a:schemeClr val="tx1"/>
                          </a:solidFill>
                          <a:latin typeface="Cambria Math"/>
                        </a:rPr>
                        <m:t>𝑐</m:t>
                      </m:r>
                      <m:r>
                        <a:rPr lang="en-US" b="0" i="1" smtClean="0">
                          <a:solidFill>
                            <a:schemeClr val="tx1"/>
                          </a:solidFill>
                          <a:latin typeface="Cambria Math"/>
                        </a:rPr>
                        <m:t>)</m:t>
                      </m:r>
                    </m:oMath>
                  </m:oMathPara>
                </a14:m>
                <a:endParaRPr lang="en-US" dirty="0">
                  <a:solidFill>
                    <a:schemeClr val="tx1"/>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5024164" y="3276600"/>
                <a:ext cx="3635482" cy="369332"/>
              </a:xfrm>
              <a:prstGeom prst="rect">
                <a:avLst/>
              </a:prstGeom>
              <a:blipFill rotWithShape="1">
                <a:blip r:embed="rId6"/>
                <a:stretch>
                  <a:fillRect b="-11667"/>
                </a:stretch>
              </a:blipFill>
            </p:spPr>
            <p:txBody>
              <a:bodyPr/>
              <a:lstStyle/>
              <a:p>
                <a:r>
                  <a:rPr lang="en-US">
                    <a:noFill/>
                  </a:rPr>
                  <a:t> </a:t>
                </a:r>
              </a:p>
            </p:txBody>
          </p:sp>
        </mc:Fallback>
      </mc:AlternateContent>
      <p:cxnSp>
        <p:nvCxnSpPr>
          <p:cNvPr id="23" name="Straight Connector 22"/>
          <p:cNvCxnSpPr/>
          <p:nvPr/>
        </p:nvCxnSpPr>
        <p:spPr>
          <a:xfrm>
            <a:off x="914400" y="1600200"/>
            <a:ext cx="0" cy="457200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H="1">
            <a:off x="914400" y="6172200"/>
            <a:ext cx="4572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5473700" y="5987534"/>
                <a:ext cx="4512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1</m:t>
                          </m:r>
                        </m:sub>
                      </m:sSub>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5473700" y="5987534"/>
                <a:ext cx="451277"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57800" y="1415534"/>
                <a:ext cx="4566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2</m:t>
                          </m:r>
                        </m:sub>
                      </m:sSub>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457800" y="1415534"/>
                <a:ext cx="456600" cy="369332"/>
              </a:xfrm>
              <a:prstGeom prst="rect">
                <a:avLst/>
              </a:prstGeom>
              <a:blipFill rotWithShape="1">
                <a:blip r:embed="rId8"/>
                <a:stretch>
                  <a:fillRect/>
                </a:stretch>
              </a:blipFill>
            </p:spPr>
            <p:txBody>
              <a:bodyPr/>
              <a:lstStyle/>
              <a:p>
                <a:r>
                  <a:rPr lang="en-US">
                    <a:noFill/>
                  </a:rPr>
                  <a:t> </a:t>
                </a:r>
              </a:p>
            </p:txBody>
          </p:sp>
        </mc:Fallback>
      </mc:AlternateContent>
      <p:cxnSp>
        <p:nvCxnSpPr>
          <p:cNvPr id="27" name="Straight Connector 26"/>
          <p:cNvCxnSpPr/>
          <p:nvPr/>
        </p:nvCxnSpPr>
        <p:spPr>
          <a:xfrm>
            <a:off x="914400" y="3429000"/>
            <a:ext cx="3657600" cy="274320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4078273" y="6175170"/>
                <a:ext cx="95686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1</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078273" y="6175170"/>
                <a:ext cx="956865" cy="276999"/>
              </a:xfrm>
              <a:prstGeom prst="rect">
                <a:avLst/>
              </a:prstGeom>
              <a:blipFill rotWithShape="1">
                <a:blip r:embed="rId9"/>
                <a:stretch>
                  <a:fillRect b="-8889"/>
                </a:stretch>
              </a:blipFill>
            </p:spPr>
            <p:txBody>
              <a:bodyPr/>
              <a:lstStyle/>
              <a:p>
                <a:r>
                  <a:rPr lang="en-US">
                    <a:noFill/>
                  </a:rPr>
                  <a:t> </a:t>
                </a:r>
              </a:p>
            </p:txBody>
          </p:sp>
        </mc:Fallback>
      </mc:AlternateContent>
      <p:sp>
        <p:nvSpPr>
          <p:cNvPr id="37" name="Right Brace 36"/>
          <p:cNvSpPr/>
          <p:nvPr/>
        </p:nvSpPr>
        <p:spPr>
          <a:xfrm rot="18413328">
            <a:off x="1822557" y="2998262"/>
            <a:ext cx="49914" cy="2172659"/>
          </a:xfrm>
          <a:prstGeom prst="righ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38" name="Right Brace 37"/>
          <p:cNvSpPr/>
          <p:nvPr/>
        </p:nvSpPr>
        <p:spPr>
          <a:xfrm rot="18413328">
            <a:off x="3664257" y="4365576"/>
            <a:ext cx="45745" cy="2202022"/>
          </a:xfrm>
          <a:prstGeom prst="righ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39" name="Oval 38"/>
          <p:cNvSpPr/>
          <p:nvPr/>
        </p:nvSpPr>
        <p:spPr>
          <a:xfrm>
            <a:off x="2718878" y="4776787"/>
            <a:ext cx="45719" cy="457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1" name="TextBox 40"/>
              <p:cNvSpPr txBox="1"/>
              <p:nvPr/>
            </p:nvSpPr>
            <p:spPr>
              <a:xfrm>
                <a:off x="1840981" y="3809571"/>
                <a:ext cx="368819"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a:rPr>
                          </m:ctrlPr>
                        </m:sSubPr>
                        <m:e>
                          <m:r>
                            <a:rPr lang="en-US" sz="1200" b="0" i="1" smtClean="0">
                              <a:latin typeface="Cambria Math"/>
                            </a:rPr>
                            <m:t>𝑞</m:t>
                          </m:r>
                        </m:e>
                        <m:sub>
                          <m:r>
                            <a:rPr lang="en-US" sz="1200" b="0" i="1" smtClean="0">
                              <a:latin typeface="Cambria Math"/>
                            </a:rPr>
                            <m:t>1</m:t>
                          </m:r>
                        </m:sub>
                      </m:sSub>
                    </m:oMath>
                  </m:oMathPara>
                </a14:m>
                <a:endParaRPr lang="en-US" sz="1200" dirty="0"/>
              </a:p>
            </p:txBody>
          </p:sp>
        </mc:Choice>
        <mc:Fallback xmlns="">
          <p:sp>
            <p:nvSpPr>
              <p:cNvPr id="41" name="TextBox 40"/>
              <p:cNvSpPr txBox="1">
                <a:spLocks noRot="1" noChangeAspect="1" noMove="1" noResize="1" noEditPoints="1" noAdjustHandles="1" noChangeArrowheads="1" noChangeShapeType="1" noTextEdit="1"/>
              </p:cNvSpPr>
              <p:nvPr/>
            </p:nvSpPr>
            <p:spPr>
              <a:xfrm>
                <a:off x="1840981" y="3809571"/>
                <a:ext cx="368819" cy="276999"/>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3657600" y="5133201"/>
                <a:ext cx="368819"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a:rPr>
                          </m:ctrlPr>
                        </m:sSubPr>
                        <m:e>
                          <m:r>
                            <a:rPr lang="en-US" sz="1200" b="0" i="1" smtClean="0">
                              <a:latin typeface="Cambria Math"/>
                            </a:rPr>
                            <m:t>𝑞</m:t>
                          </m:r>
                        </m:e>
                        <m:sub>
                          <m:r>
                            <a:rPr lang="en-US" sz="1200" b="0" i="1" smtClean="0">
                              <a:latin typeface="Cambria Math"/>
                            </a:rPr>
                            <m:t>2</m:t>
                          </m:r>
                        </m:sub>
                      </m:sSub>
                    </m:oMath>
                  </m:oMathPara>
                </a14:m>
                <a:endParaRPr lang="en-US" sz="1200" dirty="0"/>
              </a:p>
            </p:txBody>
          </p:sp>
        </mc:Choice>
        <mc:Fallback xmlns="">
          <p:sp>
            <p:nvSpPr>
              <p:cNvPr id="42" name="TextBox 41"/>
              <p:cNvSpPr txBox="1">
                <a:spLocks noRot="1" noChangeAspect="1" noMove="1" noResize="1" noEditPoints="1" noAdjustHandles="1" noChangeArrowheads="1" noChangeShapeType="1" noTextEdit="1"/>
              </p:cNvSpPr>
              <p:nvPr/>
            </p:nvSpPr>
            <p:spPr>
              <a:xfrm>
                <a:off x="3657600" y="5133201"/>
                <a:ext cx="368819" cy="276999"/>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2819023" y="4218801"/>
                <a:ext cx="99097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a:rPr>
                          </m:ctrlPr>
                        </m:sSubPr>
                        <m:e>
                          <m:r>
                            <a:rPr lang="en-US" sz="1200" b="0" i="1" smtClean="0">
                              <a:latin typeface="Cambria Math"/>
                            </a:rPr>
                            <m:t>𝑞</m:t>
                          </m:r>
                        </m:e>
                        <m:sub>
                          <m:r>
                            <a:rPr lang="en-US" sz="1200" b="0" i="1" smtClean="0">
                              <a:latin typeface="Cambria Math"/>
                            </a:rPr>
                            <m:t>1</m:t>
                          </m:r>
                        </m:sub>
                      </m:sSub>
                      <m:r>
                        <a:rPr lang="en-US" sz="1200" b="0" i="1" smtClean="0">
                          <a:latin typeface="Cambria Math"/>
                        </a:rPr>
                        <m:t>+</m:t>
                      </m:r>
                      <m:sSub>
                        <m:sSubPr>
                          <m:ctrlPr>
                            <a:rPr lang="en-US" sz="1200" b="0" i="1" smtClean="0">
                              <a:latin typeface="Cambria Math"/>
                            </a:rPr>
                          </m:ctrlPr>
                        </m:sSubPr>
                        <m:e>
                          <m:r>
                            <a:rPr lang="en-US" sz="1200" b="0" i="1" smtClean="0">
                              <a:latin typeface="Cambria Math"/>
                            </a:rPr>
                            <m:t>𝑞</m:t>
                          </m:r>
                        </m:e>
                        <m:sub>
                          <m:r>
                            <a:rPr lang="en-US" sz="1200" b="0" i="1" smtClean="0">
                              <a:latin typeface="Cambria Math"/>
                            </a:rPr>
                            <m:t>2</m:t>
                          </m:r>
                        </m:sub>
                      </m:sSub>
                      <m:r>
                        <a:rPr lang="en-US" sz="1200" b="0" i="1" smtClean="0">
                          <a:latin typeface="Cambria Math"/>
                        </a:rPr>
                        <m:t>=1</m:t>
                      </m:r>
                    </m:oMath>
                  </m:oMathPara>
                </a14:m>
                <a:endParaRPr lang="en-US" sz="1200" dirty="0"/>
              </a:p>
            </p:txBody>
          </p:sp>
        </mc:Choice>
        <mc:Fallback xmlns="">
          <p:sp>
            <p:nvSpPr>
              <p:cNvPr id="43" name="TextBox 42"/>
              <p:cNvSpPr txBox="1">
                <a:spLocks noRot="1" noChangeAspect="1" noMove="1" noResize="1" noEditPoints="1" noAdjustHandles="1" noChangeArrowheads="1" noChangeShapeType="1" noTextEdit="1"/>
              </p:cNvSpPr>
              <p:nvPr/>
            </p:nvSpPr>
            <p:spPr>
              <a:xfrm>
                <a:off x="2819023" y="4218801"/>
                <a:ext cx="990977" cy="276999"/>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46056" y="3292525"/>
                <a:ext cx="96045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2</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44" name="TextBox 43"/>
              <p:cNvSpPr txBox="1">
                <a:spLocks noRot="1" noChangeAspect="1" noMove="1" noResize="1" noEditPoints="1" noAdjustHandles="1" noChangeArrowheads="1" noChangeShapeType="1" noTextEdit="1"/>
              </p:cNvSpPr>
              <p:nvPr/>
            </p:nvSpPr>
            <p:spPr>
              <a:xfrm>
                <a:off x="-46056" y="3292525"/>
                <a:ext cx="960456" cy="276999"/>
              </a:xfrm>
              <a:prstGeom prst="rect">
                <a:avLst/>
              </a:prstGeom>
              <a:blipFill rotWithShape="1">
                <a:blip r:embed="rId13"/>
                <a:stretch>
                  <a:fillRect b="-6522"/>
                </a:stretch>
              </a:blipFill>
            </p:spPr>
            <p:txBody>
              <a:bodyPr/>
              <a:lstStyle/>
              <a:p>
                <a:r>
                  <a:rPr lang="en-US">
                    <a:noFill/>
                  </a:rPr>
                  <a:t> </a:t>
                </a:r>
              </a:p>
            </p:txBody>
          </p:sp>
        </mc:Fallback>
      </mc:AlternateContent>
      <p:sp>
        <p:nvSpPr>
          <p:cNvPr id="20" name="TextBox 19"/>
          <p:cNvSpPr txBox="1"/>
          <p:nvPr/>
        </p:nvSpPr>
        <p:spPr>
          <a:xfrm>
            <a:off x="4835410" y="2149748"/>
            <a:ext cx="3613490" cy="369332"/>
          </a:xfrm>
          <a:prstGeom prst="rect">
            <a:avLst/>
          </a:prstGeom>
          <a:noFill/>
        </p:spPr>
        <p:txBody>
          <a:bodyPr wrap="none" rtlCol="0">
            <a:spAutoFit/>
          </a:bodyPr>
          <a:lstStyle/>
          <a:p>
            <a:r>
              <a:rPr lang="en-US" dirty="0" smtClean="0">
                <a:latin typeface="dcr10" panose="020B0500000000000000" pitchFamily="34" charset="0"/>
              </a:rPr>
              <a:t>Reneging can be jointly punished:</a:t>
            </a:r>
            <a:endParaRPr lang="en-US" dirty="0">
              <a:latin typeface="dcr10" panose="020B0500000000000000" pitchFamily="34" charset="0"/>
            </a:endParaRPr>
          </a:p>
        </p:txBody>
      </p:sp>
    </p:spTree>
    <p:extLst>
      <p:ext uri="{BB962C8B-B14F-4D97-AF65-F5344CB8AC3E}">
        <p14:creationId xmlns:p14="http://schemas.microsoft.com/office/powerpoint/2010/main" val="36331893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rot="13496897">
            <a:off x="-516019" y="4268802"/>
            <a:ext cx="4469147" cy="2223703"/>
          </a:xfrm>
          <a:prstGeom prst="triangl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flipH="1" flipV="1">
            <a:off x="914400" y="2971800"/>
            <a:ext cx="3200400" cy="3200401"/>
          </a:xfrm>
          <a:prstGeom prst="line">
            <a:avLst/>
          </a:prstGeom>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What if Everything (but </a:t>
                </a:r>
                <a14:m>
                  <m:oMath xmlns:m="http://schemas.openxmlformats.org/officeDocument/2006/math">
                    <m:r>
                      <a:rPr lang="en-US" sz="2800" b="0" i="1" smtClean="0">
                        <a:solidFill>
                          <a:srgbClr val="333399"/>
                        </a:solidFill>
                        <a:latin typeface="Cambria Math"/>
                      </a:rPr>
                      <m:t>𝑒</m:t>
                    </m:r>
                  </m:oMath>
                </a14:m>
                <a:r>
                  <a:rPr lang="en-US" sz="2800" dirty="0" smtClean="0">
                    <a:solidFill>
                      <a:srgbClr val="333399"/>
                    </a:solidFill>
                    <a:latin typeface="dccsc10" panose="020B0500000000000000" pitchFamily="34" charset="0"/>
                  </a:rPr>
                  <a:t>) is Public?</a:t>
                </a:r>
                <a:endParaRPr lang="en-US" sz="2800" dirty="0">
                  <a:solidFill>
                    <a:srgbClr val="333399"/>
                  </a:solidFill>
                  <a:latin typeface="dccsc10" panose="020B0500000000000000" pitchFamily="34"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l="-14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610367" y="2519080"/>
                <a:ext cx="29324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0≤</m:t>
                      </m:r>
                      <m:sSub>
                        <m:sSubPr>
                          <m:ctrlPr>
                            <a:rPr lang="en-US" b="0" i="1" smtClean="0">
                              <a:solidFill>
                                <a:schemeClr val="tx1"/>
                              </a:solidFill>
                              <a:latin typeface="Cambria Math"/>
                            </a:rPr>
                          </m:ctrlPr>
                        </m:sSubPr>
                        <m:e>
                          <m:r>
                            <a:rPr lang="en-US" b="0" i="1" smtClean="0">
                              <a:solidFill>
                                <a:schemeClr val="tx1"/>
                              </a:solidFill>
                              <a:latin typeface="Cambria Math"/>
                            </a:rPr>
                            <m:t>𝐵</m:t>
                          </m:r>
                        </m:e>
                        <m:sub>
                          <m:r>
                            <a:rPr lang="en-US" b="0" i="1" smtClean="0">
                              <a:solidFill>
                                <a:schemeClr val="tx1"/>
                              </a:solidFill>
                              <a:latin typeface="Cambria Math"/>
                            </a:rPr>
                            <m:t>1</m:t>
                          </m:r>
                        </m:sub>
                      </m:sSub>
                      <m:r>
                        <a:rPr lang="en-US" b="0" i="1" smtClean="0">
                          <a:solidFill>
                            <a:schemeClr val="bg1"/>
                          </a:solidFill>
                          <a:latin typeface="Cambria Math"/>
                        </a:rPr>
                        <m:t>≤</m:t>
                      </m:r>
                      <m:r>
                        <a:rPr lang="en-US" b="0" i="1" smtClean="0">
                          <a:solidFill>
                            <a:schemeClr val="bg1"/>
                          </a:solidFill>
                          <a:latin typeface="Cambria Math"/>
                        </a:rPr>
                        <m:t>𝛿</m:t>
                      </m:r>
                      <m:r>
                        <a:rPr lang="en-US" b="0" i="1" smtClean="0">
                          <a:solidFill>
                            <a:schemeClr val="bg1"/>
                          </a:solidFill>
                          <a:latin typeface="Cambria Math"/>
                        </a:rPr>
                        <m:t>(</m:t>
                      </m:r>
                      <m:r>
                        <a:rPr lang="en-US" b="0" i="1" smtClean="0">
                          <a:solidFill>
                            <a:schemeClr val="bg1"/>
                          </a:solidFill>
                          <a:latin typeface="Cambria Math"/>
                        </a:rPr>
                        <m:t>𝑝</m:t>
                      </m:r>
                      <m:sSub>
                        <m:sSubPr>
                          <m:ctrlPr>
                            <a:rPr lang="en-US" b="0" i="1" smtClean="0">
                              <a:solidFill>
                                <a:schemeClr val="bg1"/>
                              </a:solidFill>
                              <a:latin typeface="Cambria Math"/>
                            </a:rPr>
                          </m:ctrlPr>
                        </m:sSubPr>
                        <m:e>
                          <m:r>
                            <a:rPr lang="en-US" b="0" i="1" smtClean="0">
                              <a:solidFill>
                                <a:schemeClr val="bg1"/>
                              </a:solidFill>
                              <a:latin typeface="Cambria Math"/>
                            </a:rPr>
                            <m:t>𝐻</m:t>
                          </m:r>
                        </m:e>
                        <m:sub>
                          <m:r>
                            <a:rPr lang="en-US" b="0" i="1" smtClean="0">
                              <a:solidFill>
                                <a:schemeClr val="bg1"/>
                              </a:solidFill>
                              <a:latin typeface="Cambria Math"/>
                            </a:rPr>
                            <m:t>1</m:t>
                          </m:r>
                        </m:sub>
                      </m:sSub>
                      <m:r>
                        <a:rPr lang="en-US" b="0" i="1" smtClean="0">
                          <a:solidFill>
                            <a:schemeClr val="bg1"/>
                          </a:solidFill>
                          <a:latin typeface="Cambria Math"/>
                        </a:rPr>
                        <m:t>−</m:t>
                      </m:r>
                      <m:r>
                        <a:rPr lang="en-US" b="0" i="1" smtClean="0">
                          <a:solidFill>
                            <a:schemeClr val="bg1"/>
                          </a:solidFill>
                          <a:latin typeface="Cambria Math"/>
                        </a:rPr>
                        <m:t>𝑐</m:t>
                      </m:r>
                      <m:r>
                        <a:rPr lang="en-US" b="0" i="1" smtClean="0">
                          <a:solidFill>
                            <a:schemeClr val="bg1"/>
                          </a:solidFill>
                          <a:latin typeface="Cambria Math"/>
                        </a:rPr>
                        <m:t>)</m:t>
                      </m:r>
                      <m:sSub>
                        <m:sSubPr>
                          <m:ctrlPr>
                            <a:rPr lang="en-US" i="1">
                              <a:solidFill>
                                <a:schemeClr val="bg1"/>
                              </a:solidFill>
                              <a:latin typeface="Cambria Math"/>
                            </a:rPr>
                          </m:ctrlPr>
                        </m:sSubPr>
                        <m:e>
                          <m:r>
                            <a:rPr lang="en-US" i="1">
                              <a:solidFill>
                                <a:schemeClr val="bg1"/>
                              </a:solidFill>
                              <a:latin typeface="Cambria Math"/>
                            </a:rPr>
                            <m:t>𝑞</m:t>
                          </m:r>
                        </m:e>
                        <m:sub>
                          <m:r>
                            <a:rPr lang="en-US" i="1">
                              <a:solidFill>
                                <a:schemeClr val="bg1"/>
                              </a:solidFill>
                              <a:latin typeface="Cambria Math"/>
                            </a:rPr>
                            <m:t>1</m:t>
                          </m:r>
                        </m:sub>
                      </m:sSub>
                      <m:r>
                        <a:rPr lang="en-US" i="1" smtClean="0">
                          <a:solidFill>
                            <a:schemeClr val="bg1"/>
                          </a:solidFill>
                          <a:latin typeface="Cambria Math"/>
                        </a:rPr>
                        <m:t>(</m:t>
                      </m:r>
                      <m:r>
                        <a:rPr lang="en-US" i="1" smtClean="0">
                          <a:solidFill>
                            <a:schemeClr val="bg1"/>
                          </a:solidFill>
                          <a:latin typeface="Cambria Math"/>
                        </a:rPr>
                        <m:t>𝑦</m:t>
                      </m:r>
                      <m:r>
                        <a:rPr lang="en-US" i="1" smtClean="0">
                          <a:solidFill>
                            <a:schemeClr val="bg1"/>
                          </a:solidFill>
                          <a:latin typeface="Cambria Math"/>
                        </a:rPr>
                        <m:t>)</m:t>
                      </m:r>
                    </m:oMath>
                  </m:oMathPara>
                </a14:m>
                <a:endParaRPr lang="en-US" dirty="0">
                  <a:solidFill>
                    <a:schemeClr val="bg1"/>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5610367" y="2519080"/>
                <a:ext cx="2932406" cy="369332"/>
              </a:xfrm>
              <a:prstGeom prst="rect">
                <a:avLst/>
              </a:prstGeom>
              <a:blipFill rotWithShape="1">
                <a:blip r:embed="rId4"/>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611905" y="2907268"/>
                <a:ext cx="29377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0≤</m:t>
                      </m:r>
                      <m:sSub>
                        <m:sSubPr>
                          <m:ctrlPr>
                            <a:rPr lang="en-US" b="0" i="1" smtClean="0">
                              <a:solidFill>
                                <a:schemeClr val="tx1"/>
                              </a:solidFill>
                              <a:latin typeface="Cambria Math"/>
                            </a:rPr>
                          </m:ctrlPr>
                        </m:sSubPr>
                        <m:e>
                          <m:r>
                            <a:rPr lang="en-US" b="0" i="1" smtClean="0">
                              <a:solidFill>
                                <a:schemeClr val="tx1"/>
                              </a:solidFill>
                              <a:latin typeface="Cambria Math"/>
                            </a:rPr>
                            <m:t>𝐵</m:t>
                          </m:r>
                        </m:e>
                        <m:sub>
                          <m:r>
                            <a:rPr lang="en-US" b="0" i="1" smtClean="0">
                              <a:solidFill>
                                <a:schemeClr val="tx1"/>
                              </a:solidFill>
                              <a:latin typeface="Cambria Math"/>
                            </a:rPr>
                            <m:t>2</m:t>
                          </m:r>
                        </m:sub>
                      </m:sSub>
                      <m:r>
                        <a:rPr lang="en-US" b="0" i="1" smtClean="0">
                          <a:solidFill>
                            <a:schemeClr val="bg1"/>
                          </a:solidFill>
                          <a:latin typeface="Cambria Math"/>
                        </a:rPr>
                        <m:t>≤</m:t>
                      </m:r>
                      <m:r>
                        <a:rPr lang="en-US" b="0" i="1" smtClean="0">
                          <a:solidFill>
                            <a:schemeClr val="bg1"/>
                          </a:solidFill>
                          <a:latin typeface="Cambria Math"/>
                        </a:rPr>
                        <m:t>𝛿</m:t>
                      </m:r>
                      <m:r>
                        <a:rPr lang="en-US" b="0" i="1" smtClean="0">
                          <a:solidFill>
                            <a:schemeClr val="bg1"/>
                          </a:solidFill>
                          <a:latin typeface="Cambria Math"/>
                        </a:rPr>
                        <m:t>(</m:t>
                      </m:r>
                      <m:r>
                        <a:rPr lang="en-US" b="0" i="1" smtClean="0">
                          <a:solidFill>
                            <a:schemeClr val="bg1"/>
                          </a:solidFill>
                          <a:latin typeface="Cambria Math"/>
                        </a:rPr>
                        <m:t>𝑝</m:t>
                      </m:r>
                      <m:sSub>
                        <m:sSubPr>
                          <m:ctrlPr>
                            <a:rPr lang="en-US" b="0" i="1" smtClean="0">
                              <a:solidFill>
                                <a:schemeClr val="bg1"/>
                              </a:solidFill>
                              <a:latin typeface="Cambria Math"/>
                            </a:rPr>
                          </m:ctrlPr>
                        </m:sSubPr>
                        <m:e>
                          <m:r>
                            <a:rPr lang="en-US" b="0" i="1" smtClean="0">
                              <a:solidFill>
                                <a:schemeClr val="bg1"/>
                              </a:solidFill>
                              <a:latin typeface="Cambria Math"/>
                            </a:rPr>
                            <m:t>𝐻</m:t>
                          </m:r>
                        </m:e>
                        <m:sub>
                          <m:r>
                            <a:rPr lang="en-US" b="0" i="1" smtClean="0">
                              <a:solidFill>
                                <a:schemeClr val="bg1"/>
                              </a:solidFill>
                              <a:latin typeface="Cambria Math"/>
                            </a:rPr>
                            <m:t>1</m:t>
                          </m:r>
                        </m:sub>
                      </m:sSub>
                      <m:r>
                        <a:rPr lang="en-US" b="0" i="1" smtClean="0">
                          <a:solidFill>
                            <a:schemeClr val="bg1"/>
                          </a:solidFill>
                          <a:latin typeface="Cambria Math"/>
                        </a:rPr>
                        <m:t>−</m:t>
                      </m:r>
                      <m:r>
                        <a:rPr lang="en-US" b="0" i="1" smtClean="0">
                          <a:solidFill>
                            <a:schemeClr val="bg1"/>
                          </a:solidFill>
                          <a:latin typeface="Cambria Math"/>
                        </a:rPr>
                        <m:t>𝑐</m:t>
                      </m:r>
                      <m:r>
                        <a:rPr lang="en-US" b="0" i="1" smtClean="0">
                          <a:solidFill>
                            <a:schemeClr val="bg1"/>
                          </a:solidFill>
                          <a:latin typeface="Cambria Math"/>
                        </a:rPr>
                        <m:t>)</m:t>
                      </m:r>
                      <m:sSub>
                        <m:sSubPr>
                          <m:ctrlPr>
                            <a:rPr lang="en-US" i="1">
                              <a:solidFill>
                                <a:schemeClr val="bg1"/>
                              </a:solidFill>
                              <a:latin typeface="Cambria Math"/>
                            </a:rPr>
                          </m:ctrlPr>
                        </m:sSubPr>
                        <m:e>
                          <m:r>
                            <a:rPr lang="en-US" i="1">
                              <a:solidFill>
                                <a:schemeClr val="bg1"/>
                              </a:solidFill>
                              <a:latin typeface="Cambria Math"/>
                            </a:rPr>
                            <m:t>𝑞</m:t>
                          </m:r>
                        </m:e>
                        <m:sub>
                          <m:r>
                            <a:rPr lang="en-US" i="1">
                              <a:solidFill>
                                <a:schemeClr val="bg1"/>
                              </a:solidFill>
                              <a:latin typeface="Cambria Math"/>
                            </a:rPr>
                            <m:t>1</m:t>
                          </m:r>
                        </m:sub>
                      </m:sSub>
                      <m:r>
                        <a:rPr lang="en-US" i="1" smtClean="0">
                          <a:solidFill>
                            <a:schemeClr val="bg1"/>
                          </a:solidFill>
                          <a:latin typeface="Cambria Math"/>
                        </a:rPr>
                        <m:t>(</m:t>
                      </m:r>
                      <m:r>
                        <a:rPr lang="en-US" i="1" smtClean="0">
                          <a:solidFill>
                            <a:schemeClr val="bg1"/>
                          </a:solidFill>
                          <a:latin typeface="Cambria Math"/>
                        </a:rPr>
                        <m:t>𝑦</m:t>
                      </m:r>
                      <m:r>
                        <a:rPr lang="en-US" i="1" smtClean="0">
                          <a:solidFill>
                            <a:schemeClr val="bg1"/>
                          </a:solidFill>
                          <a:latin typeface="Cambria Math"/>
                        </a:rPr>
                        <m:t>)</m:t>
                      </m:r>
                    </m:oMath>
                  </m:oMathPara>
                </a14:m>
                <a:endParaRPr lang="en-US" dirty="0">
                  <a:solidFill>
                    <a:schemeClr val="bg1"/>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611905" y="2907268"/>
                <a:ext cx="2937727" cy="369332"/>
              </a:xfrm>
              <a:prstGeom prst="rect">
                <a:avLst/>
              </a:prstGeom>
              <a:blipFill rotWithShape="1">
                <a:blip r:embed="rId5"/>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024164" y="3276600"/>
                <a:ext cx="36354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𝐵</m:t>
                          </m:r>
                        </m:e>
                        <m:sub>
                          <m:r>
                            <a:rPr lang="en-US" b="0" i="1" smtClean="0">
                              <a:solidFill>
                                <a:schemeClr val="tx1"/>
                              </a:solidFill>
                              <a:latin typeface="Cambria Math"/>
                            </a:rPr>
                            <m:t>1</m:t>
                          </m:r>
                        </m:sub>
                      </m:sSub>
                      <m:r>
                        <a:rPr lang="en-US" b="0" i="1" smtClean="0">
                          <a:solidFill>
                            <a:schemeClr val="tx1"/>
                          </a:solidFill>
                          <a:latin typeface="Cambria Math"/>
                        </a:rPr>
                        <m:t>+</m:t>
                      </m:r>
                      <m:sSub>
                        <m:sSubPr>
                          <m:ctrlPr>
                            <a:rPr lang="en-US" b="0" i="1" smtClean="0">
                              <a:solidFill>
                                <a:schemeClr val="tx1"/>
                              </a:solidFill>
                              <a:latin typeface="Cambria Math"/>
                            </a:rPr>
                          </m:ctrlPr>
                        </m:sSubPr>
                        <m:e>
                          <m:r>
                            <a:rPr lang="en-US" b="0" i="1" smtClean="0">
                              <a:solidFill>
                                <a:schemeClr val="tx1"/>
                              </a:solidFill>
                              <a:latin typeface="Cambria Math"/>
                            </a:rPr>
                            <m:t>𝐵</m:t>
                          </m:r>
                        </m:e>
                        <m:sub>
                          <m:r>
                            <a:rPr lang="en-US" b="0" i="1" smtClean="0">
                              <a:solidFill>
                                <a:schemeClr val="tx1"/>
                              </a:solidFill>
                              <a:latin typeface="Cambria Math"/>
                            </a:rPr>
                            <m:t>2</m:t>
                          </m:r>
                        </m:sub>
                      </m:sSub>
                      <m:r>
                        <a:rPr lang="en-US" b="0" i="1" smtClean="0">
                          <a:solidFill>
                            <a:schemeClr val="tx1"/>
                          </a:solidFill>
                          <a:latin typeface="Cambria Math"/>
                        </a:rPr>
                        <m:t>≤</m:t>
                      </m:r>
                      <m:r>
                        <a:rPr lang="en-US" b="0" i="1" smtClean="0">
                          <a:solidFill>
                            <a:schemeClr val="tx1"/>
                          </a:solidFill>
                          <a:latin typeface="Cambria Math"/>
                        </a:rPr>
                        <m:t>𝛿</m:t>
                      </m:r>
                      <m:r>
                        <a:rPr lang="en-US" b="0" i="1" smtClean="0">
                          <a:solidFill>
                            <a:schemeClr val="tx1"/>
                          </a:solidFill>
                          <a:latin typeface="Cambria Math"/>
                        </a:rPr>
                        <m:t>(</m:t>
                      </m:r>
                      <m:r>
                        <a:rPr lang="en-US" b="0" i="1" smtClean="0">
                          <a:solidFill>
                            <a:schemeClr val="tx1"/>
                          </a:solidFill>
                          <a:latin typeface="Cambria Math"/>
                        </a:rPr>
                        <m:t>𝑝</m:t>
                      </m:r>
                      <m:r>
                        <m:rPr>
                          <m:lit/>
                        </m:rPr>
                        <a:rPr lang="en-US" b="0" i="1" smtClean="0">
                          <a:solidFill>
                            <a:schemeClr val="tx1"/>
                          </a:solidFill>
                          <a:latin typeface="Cambria Math"/>
                        </a:rPr>
                        <m:t>(</m:t>
                      </m:r>
                      <m:sSub>
                        <m:sSubPr>
                          <m:ctrlPr>
                            <a:rPr lang="en-US" b="0" i="1" smtClean="0">
                              <a:solidFill>
                                <a:schemeClr val="tx1"/>
                              </a:solidFill>
                              <a:latin typeface="Cambria Math"/>
                            </a:rPr>
                          </m:ctrlPr>
                        </m:sSubPr>
                        <m:e>
                          <m:r>
                            <a:rPr lang="en-US" b="0" i="1" smtClean="0">
                              <a:solidFill>
                                <a:schemeClr val="tx1"/>
                              </a:solidFill>
                              <a:latin typeface="Cambria Math"/>
                            </a:rPr>
                            <m:t>𝑞</m:t>
                          </m:r>
                        </m:e>
                        <m:sub>
                          <m:r>
                            <a:rPr lang="en-US" b="0" i="1" smtClean="0">
                              <a:solidFill>
                                <a:schemeClr val="tx1"/>
                              </a:solidFill>
                              <a:latin typeface="Cambria Math"/>
                            </a:rPr>
                            <m:t>1</m:t>
                          </m:r>
                        </m:sub>
                      </m:sSub>
                      <m:sSub>
                        <m:sSubPr>
                          <m:ctrlPr>
                            <a:rPr lang="en-US" b="0" i="1" smtClean="0">
                              <a:solidFill>
                                <a:schemeClr val="tx1"/>
                              </a:solidFill>
                              <a:latin typeface="Cambria Math"/>
                            </a:rPr>
                          </m:ctrlPr>
                        </m:sSubPr>
                        <m:e>
                          <m:r>
                            <a:rPr lang="en-US" b="0" i="1" smtClean="0">
                              <a:solidFill>
                                <a:schemeClr val="tx1"/>
                              </a:solidFill>
                              <a:latin typeface="Cambria Math"/>
                            </a:rPr>
                            <m:t>𝐻</m:t>
                          </m:r>
                        </m:e>
                        <m:sub>
                          <m:r>
                            <a:rPr lang="en-US" b="0" i="1" smtClean="0">
                              <a:solidFill>
                                <a:schemeClr val="tx1"/>
                              </a:solidFill>
                              <a:latin typeface="Cambria Math"/>
                            </a:rPr>
                            <m:t>1</m:t>
                          </m:r>
                        </m:sub>
                      </m:sSub>
                      <m:r>
                        <a:rPr lang="en-US" b="0" i="1" smtClean="0">
                          <a:solidFill>
                            <a:schemeClr val="tx1"/>
                          </a:solidFill>
                          <a:latin typeface="Cambria Math"/>
                        </a:rPr>
                        <m:t>+</m:t>
                      </m:r>
                      <m:sSub>
                        <m:sSubPr>
                          <m:ctrlPr>
                            <a:rPr lang="en-US" b="0" i="1" smtClean="0">
                              <a:solidFill>
                                <a:schemeClr val="tx1"/>
                              </a:solidFill>
                              <a:latin typeface="Cambria Math"/>
                            </a:rPr>
                          </m:ctrlPr>
                        </m:sSubPr>
                        <m:e>
                          <m:r>
                            <a:rPr lang="en-US" b="0" i="1" smtClean="0">
                              <a:solidFill>
                                <a:schemeClr val="tx1"/>
                              </a:solidFill>
                              <a:latin typeface="Cambria Math"/>
                            </a:rPr>
                            <m:t>𝑞</m:t>
                          </m:r>
                        </m:e>
                        <m:sub>
                          <m:r>
                            <a:rPr lang="en-US" b="0" i="1" smtClean="0">
                              <a:solidFill>
                                <a:schemeClr val="tx1"/>
                              </a:solidFill>
                              <a:latin typeface="Cambria Math"/>
                            </a:rPr>
                            <m:t>2</m:t>
                          </m:r>
                        </m:sub>
                      </m:sSub>
                      <m:sSub>
                        <m:sSubPr>
                          <m:ctrlPr>
                            <a:rPr lang="en-US" b="0" i="1" smtClean="0">
                              <a:solidFill>
                                <a:schemeClr val="tx1"/>
                              </a:solidFill>
                              <a:latin typeface="Cambria Math"/>
                            </a:rPr>
                          </m:ctrlPr>
                        </m:sSubPr>
                        <m:e>
                          <m:r>
                            <a:rPr lang="en-US" b="0" i="1" smtClean="0">
                              <a:solidFill>
                                <a:schemeClr val="tx1"/>
                              </a:solidFill>
                              <a:latin typeface="Cambria Math"/>
                            </a:rPr>
                            <m:t>𝐻</m:t>
                          </m:r>
                        </m:e>
                        <m:sub>
                          <m:r>
                            <a:rPr lang="en-US" b="0" i="1" smtClean="0">
                              <a:solidFill>
                                <a:schemeClr val="tx1"/>
                              </a:solidFill>
                              <a:latin typeface="Cambria Math"/>
                            </a:rPr>
                            <m:t>2</m:t>
                          </m:r>
                        </m:sub>
                      </m:sSub>
                      <m:r>
                        <m:rPr>
                          <m:lit/>
                        </m:rPr>
                        <a:rPr lang="en-US" b="0" i="1" smtClean="0">
                          <a:solidFill>
                            <a:schemeClr val="tx1"/>
                          </a:solidFill>
                          <a:latin typeface="Cambria Math"/>
                        </a:rPr>
                        <m:t>)</m:t>
                      </m:r>
                      <m:r>
                        <a:rPr lang="en-US" b="0" i="1" smtClean="0">
                          <a:solidFill>
                            <a:schemeClr val="tx1"/>
                          </a:solidFill>
                          <a:latin typeface="Cambria Math"/>
                        </a:rPr>
                        <m:t>−</m:t>
                      </m:r>
                      <m:r>
                        <a:rPr lang="en-US" b="0" i="1" smtClean="0">
                          <a:solidFill>
                            <a:schemeClr val="tx1"/>
                          </a:solidFill>
                          <a:latin typeface="Cambria Math"/>
                        </a:rPr>
                        <m:t>𝑐</m:t>
                      </m:r>
                      <m:r>
                        <a:rPr lang="en-US" b="0" i="1" smtClean="0">
                          <a:solidFill>
                            <a:schemeClr val="tx1"/>
                          </a:solidFill>
                          <a:latin typeface="Cambria Math"/>
                        </a:rPr>
                        <m:t>)</m:t>
                      </m:r>
                    </m:oMath>
                  </m:oMathPara>
                </a14:m>
                <a:endParaRPr lang="en-US" dirty="0">
                  <a:solidFill>
                    <a:schemeClr val="tx1"/>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5024164" y="3276600"/>
                <a:ext cx="3635482" cy="369332"/>
              </a:xfrm>
              <a:prstGeom prst="rect">
                <a:avLst/>
              </a:prstGeom>
              <a:blipFill rotWithShape="1">
                <a:blip r:embed="rId6"/>
                <a:stretch>
                  <a:fillRect b="-11667"/>
                </a:stretch>
              </a:blipFill>
            </p:spPr>
            <p:txBody>
              <a:bodyPr/>
              <a:lstStyle/>
              <a:p>
                <a:r>
                  <a:rPr lang="en-US">
                    <a:noFill/>
                  </a:rPr>
                  <a:t> </a:t>
                </a:r>
              </a:p>
            </p:txBody>
          </p:sp>
        </mc:Fallback>
      </mc:AlternateContent>
      <p:cxnSp>
        <p:nvCxnSpPr>
          <p:cNvPr id="23" name="Straight Connector 22"/>
          <p:cNvCxnSpPr/>
          <p:nvPr/>
        </p:nvCxnSpPr>
        <p:spPr>
          <a:xfrm>
            <a:off x="914400" y="1600200"/>
            <a:ext cx="0" cy="457200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H="1">
            <a:off x="914400" y="6172200"/>
            <a:ext cx="4572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5473700" y="5987534"/>
                <a:ext cx="4512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1</m:t>
                          </m:r>
                        </m:sub>
                      </m:sSub>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5473700" y="5987534"/>
                <a:ext cx="451277"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57800" y="1415534"/>
                <a:ext cx="4566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2</m:t>
                          </m:r>
                        </m:sub>
                      </m:sSub>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457800" y="1415534"/>
                <a:ext cx="456600" cy="369332"/>
              </a:xfrm>
              <a:prstGeom prst="rect">
                <a:avLst/>
              </a:prstGeom>
              <a:blipFill rotWithShape="1">
                <a:blip r:embed="rId8"/>
                <a:stretch>
                  <a:fillRect/>
                </a:stretch>
              </a:blipFill>
            </p:spPr>
            <p:txBody>
              <a:bodyPr/>
              <a:lstStyle/>
              <a:p>
                <a:r>
                  <a:rPr lang="en-US">
                    <a:noFill/>
                  </a:rPr>
                  <a:t> </a:t>
                </a:r>
              </a:p>
            </p:txBody>
          </p:sp>
        </mc:Fallback>
      </mc:AlternateContent>
      <p:cxnSp>
        <p:nvCxnSpPr>
          <p:cNvPr id="27" name="Straight Connector 26"/>
          <p:cNvCxnSpPr/>
          <p:nvPr/>
        </p:nvCxnSpPr>
        <p:spPr>
          <a:xfrm>
            <a:off x="914400" y="3429000"/>
            <a:ext cx="3657600" cy="274320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4078273" y="6175170"/>
                <a:ext cx="95686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1</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078273" y="6175170"/>
                <a:ext cx="956865" cy="276999"/>
              </a:xfrm>
              <a:prstGeom prst="rect">
                <a:avLst/>
              </a:prstGeom>
              <a:blipFill rotWithShape="1">
                <a:blip r:embed="rId9"/>
                <a:stretch>
                  <a:fillRect b="-8889"/>
                </a:stretch>
              </a:blipFill>
            </p:spPr>
            <p:txBody>
              <a:bodyPr/>
              <a:lstStyle/>
              <a:p>
                <a:r>
                  <a:rPr lang="en-US">
                    <a:noFill/>
                  </a:rPr>
                  <a:t> </a:t>
                </a:r>
              </a:p>
            </p:txBody>
          </p:sp>
        </mc:Fallback>
      </mc:AlternateContent>
      <p:sp>
        <p:nvSpPr>
          <p:cNvPr id="39" name="Oval 38"/>
          <p:cNvSpPr/>
          <p:nvPr/>
        </p:nvSpPr>
        <p:spPr>
          <a:xfrm>
            <a:off x="2718878" y="4776787"/>
            <a:ext cx="45719" cy="457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0" name="TextBox 39"/>
              <p:cNvSpPr txBox="1"/>
              <p:nvPr/>
            </p:nvSpPr>
            <p:spPr>
              <a:xfrm>
                <a:off x="1263229" y="5338049"/>
                <a:ext cx="1171090" cy="276999"/>
              </a:xfrm>
              <a:prstGeom prst="rect">
                <a:avLst/>
              </a:prstGeom>
              <a:noFill/>
            </p:spPr>
            <p:txBody>
              <a:bodyPr wrap="none" rtlCol="0">
                <a:spAutoFit/>
              </a:bodyPr>
              <a:lstStyle/>
              <a:p>
                <a:r>
                  <a:rPr lang="en-US" sz="1200" dirty="0" smtClean="0">
                    <a:latin typeface="dcr10" panose="020B0500000000000000" pitchFamily="34" charset="0"/>
                  </a:rPr>
                  <a:t>Feasible </a:t>
                </a:r>
                <a14:m>
                  <m:oMath xmlns:m="http://schemas.openxmlformats.org/officeDocument/2006/math">
                    <m:sSub>
                      <m:sSubPr>
                        <m:ctrlPr>
                          <a:rPr lang="en-US" sz="1200" b="0" i="1" smtClean="0">
                            <a:latin typeface="Cambria Math"/>
                          </a:rPr>
                        </m:ctrlPr>
                      </m:sSubPr>
                      <m:e>
                        <m:r>
                          <a:rPr lang="en-US" sz="1200" b="0" i="1" smtClean="0">
                            <a:latin typeface="Cambria Math"/>
                          </a:rPr>
                          <m:t>𝐵</m:t>
                        </m:r>
                      </m:e>
                      <m:sub>
                        <m:r>
                          <a:rPr lang="en-US" sz="1200" b="0" i="1" smtClean="0">
                            <a:latin typeface="Cambria Math"/>
                          </a:rPr>
                          <m:t>1</m:t>
                        </m:r>
                      </m:sub>
                    </m:sSub>
                    <m:r>
                      <a:rPr lang="en-US" sz="1200" b="0" i="1" smtClean="0">
                        <a:latin typeface="Cambria Math"/>
                      </a:rPr>
                      <m:t>,</m:t>
                    </m:r>
                    <m:sSub>
                      <m:sSubPr>
                        <m:ctrlPr>
                          <a:rPr lang="en-US" sz="1200" b="0" i="1" smtClean="0">
                            <a:latin typeface="Cambria Math"/>
                          </a:rPr>
                        </m:ctrlPr>
                      </m:sSubPr>
                      <m:e>
                        <m:r>
                          <a:rPr lang="en-US" sz="1200" b="0" i="1" smtClean="0">
                            <a:latin typeface="Cambria Math"/>
                          </a:rPr>
                          <m:t>𝐵</m:t>
                        </m:r>
                      </m:e>
                      <m:sub>
                        <m:r>
                          <a:rPr lang="en-US" sz="1200" b="0" i="1" smtClean="0">
                            <a:latin typeface="Cambria Math"/>
                          </a:rPr>
                          <m:t>2</m:t>
                        </m:r>
                      </m:sub>
                    </m:sSub>
                  </m:oMath>
                </a14:m>
                <a:endParaRPr lang="en-US" sz="1200" dirty="0"/>
              </a:p>
            </p:txBody>
          </p:sp>
        </mc:Choice>
        <mc:Fallback xmlns="">
          <p:sp>
            <p:nvSpPr>
              <p:cNvPr id="40" name="TextBox 39"/>
              <p:cNvSpPr txBox="1">
                <a:spLocks noRot="1" noChangeAspect="1" noMove="1" noResize="1" noEditPoints="1" noAdjustHandles="1" noChangeArrowheads="1" noChangeShapeType="1" noTextEdit="1"/>
              </p:cNvSpPr>
              <p:nvPr/>
            </p:nvSpPr>
            <p:spPr>
              <a:xfrm>
                <a:off x="1263229" y="5338049"/>
                <a:ext cx="1171090" cy="276999"/>
              </a:xfrm>
              <a:prstGeom prst="rect">
                <a:avLst/>
              </a:prstGeom>
              <a:blipFill rotWithShape="1">
                <a:blip r:embed="rId10"/>
                <a:stretch>
                  <a:fillRect t="-2222"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6056" y="3292525"/>
                <a:ext cx="96045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2</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6056" y="3292525"/>
                <a:ext cx="960456" cy="276999"/>
              </a:xfrm>
              <a:prstGeom prst="rect">
                <a:avLst/>
              </a:prstGeom>
              <a:blipFill rotWithShape="1">
                <a:blip r:embed="rId11"/>
                <a:stretch>
                  <a:fillRect b="-6522"/>
                </a:stretch>
              </a:blipFill>
            </p:spPr>
            <p:txBody>
              <a:bodyPr/>
              <a:lstStyle/>
              <a:p>
                <a:r>
                  <a:rPr lang="en-US">
                    <a:noFill/>
                  </a:rPr>
                  <a:t> </a:t>
                </a:r>
              </a:p>
            </p:txBody>
          </p:sp>
        </mc:Fallback>
      </mc:AlternateContent>
      <p:sp>
        <p:nvSpPr>
          <p:cNvPr id="20" name="TextBox 19"/>
          <p:cNvSpPr txBox="1"/>
          <p:nvPr/>
        </p:nvSpPr>
        <p:spPr>
          <a:xfrm>
            <a:off x="4835410" y="2149748"/>
            <a:ext cx="3613490" cy="369332"/>
          </a:xfrm>
          <a:prstGeom prst="rect">
            <a:avLst/>
          </a:prstGeom>
          <a:noFill/>
        </p:spPr>
        <p:txBody>
          <a:bodyPr wrap="none" rtlCol="0">
            <a:spAutoFit/>
          </a:bodyPr>
          <a:lstStyle/>
          <a:p>
            <a:r>
              <a:rPr lang="en-US" dirty="0" smtClean="0">
                <a:latin typeface="dcr10" panose="020B0500000000000000" pitchFamily="34" charset="0"/>
              </a:rPr>
              <a:t>Reneging can be jointly punished:</a:t>
            </a:r>
            <a:endParaRPr lang="en-US" dirty="0">
              <a:latin typeface="dcr10" panose="020B0500000000000000" pitchFamily="34" charset="0"/>
            </a:endParaRPr>
          </a:p>
        </p:txBody>
      </p:sp>
    </p:spTree>
    <p:extLst>
      <p:ext uri="{BB962C8B-B14F-4D97-AF65-F5344CB8AC3E}">
        <p14:creationId xmlns:p14="http://schemas.microsoft.com/office/powerpoint/2010/main" val="27348683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rot="13496897">
            <a:off x="-744731" y="3978988"/>
            <a:ext cx="5137167" cy="2581650"/>
          </a:xfrm>
          <a:prstGeom prst="triangl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flipH="1" flipV="1">
            <a:off x="914400" y="2518697"/>
            <a:ext cx="3657600" cy="3653505"/>
          </a:xfrm>
          <a:prstGeom prst="line">
            <a:avLst/>
          </a:prstGeom>
        </p:spPr>
        <p:style>
          <a:lnRef idx="1">
            <a:schemeClr val="accent4"/>
          </a:lnRef>
          <a:fillRef idx="0">
            <a:schemeClr val="accent4"/>
          </a:fillRef>
          <a:effectRef idx="0">
            <a:schemeClr val="accent4"/>
          </a:effectRef>
          <a:fontRef idx="minor">
            <a:schemeClr val="tx1"/>
          </a:fontRef>
        </p:style>
      </p:cxnSp>
      <p:sp>
        <p:nvSpPr>
          <p:cNvPr id="2" name="Title 1"/>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No Biases if Monitoring is Public</a:t>
            </a:r>
            <a:endParaRPr lang="en-US" sz="2800" dirty="0">
              <a:solidFill>
                <a:srgbClr val="333399"/>
              </a:solidFill>
              <a:latin typeface="dccsc10" panose="020B0500000000000000" pitchFamily="34" charset="0"/>
            </a:endParaRPr>
          </a:p>
        </p:txBody>
      </p:sp>
      <mc:AlternateContent xmlns:mc="http://schemas.openxmlformats.org/markup-compatibility/2006" xmlns:a14="http://schemas.microsoft.com/office/drawing/2010/main">
        <mc:Choice Requires="a14">
          <p:sp>
            <p:nvSpPr>
              <p:cNvPr id="17" name="TextBox 16"/>
              <p:cNvSpPr txBox="1"/>
              <p:nvPr/>
            </p:nvSpPr>
            <p:spPr>
              <a:xfrm>
                <a:off x="5610367" y="2519080"/>
                <a:ext cx="29324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0≤</m:t>
                      </m:r>
                      <m:sSub>
                        <m:sSubPr>
                          <m:ctrlPr>
                            <a:rPr lang="en-US" b="0" i="1" smtClean="0">
                              <a:solidFill>
                                <a:schemeClr val="tx1"/>
                              </a:solidFill>
                              <a:latin typeface="Cambria Math"/>
                            </a:rPr>
                          </m:ctrlPr>
                        </m:sSubPr>
                        <m:e>
                          <m:r>
                            <a:rPr lang="en-US" b="0" i="1" smtClean="0">
                              <a:solidFill>
                                <a:schemeClr val="tx1"/>
                              </a:solidFill>
                              <a:latin typeface="Cambria Math"/>
                            </a:rPr>
                            <m:t>𝐵</m:t>
                          </m:r>
                        </m:e>
                        <m:sub>
                          <m:r>
                            <a:rPr lang="en-US" b="0" i="1" smtClean="0">
                              <a:solidFill>
                                <a:schemeClr val="tx1"/>
                              </a:solidFill>
                              <a:latin typeface="Cambria Math"/>
                            </a:rPr>
                            <m:t>1</m:t>
                          </m:r>
                        </m:sub>
                      </m:sSub>
                      <m:r>
                        <a:rPr lang="en-US" b="0" i="1" smtClean="0">
                          <a:solidFill>
                            <a:schemeClr val="bg1"/>
                          </a:solidFill>
                          <a:latin typeface="Cambria Math"/>
                        </a:rPr>
                        <m:t>≤</m:t>
                      </m:r>
                      <m:r>
                        <a:rPr lang="en-US" b="0" i="1" smtClean="0">
                          <a:solidFill>
                            <a:schemeClr val="bg1"/>
                          </a:solidFill>
                          <a:latin typeface="Cambria Math"/>
                        </a:rPr>
                        <m:t>𝛿</m:t>
                      </m:r>
                      <m:r>
                        <a:rPr lang="en-US" b="0" i="1" smtClean="0">
                          <a:solidFill>
                            <a:schemeClr val="bg1"/>
                          </a:solidFill>
                          <a:latin typeface="Cambria Math"/>
                        </a:rPr>
                        <m:t>(</m:t>
                      </m:r>
                      <m:r>
                        <a:rPr lang="en-US" b="0" i="1" smtClean="0">
                          <a:solidFill>
                            <a:schemeClr val="bg1"/>
                          </a:solidFill>
                          <a:latin typeface="Cambria Math"/>
                        </a:rPr>
                        <m:t>𝑝</m:t>
                      </m:r>
                      <m:sSub>
                        <m:sSubPr>
                          <m:ctrlPr>
                            <a:rPr lang="en-US" b="0" i="1" smtClean="0">
                              <a:solidFill>
                                <a:schemeClr val="bg1"/>
                              </a:solidFill>
                              <a:latin typeface="Cambria Math"/>
                            </a:rPr>
                          </m:ctrlPr>
                        </m:sSubPr>
                        <m:e>
                          <m:r>
                            <a:rPr lang="en-US" b="0" i="1" smtClean="0">
                              <a:solidFill>
                                <a:schemeClr val="bg1"/>
                              </a:solidFill>
                              <a:latin typeface="Cambria Math"/>
                            </a:rPr>
                            <m:t>𝐻</m:t>
                          </m:r>
                        </m:e>
                        <m:sub>
                          <m:r>
                            <a:rPr lang="en-US" b="0" i="1" smtClean="0">
                              <a:solidFill>
                                <a:schemeClr val="bg1"/>
                              </a:solidFill>
                              <a:latin typeface="Cambria Math"/>
                            </a:rPr>
                            <m:t>1</m:t>
                          </m:r>
                        </m:sub>
                      </m:sSub>
                      <m:r>
                        <a:rPr lang="en-US" b="0" i="1" smtClean="0">
                          <a:solidFill>
                            <a:schemeClr val="bg1"/>
                          </a:solidFill>
                          <a:latin typeface="Cambria Math"/>
                        </a:rPr>
                        <m:t>−</m:t>
                      </m:r>
                      <m:r>
                        <a:rPr lang="en-US" b="0" i="1" smtClean="0">
                          <a:solidFill>
                            <a:schemeClr val="bg1"/>
                          </a:solidFill>
                          <a:latin typeface="Cambria Math"/>
                        </a:rPr>
                        <m:t>𝑐</m:t>
                      </m:r>
                      <m:r>
                        <a:rPr lang="en-US" b="0" i="1" smtClean="0">
                          <a:solidFill>
                            <a:schemeClr val="bg1"/>
                          </a:solidFill>
                          <a:latin typeface="Cambria Math"/>
                        </a:rPr>
                        <m:t>)</m:t>
                      </m:r>
                      <m:sSub>
                        <m:sSubPr>
                          <m:ctrlPr>
                            <a:rPr lang="en-US" i="1">
                              <a:solidFill>
                                <a:schemeClr val="bg1"/>
                              </a:solidFill>
                              <a:latin typeface="Cambria Math"/>
                            </a:rPr>
                          </m:ctrlPr>
                        </m:sSubPr>
                        <m:e>
                          <m:r>
                            <a:rPr lang="en-US" i="1">
                              <a:solidFill>
                                <a:schemeClr val="bg1"/>
                              </a:solidFill>
                              <a:latin typeface="Cambria Math"/>
                            </a:rPr>
                            <m:t>𝑞</m:t>
                          </m:r>
                        </m:e>
                        <m:sub>
                          <m:r>
                            <a:rPr lang="en-US" i="1">
                              <a:solidFill>
                                <a:schemeClr val="bg1"/>
                              </a:solidFill>
                              <a:latin typeface="Cambria Math"/>
                            </a:rPr>
                            <m:t>1</m:t>
                          </m:r>
                        </m:sub>
                      </m:sSub>
                      <m:r>
                        <a:rPr lang="en-US" i="1" smtClean="0">
                          <a:solidFill>
                            <a:schemeClr val="bg1"/>
                          </a:solidFill>
                          <a:latin typeface="Cambria Math"/>
                        </a:rPr>
                        <m:t>(</m:t>
                      </m:r>
                      <m:r>
                        <a:rPr lang="en-US" i="1" smtClean="0">
                          <a:solidFill>
                            <a:schemeClr val="bg1"/>
                          </a:solidFill>
                          <a:latin typeface="Cambria Math"/>
                        </a:rPr>
                        <m:t>𝑦</m:t>
                      </m:r>
                      <m:r>
                        <a:rPr lang="en-US" i="1" smtClean="0">
                          <a:solidFill>
                            <a:schemeClr val="bg1"/>
                          </a:solidFill>
                          <a:latin typeface="Cambria Math"/>
                        </a:rPr>
                        <m:t>)</m:t>
                      </m:r>
                    </m:oMath>
                  </m:oMathPara>
                </a14:m>
                <a:endParaRPr lang="en-US" dirty="0">
                  <a:solidFill>
                    <a:schemeClr val="bg1"/>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5610367" y="2519080"/>
                <a:ext cx="2932406" cy="369332"/>
              </a:xfrm>
              <a:prstGeom prst="rect">
                <a:avLst/>
              </a:prstGeom>
              <a:blipFill rotWithShape="1">
                <a:blip r:embed="rId3"/>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611905" y="2907268"/>
                <a:ext cx="29377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0≤</m:t>
                      </m:r>
                      <m:sSub>
                        <m:sSubPr>
                          <m:ctrlPr>
                            <a:rPr lang="en-US" b="0" i="1" smtClean="0">
                              <a:solidFill>
                                <a:schemeClr val="tx1"/>
                              </a:solidFill>
                              <a:latin typeface="Cambria Math"/>
                            </a:rPr>
                          </m:ctrlPr>
                        </m:sSubPr>
                        <m:e>
                          <m:r>
                            <a:rPr lang="en-US" b="0" i="1" smtClean="0">
                              <a:solidFill>
                                <a:schemeClr val="tx1"/>
                              </a:solidFill>
                              <a:latin typeface="Cambria Math"/>
                            </a:rPr>
                            <m:t>𝐵</m:t>
                          </m:r>
                        </m:e>
                        <m:sub>
                          <m:r>
                            <a:rPr lang="en-US" b="0" i="1" smtClean="0">
                              <a:solidFill>
                                <a:schemeClr val="tx1"/>
                              </a:solidFill>
                              <a:latin typeface="Cambria Math"/>
                            </a:rPr>
                            <m:t>2</m:t>
                          </m:r>
                        </m:sub>
                      </m:sSub>
                      <m:r>
                        <a:rPr lang="en-US" b="0" i="1" smtClean="0">
                          <a:solidFill>
                            <a:schemeClr val="bg1"/>
                          </a:solidFill>
                          <a:latin typeface="Cambria Math"/>
                        </a:rPr>
                        <m:t>≤</m:t>
                      </m:r>
                      <m:r>
                        <a:rPr lang="en-US" b="0" i="1" smtClean="0">
                          <a:solidFill>
                            <a:schemeClr val="bg1"/>
                          </a:solidFill>
                          <a:latin typeface="Cambria Math"/>
                        </a:rPr>
                        <m:t>𝛿</m:t>
                      </m:r>
                      <m:r>
                        <a:rPr lang="en-US" b="0" i="1" smtClean="0">
                          <a:solidFill>
                            <a:schemeClr val="bg1"/>
                          </a:solidFill>
                          <a:latin typeface="Cambria Math"/>
                        </a:rPr>
                        <m:t>(</m:t>
                      </m:r>
                      <m:r>
                        <a:rPr lang="en-US" b="0" i="1" smtClean="0">
                          <a:solidFill>
                            <a:schemeClr val="bg1"/>
                          </a:solidFill>
                          <a:latin typeface="Cambria Math"/>
                        </a:rPr>
                        <m:t>𝑝</m:t>
                      </m:r>
                      <m:sSub>
                        <m:sSubPr>
                          <m:ctrlPr>
                            <a:rPr lang="en-US" b="0" i="1" smtClean="0">
                              <a:solidFill>
                                <a:schemeClr val="bg1"/>
                              </a:solidFill>
                              <a:latin typeface="Cambria Math"/>
                            </a:rPr>
                          </m:ctrlPr>
                        </m:sSubPr>
                        <m:e>
                          <m:r>
                            <a:rPr lang="en-US" b="0" i="1" smtClean="0">
                              <a:solidFill>
                                <a:schemeClr val="bg1"/>
                              </a:solidFill>
                              <a:latin typeface="Cambria Math"/>
                            </a:rPr>
                            <m:t>𝐻</m:t>
                          </m:r>
                        </m:e>
                        <m:sub>
                          <m:r>
                            <a:rPr lang="en-US" b="0" i="1" smtClean="0">
                              <a:solidFill>
                                <a:schemeClr val="bg1"/>
                              </a:solidFill>
                              <a:latin typeface="Cambria Math"/>
                            </a:rPr>
                            <m:t>1</m:t>
                          </m:r>
                        </m:sub>
                      </m:sSub>
                      <m:r>
                        <a:rPr lang="en-US" b="0" i="1" smtClean="0">
                          <a:solidFill>
                            <a:schemeClr val="bg1"/>
                          </a:solidFill>
                          <a:latin typeface="Cambria Math"/>
                        </a:rPr>
                        <m:t>−</m:t>
                      </m:r>
                      <m:r>
                        <a:rPr lang="en-US" b="0" i="1" smtClean="0">
                          <a:solidFill>
                            <a:schemeClr val="bg1"/>
                          </a:solidFill>
                          <a:latin typeface="Cambria Math"/>
                        </a:rPr>
                        <m:t>𝑐</m:t>
                      </m:r>
                      <m:r>
                        <a:rPr lang="en-US" b="0" i="1" smtClean="0">
                          <a:solidFill>
                            <a:schemeClr val="bg1"/>
                          </a:solidFill>
                          <a:latin typeface="Cambria Math"/>
                        </a:rPr>
                        <m:t>)</m:t>
                      </m:r>
                      <m:sSub>
                        <m:sSubPr>
                          <m:ctrlPr>
                            <a:rPr lang="en-US" i="1">
                              <a:solidFill>
                                <a:schemeClr val="bg1"/>
                              </a:solidFill>
                              <a:latin typeface="Cambria Math"/>
                            </a:rPr>
                          </m:ctrlPr>
                        </m:sSubPr>
                        <m:e>
                          <m:r>
                            <a:rPr lang="en-US" i="1">
                              <a:solidFill>
                                <a:schemeClr val="bg1"/>
                              </a:solidFill>
                              <a:latin typeface="Cambria Math"/>
                            </a:rPr>
                            <m:t>𝑞</m:t>
                          </m:r>
                        </m:e>
                        <m:sub>
                          <m:r>
                            <a:rPr lang="en-US" i="1">
                              <a:solidFill>
                                <a:schemeClr val="bg1"/>
                              </a:solidFill>
                              <a:latin typeface="Cambria Math"/>
                            </a:rPr>
                            <m:t>1</m:t>
                          </m:r>
                        </m:sub>
                      </m:sSub>
                      <m:r>
                        <a:rPr lang="en-US" i="1" smtClean="0">
                          <a:solidFill>
                            <a:schemeClr val="bg1"/>
                          </a:solidFill>
                          <a:latin typeface="Cambria Math"/>
                        </a:rPr>
                        <m:t>(</m:t>
                      </m:r>
                      <m:r>
                        <a:rPr lang="en-US" i="1" smtClean="0">
                          <a:solidFill>
                            <a:schemeClr val="bg1"/>
                          </a:solidFill>
                          <a:latin typeface="Cambria Math"/>
                        </a:rPr>
                        <m:t>𝑦</m:t>
                      </m:r>
                      <m:r>
                        <a:rPr lang="en-US" i="1" smtClean="0">
                          <a:solidFill>
                            <a:schemeClr val="bg1"/>
                          </a:solidFill>
                          <a:latin typeface="Cambria Math"/>
                        </a:rPr>
                        <m:t>)</m:t>
                      </m:r>
                    </m:oMath>
                  </m:oMathPara>
                </a14:m>
                <a:endParaRPr lang="en-US" dirty="0">
                  <a:solidFill>
                    <a:schemeClr val="bg1"/>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611905" y="2907268"/>
                <a:ext cx="2937727" cy="369332"/>
              </a:xfrm>
              <a:prstGeom prst="rect">
                <a:avLst/>
              </a:prstGeom>
              <a:blipFill rotWithShape="1">
                <a:blip r:embed="rId4"/>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024164" y="3276600"/>
                <a:ext cx="36354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𝐵</m:t>
                          </m:r>
                        </m:e>
                        <m:sub>
                          <m:r>
                            <a:rPr lang="en-US" b="0" i="1" smtClean="0">
                              <a:solidFill>
                                <a:schemeClr val="tx1"/>
                              </a:solidFill>
                              <a:latin typeface="Cambria Math"/>
                            </a:rPr>
                            <m:t>1</m:t>
                          </m:r>
                        </m:sub>
                      </m:sSub>
                      <m:r>
                        <a:rPr lang="en-US" b="0" i="1" smtClean="0">
                          <a:solidFill>
                            <a:schemeClr val="tx1"/>
                          </a:solidFill>
                          <a:latin typeface="Cambria Math"/>
                        </a:rPr>
                        <m:t>+</m:t>
                      </m:r>
                      <m:sSub>
                        <m:sSubPr>
                          <m:ctrlPr>
                            <a:rPr lang="en-US" b="0" i="1" smtClean="0">
                              <a:solidFill>
                                <a:schemeClr val="tx1"/>
                              </a:solidFill>
                              <a:latin typeface="Cambria Math"/>
                            </a:rPr>
                          </m:ctrlPr>
                        </m:sSubPr>
                        <m:e>
                          <m:r>
                            <a:rPr lang="en-US" b="0" i="1" smtClean="0">
                              <a:solidFill>
                                <a:schemeClr val="tx1"/>
                              </a:solidFill>
                              <a:latin typeface="Cambria Math"/>
                            </a:rPr>
                            <m:t>𝐵</m:t>
                          </m:r>
                        </m:e>
                        <m:sub>
                          <m:r>
                            <a:rPr lang="en-US" b="0" i="1" smtClean="0">
                              <a:solidFill>
                                <a:schemeClr val="tx1"/>
                              </a:solidFill>
                              <a:latin typeface="Cambria Math"/>
                            </a:rPr>
                            <m:t>2</m:t>
                          </m:r>
                        </m:sub>
                      </m:sSub>
                      <m:r>
                        <a:rPr lang="en-US" b="0" i="1" smtClean="0">
                          <a:solidFill>
                            <a:schemeClr val="tx1"/>
                          </a:solidFill>
                          <a:latin typeface="Cambria Math"/>
                        </a:rPr>
                        <m:t>≤</m:t>
                      </m:r>
                      <m:r>
                        <a:rPr lang="en-US" b="0" i="1" smtClean="0">
                          <a:solidFill>
                            <a:schemeClr val="tx1"/>
                          </a:solidFill>
                          <a:latin typeface="Cambria Math"/>
                        </a:rPr>
                        <m:t>𝛿</m:t>
                      </m:r>
                      <m:r>
                        <a:rPr lang="en-US" b="0" i="1" smtClean="0">
                          <a:solidFill>
                            <a:schemeClr val="tx1"/>
                          </a:solidFill>
                          <a:latin typeface="Cambria Math"/>
                        </a:rPr>
                        <m:t>(</m:t>
                      </m:r>
                      <m:r>
                        <a:rPr lang="en-US" b="0" i="1" smtClean="0">
                          <a:solidFill>
                            <a:schemeClr val="tx1"/>
                          </a:solidFill>
                          <a:latin typeface="Cambria Math"/>
                        </a:rPr>
                        <m:t>𝑝</m:t>
                      </m:r>
                      <m:r>
                        <m:rPr>
                          <m:lit/>
                        </m:rPr>
                        <a:rPr lang="en-US" b="0" i="1" smtClean="0">
                          <a:solidFill>
                            <a:schemeClr val="tx1"/>
                          </a:solidFill>
                          <a:latin typeface="Cambria Math"/>
                        </a:rPr>
                        <m:t>(</m:t>
                      </m:r>
                      <m:sSub>
                        <m:sSubPr>
                          <m:ctrlPr>
                            <a:rPr lang="en-US" b="0" i="1" smtClean="0">
                              <a:solidFill>
                                <a:schemeClr val="tx1"/>
                              </a:solidFill>
                              <a:latin typeface="Cambria Math"/>
                            </a:rPr>
                          </m:ctrlPr>
                        </m:sSubPr>
                        <m:e>
                          <m:r>
                            <a:rPr lang="en-US" b="0" i="1" smtClean="0">
                              <a:solidFill>
                                <a:schemeClr val="tx1"/>
                              </a:solidFill>
                              <a:latin typeface="Cambria Math"/>
                            </a:rPr>
                            <m:t>𝑞</m:t>
                          </m:r>
                        </m:e>
                        <m:sub>
                          <m:r>
                            <a:rPr lang="en-US" b="0" i="1" smtClean="0">
                              <a:solidFill>
                                <a:schemeClr val="tx1"/>
                              </a:solidFill>
                              <a:latin typeface="Cambria Math"/>
                            </a:rPr>
                            <m:t>1</m:t>
                          </m:r>
                        </m:sub>
                      </m:sSub>
                      <m:sSub>
                        <m:sSubPr>
                          <m:ctrlPr>
                            <a:rPr lang="en-US" b="0" i="1" smtClean="0">
                              <a:solidFill>
                                <a:schemeClr val="tx1"/>
                              </a:solidFill>
                              <a:latin typeface="Cambria Math"/>
                            </a:rPr>
                          </m:ctrlPr>
                        </m:sSubPr>
                        <m:e>
                          <m:r>
                            <a:rPr lang="en-US" b="0" i="1" smtClean="0">
                              <a:solidFill>
                                <a:schemeClr val="tx1"/>
                              </a:solidFill>
                              <a:latin typeface="Cambria Math"/>
                            </a:rPr>
                            <m:t>𝐻</m:t>
                          </m:r>
                        </m:e>
                        <m:sub>
                          <m:r>
                            <a:rPr lang="en-US" b="0" i="1" smtClean="0">
                              <a:solidFill>
                                <a:schemeClr val="tx1"/>
                              </a:solidFill>
                              <a:latin typeface="Cambria Math"/>
                            </a:rPr>
                            <m:t>1</m:t>
                          </m:r>
                        </m:sub>
                      </m:sSub>
                      <m:r>
                        <a:rPr lang="en-US" b="0" i="1" smtClean="0">
                          <a:solidFill>
                            <a:schemeClr val="tx1"/>
                          </a:solidFill>
                          <a:latin typeface="Cambria Math"/>
                        </a:rPr>
                        <m:t>+</m:t>
                      </m:r>
                      <m:sSub>
                        <m:sSubPr>
                          <m:ctrlPr>
                            <a:rPr lang="en-US" b="0" i="1" smtClean="0">
                              <a:solidFill>
                                <a:schemeClr val="tx1"/>
                              </a:solidFill>
                              <a:latin typeface="Cambria Math"/>
                            </a:rPr>
                          </m:ctrlPr>
                        </m:sSubPr>
                        <m:e>
                          <m:r>
                            <a:rPr lang="en-US" b="0" i="1" smtClean="0">
                              <a:solidFill>
                                <a:schemeClr val="tx1"/>
                              </a:solidFill>
                              <a:latin typeface="Cambria Math"/>
                            </a:rPr>
                            <m:t>𝑞</m:t>
                          </m:r>
                        </m:e>
                        <m:sub>
                          <m:r>
                            <a:rPr lang="en-US" b="0" i="1" smtClean="0">
                              <a:solidFill>
                                <a:schemeClr val="tx1"/>
                              </a:solidFill>
                              <a:latin typeface="Cambria Math"/>
                            </a:rPr>
                            <m:t>2</m:t>
                          </m:r>
                        </m:sub>
                      </m:sSub>
                      <m:sSub>
                        <m:sSubPr>
                          <m:ctrlPr>
                            <a:rPr lang="en-US" b="0" i="1" smtClean="0">
                              <a:solidFill>
                                <a:schemeClr val="tx1"/>
                              </a:solidFill>
                              <a:latin typeface="Cambria Math"/>
                            </a:rPr>
                          </m:ctrlPr>
                        </m:sSubPr>
                        <m:e>
                          <m:r>
                            <a:rPr lang="en-US" b="0" i="1" smtClean="0">
                              <a:solidFill>
                                <a:schemeClr val="tx1"/>
                              </a:solidFill>
                              <a:latin typeface="Cambria Math"/>
                            </a:rPr>
                            <m:t>𝐻</m:t>
                          </m:r>
                        </m:e>
                        <m:sub>
                          <m:r>
                            <a:rPr lang="en-US" b="0" i="1" smtClean="0">
                              <a:solidFill>
                                <a:schemeClr val="tx1"/>
                              </a:solidFill>
                              <a:latin typeface="Cambria Math"/>
                            </a:rPr>
                            <m:t>2</m:t>
                          </m:r>
                        </m:sub>
                      </m:sSub>
                      <m:r>
                        <m:rPr>
                          <m:lit/>
                        </m:rPr>
                        <a:rPr lang="en-US" b="0" i="1" smtClean="0">
                          <a:solidFill>
                            <a:schemeClr val="tx1"/>
                          </a:solidFill>
                          <a:latin typeface="Cambria Math"/>
                        </a:rPr>
                        <m:t>)</m:t>
                      </m:r>
                      <m:r>
                        <a:rPr lang="en-US" b="0" i="1" smtClean="0">
                          <a:solidFill>
                            <a:schemeClr val="tx1"/>
                          </a:solidFill>
                          <a:latin typeface="Cambria Math"/>
                        </a:rPr>
                        <m:t>−</m:t>
                      </m:r>
                      <m:r>
                        <a:rPr lang="en-US" b="0" i="1" smtClean="0">
                          <a:solidFill>
                            <a:schemeClr val="tx1"/>
                          </a:solidFill>
                          <a:latin typeface="Cambria Math"/>
                        </a:rPr>
                        <m:t>𝑐</m:t>
                      </m:r>
                      <m:r>
                        <a:rPr lang="en-US" b="0" i="1" smtClean="0">
                          <a:solidFill>
                            <a:schemeClr val="tx1"/>
                          </a:solidFill>
                          <a:latin typeface="Cambria Math"/>
                        </a:rPr>
                        <m:t>)</m:t>
                      </m:r>
                    </m:oMath>
                  </m:oMathPara>
                </a14:m>
                <a:endParaRPr lang="en-US" dirty="0">
                  <a:solidFill>
                    <a:schemeClr val="tx1"/>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5024164" y="3276600"/>
                <a:ext cx="3635482" cy="369332"/>
              </a:xfrm>
              <a:prstGeom prst="rect">
                <a:avLst/>
              </a:prstGeom>
              <a:blipFill rotWithShape="1">
                <a:blip r:embed="rId5"/>
                <a:stretch>
                  <a:fillRect b="-11667"/>
                </a:stretch>
              </a:blipFill>
            </p:spPr>
            <p:txBody>
              <a:bodyPr/>
              <a:lstStyle/>
              <a:p>
                <a:r>
                  <a:rPr lang="en-US">
                    <a:noFill/>
                  </a:rPr>
                  <a:t> </a:t>
                </a:r>
              </a:p>
            </p:txBody>
          </p:sp>
        </mc:Fallback>
      </mc:AlternateContent>
      <p:cxnSp>
        <p:nvCxnSpPr>
          <p:cNvPr id="23" name="Straight Connector 22"/>
          <p:cNvCxnSpPr/>
          <p:nvPr/>
        </p:nvCxnSpPr>
        <p:spPr>
          <a:xfrm>
            <a:off x="914400" y="1600200"/>
            <a:ext cx="0" cy="457200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H="1">
            <a:off x="914400" y="6172200"/>
            <a:ext cx="4572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5473700" y="5987534"/>
                <a:ext cx="4512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1</m:t>
                          </m:r>
                        </m:sub>
                      </m:sSub>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5473700" y="5987534"/>
                <a:ext cx="451277"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57800" y="1415534"/>
                <a:ext cx="4566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2</m:t>
                          </m:r>
                        </m:sub>
                      </m:sSub>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457800" y="1415534"/>
                <a:ext cx="456600" cy="369332"/>
              </a:xfrm>
              <a:prstGeom prst="rect">
                <a:avLst/>
              </a:prstGeom>
              <a:blipFill rotWithShape="1">
                <a:blip r:embed="rId7"/>
                <a:stretch>
                  <a:fillRect/>
                </a:stretch>
              </a:blipFill>
            </p:spPr>
            <p:txBody>
              <a:bodyPr/>
              <a:lstStyle/>
              <a:p>
                <a:r>
                  <a:rPr lang="en-US">
                    <a:noFill/>
                  </a:rPr>
                  <a:t> </a:t>
                </a:r>
              </a:p>
            </p:txBody>
          </p:sp>
        </mc:Fallback>
      </mc:AlternateContent>
      <p:cxnSp>
        <p:nvCxnSpPr>
          <p:cNvPr id="27" name="Straight Connector 26"/>
          <p:cNvCxnSpPr/>
          <p:nvPr/>
        </p:nvCxnSpPr>
        <p:spPr>
          <a:xfrm>
            <a:off x="914400" y="3429000"/>
            <a:ext cx="3657600" cy="274320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4078273" y="6175170"/>
                <a:ext cx="95686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1</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078273" y="6175170"/>
                <a:ext cx="956865" cy="276999"/>
              </a:xfrm>
              <a:prstGeom prst="rect">
                <a:avLst/>
              </a:prstGeom>
              <a:blipFill rotWithShape="1">
                <a:blip r:embed="rId8"/>
                <a:stretch>
                  <a:fillRect b="-8889"/>
                </a:stretch>
              </a:blipFill>
            </p:spPr>
            <p:txBody>
              <a:bodyPr/>
              <a:lstStyle/>
              <a:p>
                <a:r>
                  <a:rPr lang="en-US">
                    <a:noFill/>
                  </a:rPr>
                  <a:t> </a:t>
                </a:r>
              </a:p>
            </p:txBody>
          </p:sp>
        </mc:Fallback>
      </mc:AlternateContent>
      <p:sp>
        <p:nvSpPr>
          <p:cNvPr id="39" name="Oval 38"/>
          <p:cNvSpPr/>
          <p:nvPr/>
        </p:nvSpPr>
        <p:spPr>
          <a:xfrm>
            <a:off x="4538056" y="6140535"/>
            <a:ext cx="45719" cy="457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0" name="TextBox 39"/>
              <p:cNvSpPr txBox="1"/>
              <p:nvPr/>
            </p:nvSpPr>
            <p:spPr>
              <a:xfrm>
                <a:off x="1263229" y="5338049"/>
                <a:ext cx="1171090" cy="276999"/>
              </a:xfrm>
              <a:prstGeom prst="rect">
                <a:avLst/>
              </a:prstGeom>
              <a:noFill/>
            </p:spPr>
            <p:txBody>
              <a:bodyPr wrap="none" rtlCol="0">
                <a:spAutoFit/>
              </a:bodyPr>
              <a:lstStyle/>
              <a:p>
                <a:r>
                  <a:rPr lang="en-US" sz="1200" dirty="0" smtClean="0">
                    <a:latin typeface="dcr10" panose="020B0500000000000000" pitchFamily="34" charset="0"/>
                  </a:rPr>
                  <a:t>Feasible </a:t>
                </a:r>
                <a14:m>
                  <m:oMath xmlns:m="http://schemas.openxmlformats.org/officeDocument/2006/math">
                    <m:sSub>
                      <m:sSubPr>
                        <m:ctrlPr>
                          <a:rPr lang="en-US" sz="1200" b="0" i="1" smtClean="0">
                            <a:latin typeface="Cambria Math"/>
                          </a:rPr>
                        </m:ctrlPr>
                      </m:sSubPr>
                      <m:e>
                        <m:r>
                          <a:rPr lang="en-US" sz="1200" b="0" i="1" smtClean="0">
                            <a:latin typeface="Cambria Math"/>
                          </a:rPr>
                          <m:t>𝐵</m:t>
                        </m:r>
                      </m:e>
                      <m:sub>
                        <m:r>
                          <a:rPr lang="en-US" sz="1200" b="0" i="1" smtClean="0">
                            <a:latin typeface="Cambria Math"/>
                          </a:rPr>
                          <m:t>1</m:t>
                        </m:r>
                      </m:sub>
                    </m:sSub>
                    <m:r>
                      <a:rPr lang="en-US" sz="1200" b="0" i="1" smtClean="0">
                        <a:latin typeface="Cambria Math"/>
                      </a:rPr>
                      <m:t>,</m:t>
                    </m:r>
                    <m:sSub>
                      <m:sSubPr>
                        <m:ctrlPr>
                          <a:rPr lang="en-US" sz="1200" b="0" i="1" smtClean="0">
                            <a:latin typeface="Cambria Math"/>
                          </a:rPr>
                        </m:ctrlPr>
                      </m:sSubPr>
                      <m:e>
                        <m:r>
                          <a:rPr lang="en-US" sz="1200" b="0" i="1" smtClean="0">
                            <a:latin typeface="Cambria Math"/>
                          </a:rPr>
                          <m:t>𝐵</m:t>
                        </m:r>
                      </m:e>
                      <m:sub>
                        <m:r>
                          <a:rPr lang="en-US" sz="1200" b="0" i="1" smtClean="0">
                            <a:latin typeface="Cambria Math"/>
                          </a:rPr>
                          <m:t>2</m:t>
                        </m:r>
                      </m:sub>
                    </m:sSub>
                  </m:oMath>
                </a14:m>
                <a:endParaRPr lang="en-US" sz="1200" dirty="0"/>
              </a:p>
            </p:txBody>
          </p:sp>
        </mc:Choice>
        <mc:Fallback xmlns="">
          <p:sp>
            <p:nvSpPr>
              <p:cNvPr id="40" name="TextBox 39"/>
              <p:cNvSpPr txBox="1">
                <a:spLocks noRot="1" noChangeAspect="1" noMove="1" noResize="1" noEditPoints="1" noAdjustHandles="1" noChangeArrowheads="1" noChangeShapeType="1" noTextEdit="1"/>
              </p:cNvSpPr>
              <p:nvPr/>
            </p:nvSpPr>
            <p:spPr>
              <a:xfrm>
                <a:off x="1263229" y="5338049"/>
                <a:ext cx="1171090" cy="276999"/>
              </a:xfrm>
              <a:prstGeom prst="rect">
                <a:avLst/>
              </a:prstGeom>
              <a:blipFill rotWithShape="1">
                <a:blip r:embed="rId9"/>
                <a:stretch>
                  <a:fillRect t="-2222"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6056" y="3292525"/>
                <a:ext cx="96045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𝛿</m:t>
                      </m:r>
                      <m:r>
                        <m:rPr>
                          <m:lit/>
                        </m:rPr>
                        <a:rPr lang="en-US" sz="1200" b="0" i="1" smtClean="0">
                          <a:latin typeface="Cambria Math"/>
                        </a:rPr>
                        <m:t>(</m:t>
                      </m:r>
                      <m:r>
                        <a:rPr lang="en-US" sz="1200" b="0" i="1" smtClean="0">
                          <a:latin typeface="Cambria Math"/>
                        </a:rPr>
                        <m:t>𝑝</m:t>
                      </m:r>
                      <m:sSub>
                        <m:sSubPr>
                          <m:ctrlPr>
                            <a:rPr lang="en-US" sz="1200" b="0" i="1" smtClean="0">
                              <a:latin typeface="Cambria Math"/>
                            </a:rPr>
                          </m:ctrlPr>
                        </m:sSubPr>
                        <m:e>
                          <m:r>
                            <a:rPr lang="en-US" sz="1200" b="0" i="1" smtClean="0">
                              <a:latin typeface="Cambria Math"/>
                            </a:rPr>
                            <m:t>𝐻</m:t>
                          </m:r>
                        </m:e>
                        <m:sub>
                          <m:r>
                            <a:rPr lang="en-US" sz="1200" b="0" i="1" smtClean="0">
                              <a:latin typeface="Cambria Math"/>
                            </a:rPr>
                            <m:t>2</m:t>
                          </m:r>
                        </m:sub>
                      </m:sSub>
                      <m:r>
                        <a:rPr lang="en-US" sz="1200" b="0" i="1" smtClean="0">
                          <a:latin typeface="Cambria Math"/>
                        </a:rPr>
                        <m:t>−</m:t>
                      </m:r>
                      <m:r>
                        <a:rPr lang="en-US" sz="1200" b="0" i="1" smtClean="0">
                          <a:latin typeface="Cambria Math"/>
                        </a:rPr>
                        <m:t>𝑐</m:t>
                      </m:r>
                      <m:r>
                        <m:rPr>
                          <m:lit/>
                        </m:rPr>
                        <a:rPr lang="en-US" sz="1200" b="0" i="1" smtClean="0">
                          <a:latin typeface="Cambria Math"/>
                        </a:rPr>
                        <m:t>)</m:t>
                      </m:r>
                    </m:oMath>
                  </m:oMathPara>
                </a14:m>
                <a:endParaRPr lang="en-US" sz="1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6056" y="3292525"/>
                <a:ext cx="960456" cy="276999"/>
              </a:xfrm>
              <a:prstGeom prst="rect">
                <a:avLst/>
              </a:prstGeom>
              <a:blipFill rotWithShape="1">
                <a:blip r:embed="rId10"/>
                <a:stretch>
                  <a:fillRect b="-6522"/>
                </a:stretch>
              </a:blipFill>
            </p:spPr>
            <p:txBody>
              <a:bodyPr/>
              <a:lstStyle/>
              <a:p>
                <a:r>
                  <a:rPr lang="en-US">
                    <a:noFill/>
                  </a:rPr>
                  <a:t> </a:t>
                </a:r>
              </a:p>
            </p:txBody>
          </p:sp>
        </mc:Fallback>
      </mc:AlternateContent>
      <p:sp>
        <p:nvSpPr>
          <p:cNvPr id="21" name="TextBox 20"/>
          <p:cNvSpPr txBox="1"/>
          <p:nvPr/>
        </p:nvSpPr>
        <p:spPr>
          <a:xfrm>
            <a:off x="4835410" y="2149748"/>
            <a:ext cx="3613490" cy="369332"/>
          </a:xfrm>
          <a:prstGeom prst="rect">
            <a:avLst/>
          </a:prstGeom>
          <a:noFill/>
        </p:spPr>
        <p:txBody>
          <a:bodyPr wrap="none" rtlCol="0">
            <a:spAutoFit/>
          </a:bodyPr>
          <a:lstStyle/>
          <a:p>
            <a:r>
              <a:rPr lang="en-US" dirty="0" smtClean="0">
                <a:latin typeface="dcr10" panose="020B0500000000000000" pitchFamily="34" charset="0"/>
              </a:rPr>
              <a:t>Reneging can be jointly punished:</a:t>
            </a:r>
            <a:endParaRPr lang="en-US" dirty="0">
              <a:latin typeface="dcr10" panose="020B0500000000000000" pitchFamily="34" charset="0"/>
            </a:endParaRPr>
          </a:p>
        </p:txBody>
      </p:sp>
    </p:spTree>
    <p:extLst>
      <p:ext uri="{BB962C8B-B14F-4D97-AF65-F5344CB8AC3E}">
        <p14:creationId xmlns:p14="http://schemas.microsoft.com/office/powerpoint/2010/main" val="15697835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2209800"/>
            <a:ext cx="5502275" cy="609600"/>
          </a:xfrm>
          <a:prstGeom prst="rect">
            <a:avLst/>
          </a:prstGeom>
          <a:solidFill>
            <a:srgbClr val="6666FF">
              <a:alpha val="30000"/>
            </a:srgbClr>
          </a:solidFill>
          <a:ln w="9525">
            <a:noFill/>
            <a:miter lim="800000"/>
            <a:headEnd/>
            <a:tailEnd/>
          </a:ln>
        </p:spPr>
        <p:txBody>
          <a:bodyPr wrap="none" anchor="ctr"/>
          <a:lstStyle/>
          <a:p>
            <a:endParaRPr lang="en-US" sz="1800"/>
          </a:p>
        </p:txBody>
      </p:sp>
      <p:sp>
        <p:nvSpPr>
          <p:cNvPr id="153604" name="Text Box 4"/>
          <p:cNvSpPr txBox="1">
            <a:spLocks noChangeArrowheads="1"/>
          </p:cNvSpPr>
          <p:nvPr/>
        </p:nvSpPr>
        <p:spPr bwMode="auto">
          <a:xfrm>
            <a:off x="452438" y="1711325"/>
            <a:ext cx="28184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342900" indent="-342900">
              <a:buFont typeface="Arial" panose="020B0604020202020204" pitchFamily="34" charset="0"/>
              <a:buChar char="•"/>
              <a:defRPr/>
            </a:pPr>
            <a:r>
              <a:rPr lang="en-US" sz="2000" dirty="0" smtClean="0">
                <a:latin typeface="dcr10" charset="0"/>
                <a:ea typeface="ＭＳ Ｐゴシック" charset="0"/>
                <a:cs typeface="ＭＳ Ｐゴシック" charset="0"/>
              </a:rPr>
              <a:t>Illustrative Example</a:t>
            </a:r>
            <a:endParaRPr lang="en-US" sz="2000" dirty="0">
              <a:latin typeface="dcr10" charset="0"/>
              <a:ea typeface="ＭＳ Ｐゴシック" charset="0"/>
              <a:cs typeface="ＭＳ Ｐゴシック" charset="0"/>
            </a:endParaRPr>
          </a:p>
          <a:p>
            <a:pPr>
              <a:buFontTx/>
              <a:buChar char="•"/>
              <a:defRPr/>
            </a:pPr>
            <a:endParaRPr lang="en-US" sz="2000" dirty="0">
              <a:latin typeface="dcr10" charset="0"/>
              <a:ea typeface="ＭＳ Ｐゴシック" charset="0"/>
              <a:cs typeface="ＭＳ Ｐゴシック" charset="0"/>
            </a:endParaRPr>
          </a:p>
          <a:p>
            <a:pPr marL="342900" indent="-342900">
              <a:buFont typeface="Arial" panose="020B0604020202020204" pitchFamily="34" charset="0"/>
              <a:buChar char="•"/>
              <a:defRPr/>
            </a:pPr>
            <a:r>
              <a:rPr lang="en-US" sz="2000" dirty="0" smtClean="0">
                <a:latin typeface="dcr10" charset="0"/>
                <a:ea typeface="ＭＳ Ｐゴシック" charset="0"/>
                <a:cs typeface="ＭＳ Ｐゴシック" charset="0"/>
              </a:rPr>
              <a:t>The Model</a:t>
            </a:r>
          </a:p>
          <a:p>
            <a:pPr marL="342900" indent="-342900">
              <a:buFont typeface="Arial" panose="020B0604020202020204" pitchFamily="34" charset="0"/>
              <a:buChar char="•"/>
              <a:defRPr/>
            </a:pPr>
            <a:endParaRPr lang="en-US" sz="2000" dirty="0">
              <a:latin typeface="dcr10" charset="0"/>
              <a:ea typeface="ＭＳ Ｐゴシック" charset="0"/>
              <a:cs typeface="ＭＳ Ｐゴシック" charset="0"/>
            </a:endParaRPr>
          </a:p>
          <a:p>
            <a:pPr marL="342900" indent="-342900">
              <a:buFont typeface="Arial" panose="020B0604020202020204" pitchFamily="34" charset="0"/>
              <a:buChar char="•"/>
              <a:defRPr/>
            </a:pPr>
            <a:r>
              <a:rPr lang="en-US" sz="2000" dirty="0" smtClean="0">
                <a:latin typeface="dcr10" charset="0"/>
                <a:ea typeface="ＭＳ Ｐゴシック" charset="0"/>
                <a:cs typeface="ＭＳ Ｐゴシック" charset="0"/>
              </a:rPr>
              <a:t>General Results</a:t>
            </a:r>
            <a:endParaRPr lang="en-US" sz="2000" dirty="0">
              <a:latin typeface="dcr10" charset="0"/>
              <a:ea typeface="ＭＳ Ｐゴシック" charset="0"/>
              <a:cs typeface="ＭＳ Ｐゴシック" charset="0"/>
            </a:endParaRPr>
          </a:p>
          <a:p>
            <a:pPr>
              <a:buFontTx/>
              <a:buChar char="•"/>
              <a:defRPr/>
            </a:pPr>
            <a:endParaRPr lang="en-US" sz="2000" dirty="0">
              <a:latin typeface="dcr10" charset="0"/>
              <a:ea typeface="ＭＳ Ｐゴシック" charset="0"/>
              <a:cs typeface="ＭＳ Ｐゴシック" charset="0"/>
            </a:endParaRPr>
          </a:p>
          <a:p>
            <a:pPr marL="342900" indent="-342900">
              <a:buFont typeface="Arial" panose="020B0604020202020204" pitchFamily="34" charset="0"/>
              <a:buChar char="•"/>
              <a:defRPr/>
            </a:pPr>
            <a:r>
              <a:rPr lang="en-US" sz="2000" dirty="0" smtClean="0">
                <a:latin typeface="dcr10" charset="0"/>
                <a:ea typeface="ＭＳ Ｐゴシック" charset="0"/>
                <a:cs typeface="ＭＳ Ｐゴシック" charset="0"/>
              </a:rPr>
              <a:t>Applications</a:t>
            </a:r>
          </a:p>
          <a:p>
            <a:pPr>
              <a:defRPr/>
            </a:pPr>
            <a:endParaRPr lang="en-US" sz="2000" dirty="0" smtClean="0">
              <a:latin typeface="dcr10" charset="0"/>
              <a:ea typeface="ＭＳ Ｐゴシック" charset="0"/>
              <a:cs typeface="ＭＳ Ｐゴシック" charset="0"/>
            </a:endParaRPr>
          </a:p>
          <a:p>
            <a:pPr marL="342900" indent="-342900">
              <a:buFont typeface="Arial" panose="020B0604020202020204" pitchFamily="34" charset="0"/>
              <a:buChar char="•"/>
              <a:defRPr/>
            </a:pPr>
            <a:r>
              <a:rPr lang="en-US" sz="2000" dirty="0" smtClean="0">
                <a:latin typeface="dcr10" charset="0"/>
                <a:ea typeface="ＭＳ Ｐゴシック" charset="0"/>
                <a:cs typeface="ＭＳ Ｐゴシック" charset="0"/>
              </a:rPr>
              <a:t>Extensions</a:t>
            </a:r>
          </a:p>
          <a:p>
            <a:pPr>
              <a:buFontTx/>
              <a:buChar char="•"/>
              <a:defRPr/>
            </a:pPr>
            <a:endParaRPr lang="en-US" sz="2000" dirty="0" smtClean="0">
              <a:latin typeface="dcr10" charset="0"/>
              <a:ea typeface="ＭＳ Ｐゴシック" charset="0"/>
              <a:cs typeface="ＭＳ Ｐゴシック" charset="0"/>
            </a:endParaRPr>
          </a:p>
          <a:p>
            <a:pPr>
              <a:buFontTx/>
              <a:buChar char="•"/>
              <a:defRPr/>
            </a:pPr>
            <a:endParaRPr lang="en-US" sz="2000" dirty="0">
              <a:latin typeface="dcr10" charset="0"/>
              <a:ea typeface="ＭＳ Ｐゴシック" charset="0"/>
              <a:cs typeface="ＭＳ Ｐゴシック" charset="0"/>
            </a:endParaRPr>
          </a:p>
        </p:txBody>
      </p:sp>
      <p:sp>
        <p:nvSpPr>
          <p:cNvPr id="6" name="Text Box 6"/>
          <p:cNvSpPr txBox="1">
            <a:spLocks noChangeArrowheads="1"/>
          </p:cNvSpPr>
          <p:nvPr/>
        </p:nvSpPr>
        <p:spPr bwMode="auto">
          <a:xfrm>
            <a:off x="457200" y="585094"/>
            <a:ext cx="1557338" cy="519112"/>
          </a:xfrm>
          <a:prstGeom prst="rect">
            <a:avLst/>
          </a:prstGeom>
          <a:noFill/>
          <a:ln w="9525">
            <a:noFill/>
            <a:miter lim="800000"/>
            <a:headEnd/>
            <a:tailEnd/>
          </a:ln>
        </p:spPr>
        <p:txBody>
          <a:bodyPr wrap="none">
            <a:spAutoFit/>
          </a:bodyPr>
          <a:lstStyle/>
          <a:p>
            <a:r>
              <a:rPr lang="en-US" sz="2800" dirty="0">
                <a:solidFill>
                  <a:srgbClr val="333399"/>
                </a:solidFill>
                <a:latin typeface="dccsc10" pitchFamily="34" charset="0"/>
              </a:rPr>
              <a:t>Agenda</a:t>
            </a:r>
          </a:p>
        </p:txBody>
      </p:sp>
    </p:spTree>
    <p:custDataLst>
      <p:tags r:id="rId1"/>
    </p:custDataLst>
    <p:extLst>
      <p:ext uri="{BB962C8B-B14F-4D97-AF65-F5344CB8AC3E}">
        <p14:creationId xmlns:p14="http://schemas.microsoft.com/office/powerpoint/2010/main" val="21909279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674" y="1752600"/>
            <a:ext cx="8229600" cy="4525963"/>
          </a:xfrm>
        </p:spPr>
        <p:txBody>
          <a:bodyPr>
            <a:normAutofit/>
          </a:bodyPr>
          <a:lstStyle/>
          <a:p>
            <a:r>
              <a:rPr lang="en-US" sz="2000" dirty="0" smtClean="0">
                <a:latin typeface="dcr10" panose="020B0500000000000000" pitchFamily="34" charset="0"/>
              </a:rPr>
              <a:t>Principal makes a </a:t>
            </a:r>
            <a:r>
              <a:rPr lang="en-US" sz="2000" b="1" dirty="0" smtClean="0">
                <a:latin typeface="dcr10" panose="020B0500000000000000" pitchFamily="34" charset="0"/>
              </a:rPr>
              <a:t>decision</a:t>
            </a:r>
            <a:r>
              <a:rPr lang="en-US" sz="2000" dirty="0" smtClean="0">
                <a:latin typeface="dcr10" panose="020B0500000000000000" pitchFamily="34" charset="0"/>
              </a:rPr>
              <a:t> each period</a:t>
            </a:r>
          </a:p>
          <a:p>
            <a:endParaRPr lang="en-US" sz="2000" dirty="0">
              <a:latin typeface="dcr10" panose="020B0500000000000000" pitchFamily="34" charset="0"/>
            </a:endParaRPr>
          </a:p>
          <a:p>
            <a:r>
              <a:rPr lang="en-US" sz="2000" dirty="0" smtClean="0">
                <a:latin typeface="dcr10" panose="020B0500000000000000" pitchFamily="34" charset="0"/>
              </a:rPr>
              <a:t>Decision determines how agent efforts map to outputs</a:t>
            </a:r>
          </a:p>
          <a:p>
            <a:pPr lvl="1"/>
            <a:endParaRPr lang="en-US" sz="1600" dirty="0" smtClean="0">
              <a:latin typeface="dcr10" panose="020B0500000000000000" pitchFamily="34" charset="0"/>
            </a:endParaRPr>
          </a:p>
          <a:p>
            <a:pPr lvl="1"/>
            <a:endParaRPr lang="en-US" sz="1600" dirty="0">
              <a:latin typeface="dcr10" panose="020B0500000000000000" pitchFamily="34" charset="0"/>
            </a:endParaRPr>
          </a:p>
          <a:p>
            <a:pPr lvl="1"/>
            <a:endParaRPr lang="en-US" sz="1600" dirty="0" smtClean="0">
              <a:latin typeface="dcr10" panose="020B0500000000000000" pitchFamily="34" charset="0"/>
            </a:endParaRPr>
          </a:p>
          <a:p>
            <a:pPr lvl="1"/>
            <a:endParaRPr lang="en-US" sz="1600" dirty="0">
              <a:latin typeface="dcr10" panose="020B0500000000000000" pitchFamily="34" charset="0"/>
            </a:endParaRPr>
          </a:p>
          <a:p>
            <a:pPr lvl="1"/>
            <a:endParaRPr lang="en-US" sz="1600" dirty="0" smtClean="0">
              <a:latin typeface="dcr10" panose="020B0500000000000000" pitchFamily="34" charset="0"/>
            </a:endParaRPr>
          </a:p>
          <a:p>
            <a:r>
              <a:rPr lang="en-US" sz="2000" dirty="0" smtClean="0">
                <a:latin typeface="dcr10" panose="020B0500000000000000" pitchFamily="34" charset="0"/>
              </a:rPr>
              <a:t>A </a:t>
            </a:r>
            <a:r>
              <a:rPr lang="en-US" sz="2000" b="1" dirty="0" smtClean="0">
                <a:latin typeface="dcr10" panose="020B0500000000000000" pitchFamily="34" charset="0"/>
              </a:rPr>
              <a:t>policy</a:t>
            </a:r>
            <a:r>
              <a:rPr lang="en-US" sz="2000" dirty="0" smtClean="0">
                <a:latin typeface="dcr10" panose="020B0500000000000000" pitchFamily="34" charset="0"/>
              </a:rPr>
              <a:t> is a history-contingent decision plan</a:t>
            </a:r>
          </a:p>
        </p:txBody>
      </p:sp>
      <p:sp>
        <p:nvSpPr>
          <p:cNvPr id="4" name="Title 3"/>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What is a Policy?</a:t>
            </a:r>
            <a:endParaRPr lang="en-US" sz="2800" dirty="0">
              <a:solidFill>
                <a:srgbClr val="333399"/>
              </a:solidFill>
            </a:endParaRPr>
          </a:p>
        </p:txBody>
      </p:sp>
      <mc:AlternateContent xmlns:mc="http://schemas.openxmlformats.org/markup-compatibility/2006" xmlns:a14="http://schemas.microsoft.com/office/drawing/2010/main">
        <mc:Choice Requires="a14">
          <p:sp>
            <p:nvSpPr>
              <p:cNvPr id="2" name="TextBox 1"/>
              <p:cNvSpPr txBox="1"/>
              <p:nvPr/>
            </p:nvSpPr>
            <p:spPr>
              <a:xfrm>
                <a:off x="3781423" y="3149600"/>
                <a:ext cx="15430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𝑃</m:t>
                          </m:r>
                        </m:e>
                        <m:sub>
                          <m:r>
                            <a:rPr lang="en-US" b="0" i="1" smtClean="0">
                              <a:latin typeface="Cambria Math"/>
                            </a:rPr>
                            <m:t>𝑖</m:t>
                          </m:r>
                        </m:sub>
                      </m:sSub>
                      <m:r>
                        <m:rPr>
                          <m:lit/>
                        </m:rPr>
                        <a:rPr lang="en-US" b="0" i="1" smtClean="0">
                          <a:latin typeface="Cambria Math"/>
                        </a:rPr>
                        <m:t>(</m:t>
                      </m:r>
                      <m:sSub>
                        <m:sSubPr>
                          <m:ctrlPr>
                            <a:rPr lang="en-US" b="0" i="1" smtClean="0">
                              <a:latin typeface="Cambria Math"/>
                            </a:rPr>
                          </m:ctrlPr>
                        </m:sSubPr>
                        <m:e>
                          <m:r>
                            <a:rPr lang="en-US" b="0" i="1" smtClean="0">
                              <a:latin typeface="Cambria Math"/>
                            </a:rPr>
                            <m:t>𝑦</m:t>
                          </m:r>
                        </m:e>
                        <m:sub>
                          <m:r>
                            <a:rPr lang="en-US" b="0" i="1" smtClean="0">
                              <a:latin typeface="Cambria Math"/>
                            </a:rPr>
                            <m:t>𝑖</m:t>
                          </m:r>
                        </m:sub>
                      </m:sSub>
                      <m:r>
                        <m:rPr>
                          <m:lit/>
                        </m:rPr>
                        <a:rPr lang="en-US" b="0" i="1" smtClean="0">
                          <a:latin typeface="Cambria Math"/>
                        </a:rPr>
                        <m:t>|</m:t>
                      </m:r>
                      <m:sSub>
                        <m:sSubPr>
                          <m:ctrlPr>
                            <a:rPr lang="en-US" b="0" i="1" smtClean="0">
                              <a:latin typeface="Cambria Math"/>
                            </a:rPr>
                          </m:ctrlPr>
                        </m:sSubPr>
                        <m:e>
                          <m:r>
                            <a:rPr lang="en-US" b="0" i="1" smtClean="0">
                              <a:latin typeface="Cambria Math"/>
                            </a:rPr>
                            <m:t>𝑒</m:t>
                          </m:r>
                        </m:e>
                        <m:sub>
                          <m:r>
                            <a:rPr lang="en-US" b="0" i="1" smtClean="0">
                              <a:latin typeface="Cambria Math"/>
                            </a:rPr>
                            <m:t>𝑖</m:t>
                          </m:r>
                        </m:sub>
                      </m:sSub>
                      <m:r>
                        <a:rPr lang="en-US" b="0" i="1" smtClean="0">
                          <a:latin typeface="Cambria Math"/>
                        </a:rPr>
                        <m:t>,</m:t>
                      </m:r>
                      <m:r>
                        <a:rPr lang="en-US" b="0" i="1" smtClean="0">
                          <a:latin typeface="Cambria Math"/>
                        </a:rPr>
                        <m:t>𝜃</m:t>
                      </m:r>
                      <m:r>
                        <a:rPr lang="en-US" b="0" i="1" smtClean="0">
                          <a:latin typeface="Cambria Math"/>
                        </a:rPr>
                        <m:t>,</m:t>
                      </m:r>
                      <m:r>
                        <a:rPr lang="en-US" b="0" i="1" smtClean="0">
                          <a:latin typeface="Cambria Math"/>
                        </a:rPr>
                        <m:t>𝑑</m:t>
                      </m:r>
                      <m:r>
                        <m:rPr>
                          <m:lit/>
                        </m:rPr>
                        <a:rPr lang="en-US" b="0" i="1" smtClean="0">
                          <a:latin typeface="Cambria Math"/>
                        </a:rPr>
                        <m:t>)</m:t>
                      </m:r>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3781423" y="3149600"/>
                <a:ext cx="1543051" cy="369332"/>
              </a:xfrm>
              <a:prstGeom prst="rect">
                <a:avLst/>
              </a:prstGeom>
              <a:blipFill rotWithShape="1">
                <a:blip r:embed="rId2"/>
                <a:stretch>
                  <a:fillRect b="-13333"/>
                </a:stretch>
              </a:blipFill>
            </p:spPr>
            <p:txBody>
              <a:bodyPr/>
              <a:lstStyle/>
              <a:p>
                <a:r>
                  <a:rPr lang="en-US">
                    <a:noFill/>
                  </a:rPr>
                  <a:t> </a:t>
                </a:r>
              </a:p>
            </p:txBody>
          </p:sp>
        </mc:Fallback>
      </mc:AlternateContent>
      <p:cxnSp>
        <p:nvCxnSpPr>
          <p:cNvPr id="8" name="Straight Arrow Connector 7"/>
          <p:cNvCxnSpPr/>
          <p:nvPr/>
        </p:nvCxnSpPr>
        <p:spPr>
          <a:xfrm flipV="1">
            <a:off x="3819524" y="3518932"/>
            <a:ext cx="685800" cy="24026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V="1">
            <a:off x="4791074" y="3491044"/>
            <a:ext cx="0" cy="26429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H="1" flipV="1">
            <a:off x="5038724" y="3518932"/>
            <a:ext cx="762001" cy="2402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3567111" y="3760102"/>
            <a:ext cx="543739" cy="276999"/>
          </a:xfrm>
          <a:prstGeom prst="rect">
            <a:avLst/>
          </a:prstGeom>
          <a:noFill/>
        </p:spPr>
        <p:txBody>
          <a:bodyPr wrap="none" rtlCol="0">
            <a:spAutoFit/>
          </a:bodyPr>
          <a:lstStyle/>
          <a:p>
            <a:r>
              <a:rPr lang="en-US" sz="1200" dirty="0" smtClean="0">
                <a:latin typeface="dcr10" panose="020B0500000000000000" pitchFamily="34" charset="0"/>
              </a:rPr>
              <a:t>effort</a:t>
            </a:r>
            <a:endParaRPr lang="en-US" sz="1200" dirty="0">
              <a:latin typeface="dcr10" panose="020B0500000000000000" pitchFamily="34" charset="0"/>
            </a:endParaRPr>
          </a:p>
        </p:txBody>
      </p:sp>
      <p:sp>
        <p:nvSpPr>
          <p:cNvPr id="15" name="TextBox 14"/>
          <p:cNvSpPr txBox="1"/>
          <p:nvPr/>
        </p:nvSpPr>
        <p:spPr>
          <a:xfrm>
            <a:off x="4538667" y="3759713"/>
            <a:ext cx="510076" cy="276999"/>
          </a:xfrm>
          <a:prstGeom prst="rect">
            <a:avLst/>
          </a:prstGeom>
          <a:noFill/>
        </p:spPr>
        <p:txBody>
          <a:bodyPr wrap="none" rtlCol="0">
            <a:spAutoFit/>
          </a:bodyPr>
          <a:lstStyle/>
          <a:p>
            <a:r>
              <a:rPr lang="en-US" sz="1200" dirty="0" smtClean="0">
                <a:latin typeface="dcr10" panose="020B0500000000000000" pitchFamily="34" charset="0"/>
              </a:rPr>
              <a:t>state</a:t>
            </a:r>
            <a:endParaRPr lang="en-US" sz="1200" dirty="0">
              <a:latin typeface="dcr10" panose="020B0500000000000000" pitchFamily="34" charset="0"/>
            </a:endParaRPr>
          </a:p>
        </p:txBody>
      </p:sp>
      <p:sp>
        <p:nvSpPr>
          <p:cNvPr id="16" name="TextBox 15"/>
          <p:cNvSpPr txBox="1"/>
          <p:nvPr/>
        </p:nvSpPr>
        <p:spPr>
          <a:xfrm>
            <a:off x="5533539" y="3759200"/>
            <a:ext cx="716863" cy="276999"/>
          </a:xfrm>
          <a:prstGeom prst="rect">
            <a:avLst/>
          </a:prstGeom>
          <a:noFill/>
        </p:spPr>
        <p:txBody>
          <a:bodyPr wrap="none" rtlCol="0">
            <a:spAutoFit/>
          </a:bodyPr>
          <a:lstStyle/>
          <a:p>
            <a:r>
              <a:rPr lang="en-US" sz="1200" dirty="0" smtClean="0">
                <a:latin typeface="dcr10" panose="020B0500000000000000" pitchFamily="34" charset="0"/>
              </a:rPr>
              <a:t>decision</a:t>
            </a:r>
            <a:endParaRPr lang="en-US" sz="1200" dirty="0">
              <a:latin typeface="dcr10" panose="020B0500000000000000" pitchFamily="34" charset="0"/>
            </a:endParaRPr>
          </a:p>
        </p:txBody>
      </p:sp>
    </p:spTree>
    <p:extLst>
      <p:ext uri="{BB962C8B-B14F-4D97-AF65-F5344CB8AC3E}">
        <p14:creationId xmlns:p14="http://schemas.microsoft.com/office/powerpoint/2010/main" val="2825965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Biased Policies in Relational Contracts</a:t>
            </a:r>
            <a:endParaRPr lang="en-US" sz="2800" dirty="0">
              <a:solidFill>
                <a:srgbClr val="333399"/>
              </a:solidFill>
              <a:latin typeface="dccsc10" panose="020B0500000000000000"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pPr marL="0" indent="0">
                  <a:buNone/>
                </a:pPr>
                <a:r>
                  <a:rPr lang="en-US" sz="2000" dirty="0" smtClean="0">
                    <a:latin typeface="dcr10" panose="020B0500000000000000" pitchFamily="34" charset="0"/>
                  </a:rPr>
                  <a:t>How should policies be set in a relational contract?</a:t>
                </a:r>
                <a:endParaRPr lang="en-US" sz="2000" dirty="0">
                  <a:latin typeface="dcr10" panose="020B0500000000000000" pitchFamily="34" charset="0"/>
                </a:endParaRPr>
              </a:p>
              <a:p>
                <a:r>
                  <a:rPr lang="en-US" sz="1600" dirty="0">
                    <a:latin typeface="dcr10" panose="020B0500000000000000" pitchFamily="34" charset="0"/>
                  </a:rPr>
                  <a:t>With multiple agents, future decisions determine future surplus produced by each</a:t>
                </a:r>
              </a:p>
              <a:p>
                <a:r>
                  <a:rPr lang="en-US" sz="1600" dirty="0">
                    <a:latin typeface="dcr10" panose="020B0500000000000000" pitchFamily="34" charset="0"/>
                  </a:rPr>
                  <a:t>Relational contract: agent’s future surplus make current incentives credible</a:t>
                </a:r>
              </a:p>
              <a:p>
                <a:r>
                  <a:rPr lang="en-US" sz="1600" dirty="0">
                    <a:latin typeface="dcr10" panose="020B0500000000000000" pitchFamily="34" charset="0"/>
                  </a:rPr>
                  <a:t>Trade-off: </a:t>
                </a:r>
                <a:r>
                  <a:rPr lang="en-US" sz="1600" dirty="0" smtClean="0">
                    <a:latin typeface="dcr10" panose="020B0500000000000000" pitchFamily="34" charset="0"/>
                  </a:rPr>
                  <a:t>decisions tomorrow affect surplus tomorrow </a:t>
                </a:r>
                <a:r>
                  <a:rPr lang="en-US" sz="1600" b="1" dirty="0" smtClean="0">
                    <a:latin typeface="dcr10" panose="020B0500000000000000" pitchFamily="34" charset="0"/>
                  </a:rPr>
                  <a:t>and</a:t>
                </a:r>
                <a:r>
                  <a:rPr lang="en-US" sz="1600" dirty="0" smtClean="0">
                    <a:latin typeface="dcr10" panose="020B0500000000000000" pitchFamily="34" charset="0"/>
                  </a:rPr>
                  <a:t> credibility today</a:t>
                </a:r>
                <a:endParaRPr lang="en-US" sz="2000" dirty="0" smtClean="0">
                  <a:latin typeface="dcr10" panose="020B0500000000000000" pitchFamily="34" charset="0"/>
                </a:endParaRPr>
              </a:p>
              <a:p>
                <a:pPr marL="0" indent="0">
                  <a:buNone/>
                </a:pPr>
                <a:endParaRPr lang="en-US" sz="2000" dirty="0">
                  <a:latin typeface="dcr10" panose="020B0500000000000000" pitchFamily="34" charset="0"/>
                </a:endParaRPr>
              </a:p>
              <a:p>
                <a:pPr marL="0" indent="0">
                  <a:buNone/>
                </a:pPr>
                <a:r>
                  <a:rPr lang="en-US" sz="2000" dirty="0" smtClean="0">
                    <a:latin typeface="dcr10" panose="020B0500000000000000" pitchFamily="34" charset="0"/>
                  </a:rPr>
                  <a:t>Favoring one agent in future might lead to lower total surplus</a:t>
                </a:r>
              </a:p>
              <a:p>
                <a:r>
                  <a:rPr lang="en-US" sz="1600" dirty="0" smtClean="0">
                    <a:latin typeface="dcr10" panose="020B0500000000000000" pitchFamily="34" charset="0"/>
                  </a:rPr>
                  <a:t>Biased policies </a:t>
                </a:r>
                <a14:m>
                  <m:oMath xmlns:m="http://schemas.openxmlformats.org/officeDocument/2006/math">
                    <m:r>
                      <a:rPr lang="en-US" sz="1600" b="0" i="1" smtClean="0">
                        <a:latin typeface="Cambria Math"/>
                      </a:rPr>
                      <m:t>→</m:t>
                    </m:r>
                  </m:oMath>
                </a14:m>
                <a:r>
                  <a:rPr lang="en-US" sz="1600" dirty="0" smtClean="0">
                    <a:latin typeface="dcr10" panose="020B0500000000000000" pitchFamily="34" charset="0"/>
                  </a:rPr>
                  <a:t> lower total surplus, stronger incentives credible to favored agent</a:t>
                </a:r>
              </a:p>
              <a:p>
                <a:r>
                  <a:rPr lang="en-US" sz="1600" dirty="0" smtClean="0">
                    <a:latin typeface="dcr10" panose="020B0500000000000000" pitchFamily="34" charset="0"/>
                  </a:rPr>
                  <a:t>Can be optimal even if principal can pay bonuses to / demand fines from agents</a:t>
                </a:r>
              </a:p>
              <a:p>
                <a:pPr marL="0" indent="0">
                  <a:buNone/>
                </a:pPr>
                <a:endParaRPr lang="en-US" sz="2000" dirty="0" smtClean="0">
                  <a:latin typeface="dcr10" panose="020B0500000000000000" pitchFamily="34" charset="0"/>
                </a:endParaRPr>
              </a:p>
              <a:p>
                <a:pPr marL="0" indent="0">
                  <a:buNone/>
                </a:pPr>
                <a:r>
                  <a:rPr lang="en-US" sz="2000" dirty="0" smtClean="0">
                    <a:latin typeface="dcr10" panose="020B0500000000000000" pitchFamily="34" charset="0"/>
                  </a:rPr>
                  <a:t>Private monitoring: agents cannot coordinate to punish principal </a:t>
                </a:r>
              </a:p>
              <a:p>
                <a:r>
                  <a:rPr lang="en-US" sz="1600" dirty="0" smtClean="0">
                    <a:latin typeface="dcr10" panose="020B0500000000000000" pitchFamily="34" charset="0"/>
                  </a:rPr>
                  <a:t>“Bilateral relationships:” principal can betray one agent without alerting others</a:t>
                </a:r>
              </a:p>
              <a:p>
                <a:pPr marL="0" indent="0">
                  <a:buNone/>
                </a:pPr>
                <a:endParaRPr lang="en-US" sz="1600" dirty="0" smtClean="0">
                  <a:latin typeface="dcr10" panose="020B0500000000000000" pitchFamily="34" charset="0"/>
                </a:endParaRPr>
              </a:p>
              <a:p>
                <a:pPr marL="0" lvl="1" indent="0">
                  <a:buNone/>
                </a:pPr>
                <a:r>
                  <a:rPr lang="en-US" sz="1400" dirty="0" smtClean="0">
                    <a:latin typeface="dcr10" panose="020B0500000000000000" pitchFamily="34" charset="0"/>
                  </a:rPr>
                  <a:t>       </a:t>
                </a:r>
                <a:endParaRPr lang="en-US" sz="2000" dirty="0">
                  <a:latin typeface="dcr10" panose="020B0500000000000000"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741" t="-674"/>
                </a:stretch>
              </a:blipFill>
            </p:spPr>
            <p:txBody>
              <a:bodyPr/>
              <a:lstStyle/>
              <a:p>
                <a:r>
                  <a:rPr lang="en-US">
                    <a:noFill/>
                  </a:rPr>
                  <a:t> </a:t>
                </a:r>
              </a:p>
            </p:txBody>
          </p:sp>
        </mc:Fallback>
      </mc:AlternateContent>
    </p:spTree>
    <p:extLst>
      <p:ext uri="{BB962C8B-B14F-4D97-AF65-F5344CB8AC3E}">
        <p14:creationId xmlns:p14="http://schemas.microsoft.com/office/powerpoint/2010/main" val="17201039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914400" y="2061927"/>
            <a:ext cx="73152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1585911"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3571690"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6567305"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7562852"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4572000"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5577073"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2576143" y="1909527"/>
            <a:ext cx="0" cy="304800"/>
          </a:xfrm>
          <a:prstGeom prst="line">
            <a:avLst/>
          </a:prstGeom>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1447800" y="2190520"/>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1</a:t>
            </a:r>
            <a:endParaRPr lang="en-US" sz="1400" b="1" dirty="0">
              <a:latin typeface="dcr10" panose="020B0500000000000000" pitchFamily="34" charset="0"/>
            </a:endParaRPr>
          </a:p>
        </p:txBody>
      </p:sp>
      <p:sp>
        <p:nvSpPr>
          <p:cNvPr id="25" name="TextBox 24"/>
          <p:cNvSpPr txBox="1"/>
          <p:nvPr/>
        </p:nvSpPr>
        <p:spPr>
          <a:xfrm>
            <a:off x="2438400" y="2195267"/>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2</a:t>
            </a:r>
            <a:endParaRPr lang="en-US" sz="1400" b="1" dirty="0">
              <a:latin typeface="dcr10" panose="020B0500000000000000" pitchFamily="34" charset="0"/>
            </a:endParaRPr>
          </a:p>
        </p:txBody>
      </p:sp>
      <p:sp>
        <p:nvSpPr>
          <p:cNvPr id="26" name="TextBox 25"/>
          <p:cNvSpPr txBox="1"/>
          <p:nvPr/>
        </p:nvSpPr>
        <p:spPr>
          <a:xfrm>
            <a:off x="3429000" y="2190512"/>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3</a:t>
            </a:r>
            <a:endParaRPr lang="en-US" sz="1400" b="1" dirty="0">
              <a:latin typeface="dcr10" panose="020B0500000000000000" pitchFamily="34" charset="0"/>
            </a:endParaRPr>
          </a:p>
        </p:txBody>
      </p:sp>
      <p:sp>
        <p:nvSpPr>
          <p:cNvPr id="27" name="TextBox 26"/>
          <p:cNvSpPr txBox="1"/>
          <p:nvPr/>
        </p:nvSpPr>
        <p:spPr>
          <a:xfrm>
            <a:off x="4438836" y="2195275"/>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4</a:t>
            </a:r>
            <a:endParaRPr lang="en-US" sz="1400" b="1" dirty="0">
              <a:latin typeface="dcr10" panose="020B0500000000000000" pitchFamily="34" charset="0"/>
            </a:endParaRPr>
          </a:p>
        </p:txBody>
      </p:sp>
      <p:sp>
        <p:nvSpPr>
          <p:cNvPr id="28" name="TextBox 27"/>
          <p:cNvSpPr txBox="1"/>
          <p:nvPr/>
        </p:nvSpPr>
        <p:spPr>
          <a:xfrm>
            <a:off x="5438962" y="2190520"/>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5</a:t>
            </a:r>
            <a:endParaRPr lang="en-US" sz="1400" b="1" dirty="0">
              <a:latin typeface="dcr10" panose="020B0500000000000000" pitchFamily="34" charset="0"/>
            </a:endParaRPr>
          </a:p>
        </p:txBody>
      </p:sp>
      <p:sp>
        <p:nvSpPr>
          <p:cNvPr id="29" name="TextBox 28"/>
          <p:cNvSpPr txBox="1"/>
          <p:nvPr/>
        </p:nvSpPr>
        <p:spPr>
          <a:xfrm>
            <a:off x="6429562" y="2195267"/>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6</a:t>
            </a:r>
            <a:endParaRPr lang="en-US" sz="1400" b="1" dirty="0">
              <a:latin typeface="dcr10" panose="020B0500000000000000" pitchFamily="34" charset="0"/>
            </a:endParaRPr>
          </a:p>
        </p:txBody>
      </p:sp>
      <p:sp>
        <p:nvSpPr>
          <p:cNvPr id="30" name="TextBox 29"/>
          <p:cNvSpPr txBox="1"/>
          <p:nvPr/>
        </p:nvSpPr>
        <p:spPr>
          <a:xfrm>
            <a:off x="7420162" y="2190512"/>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7</a:t>
            </a:r>
            <a:endParaRPr lang="en-US" sz="1400" b="1" dirty="0">
              <a:latin typeface="dcr10" panose="020B0500000000000000" pitchFamily="34" charset="0"/>
            </a:endParaRPr>
          </a:p>
        </p:txBody>
      </p:sp>
      <p:sp>
        <p:nvSpPr>
          <p:cNvPr id="22" name="Title 1"/>
          <p:cNvSpPr txBox="1">
            <a:spLocks/>
          </p:cNvSpPr>
          <p:nvPr/>
        </p:nvSpPr>
        <p:spPr>
          <a:xfrm>
            <a:off x="457200" y="251488"/>
            <a:ext cx="4191000" cy="944562"/>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dirty="0">
              <a:solidFill>
                <a:srgbClr val="333399"/>
              </a:solidFill>
              <a:latin typeface="dccsc10" panose="020B0500000000000000" pitchFamily="34" charset="0"/>
            </a:endParaRPr>
          </a:p>
          <a:p>
            <a:pPr algn="l"/>
            <a:r>
              <a:rPr lang="en-US" sz="2800" dirty="0" smtClean="0">
                <a:solidFill>
                  <a:srgbClr val="333399"/>
                </a:solidFill>
                <a:latin typeface="dccsc10" panose="020B0500000000000000" pitchFamily="34" charset="0"/>
              </a:rPr>
              <a:t>Stage Game</a:t>
            </a:r>
            <a:endParaRPr lang="en-US" sz="2800" dirty="0">
              <a:solidFill>
                <a:srgbClr val="333399"/>
              </a:solidFill>
              <a:latin typeface="dccsc10" panose="020B0500000000000000" pitchFamily="34" charset="0"/>
            </a:endParaRPr>
          </a:p>
        </p:txBody>
      </p:sp>
      <mc:AlternateContent xmlns:mc="http://schemas.openxmlformats.org/markup-compatibility/2006" xmlns:a14="http://schemas.microsoft.com/office/drawing/2010/main">
        <mc:Choice Requires="a14">
          <p:sp>
            <p:nvSpPr>
              <p:cNvPr id="31" name="TextBox 30"/>
              <p:cNvSpPr txBox="1"/>
              <p:nvPr/>
            </p:nvSpPr>
            <p:spPr>
              <a:xfrm>
                <a:off x="758828" y="3814272"/>
                <a:ext cx="7896222" cy="400110"/>
              </a:xfrm>
              <a:prstGeom prst="rect">
                <a:avLst/>
              </a:prstGeom>
              <a:noFill/>
            </p:spPr>
            <p:txBody>
              <a:bodyPr wrap="square" rtlCol="0">
                <a:spAutoFit/>
              </a:bodyPr>
              <a:lstStyle/>
              <a:p>
                <a:r>
                  <a:rPr lang="en-US" sz="2000" dirty="0" smtClean="0">
                    <a:latin typeface="dcr10" panose="020B0500000000000000" pitchFamily="34" charset="0"/>
                  </a:rPr>
                  <a:t>One principal, N agents, common discount factor </a:t>
                </a:r>
                <a14:m>
                  <m:oMath xmlns:m="http://schemas.openxmlformats.org/officeDocument/2006/math">
                    <m:r>
                      <a:rPr lang="en-US" sz="2000" b="0" i="1" smtClean="0">
                        <a:latin typeface="Cambria Math"/>
                      </a:rPr>
                      <m:t>𝛿</m:t>
                    </m:r>
                    <m:r>
                      <a:rPr lang="en-US" sz="2000" b="0" i="1" smtClean="0">
                        <a:latin typeface="Cambria Math"/>
                      </a:rPr>
                      <m:t>&lt;1</m:t>
                    </m:r>
                  </m:oMath>
                </a14:m>
                <a:endParaRPr lang="en-US" sz="2000" dirty="0" smtClean="0">
                  <a:latin typeface="dcr10" panose="020B0500000000000000"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758828" y="3814272"/>
                <a:ext cx="7896222" cy="400110"/>
              </a:xfrm>
              <a:prstGeom prst="rect">
                <a:avLst/>
              </a:prstGeom>
              <a:blipFill rotWithShape="1">
                <a:blip r:embed="rId3"/>
                <a:stretch>
                  <a:fillRect l="-772" t="-7692" b="-27692"/>
                </a:stretch>
              </a:blipFill>
            </p:spPr>
            <p:txBody>
              <a:bodyPr/>
              <a:lstStyle/>
              <a:p>
                <a:r>
                  <a:rPr lang="en-US">
                    <a:noFill/>
                  </a:rPr>
                  <a:t> </a:t>
                </a:r>
              </a:p>
            </p:txBody>
          </p:sp>
        </mc:Fallback>
      </mc:AlternateContent>
    </p:spTree>
    <p:extLst>
      <p:ext uri="{BB962C8B-B14F-4D97-AF65-F5344CB8AC3E}">
        <p14:creationId xmlns:p14="http://schemas.microsoft.com/office/powerpoint/2010/main" val="25500851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914400" y="2061927"/>
            <a:ext cx="73152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1585911"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3571690"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6567305"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7562852"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4572000"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5577073"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2576143" y="1909527"/>
            <a:ext cx="0" cy="304800"/>
          </a:xfrm>
          <a:prstGeom prst="line">
            <a:avLst/>
          </a:prstGeom>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1447800" y="2190520"/>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1</a:t>
            </a:r>
            <a:endParaRPr lang="en-US" sz="1400" b="1" dirty="0">
              <a:latin typeface="dcr10" panose="020B0500000000000000" pitchFamily="34" charset="0"/>
            </a:endParaRPr>
          </a:p>
        </p:txBody>
      </p:sp>
      <p:sp>
        <p:nvSpPr>
          <p:cNvPr id="34" name="TextBox 33"/>
          <p:cNvSpPr txBox="1"/>
          <p:nvPr/>
        </p:nvSpPr>
        <p:spPr>
          <a:xfrm>
            <a:off x="2438400" y="2195267"/>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2</a:t>
            </a:r>
            <a:endParaRPr lang="en-US" sz="1400" b="1" dirty="0">
              <a:latin typeface="dcr10" panose="020B0500000000000000" pitchFamily="34" charset="0"/>
            </a:endParaRPr>
          </a:p>
        </p:txBody>
      </p:sp>
      <p:sp>
        <p:nvSpPr>
          <p:cNvPr id="36" name="TextBox 35"/>
          <p:cNvSpPr txBox="1"/>
          <p:nvPr/>
        </p:nvSpPr>
        <p:spPr>
          <a:xfrm>
            <a:off x="3429000" y="2190512"/>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3</a:t>
            </a:r>
            <a:endParaRPr lang="en-US" sz="1400" b="1" dirty="0">
              <a:latin typeface="dcr10" panose="020B0500000000000000" pitchFamily="34" charset="0"/>
            </a:endParaRPr>
          </a:p>
        </p:txBody>
      </p:sp>
      <p:sp>
        <p:nvSpPr>
          <p:cNvPr id="37" name="TextBox 36"/>
          <p:cNvSpPr txBox="1"/>
          <p:nvPr/>
        </p:nvSpPr>
        <p:spPr>
          <a:xfrm>
            <a:off x="4438836" y="2195275"/>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4</a:t>
            </a:r>
            <a:endParaRPr lang="en-US" sz="1400" b="1" dirty="0">
              <a:latin typeface="dcr10" panose="020B0500000000000000" pitchFamily="34" charset="0"/>
            </a:endParaRPr>
          </a:p>
        </p:txBody>
      </p:sp>
      <p:sp>
        <p:nvSpPr>
          <p:cNvPr id="38" name="TextBox 37"/>
          <p:cNvSpPr txBox="1"/>
          <p:nvPr/>
        </p:nvSpPr>
        <p:spPr>
          <a:xfrm>
            <a:off x="5438962" y="2190520"/>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5</a:t>
            </a:r>
            <a:endParaRPr lang="en-US" sz="1400" b="1" dirty="0">
              <a:latin typeface="dcr10" panose="020B0500000000000000" pitchFamily="34" charset="0"/>
            </a:endParaRPr>
          </a:p>
        </p:txBody>
      </p:sp>
      <p:sp>
        <p:nvSpPr>
          <p:cNvPr id="39" name="TextBox 38"/>
          <p:cNvSpPr txBox="1"/>
          <p:nvPr/>
        </p:nvSpPr>
        <p:spPr>
          <a:xfrm>
            <a:off x="6429562" y="2195267"/>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6</a:t>
            </a:r>
            <a:endParaRPr lang="en-US" sz="1400" b="1" dirty="0">
              <a:latin typeface="dcr10" panose="020B0500000000000000" pitchFamily="34" charset="0"/>
            </a:endParaRPr>
          </a:p>
        </p:txBody>
      </p:sp>
      <p:sp>
        <p:nvSpPr>
          <p:cNvPr id="42" name="TextBox 41"/>
          <p:cNvSpPr txBox="1"/>
          <p:nvPr/>
        </p:nvSpPr>
        <p:spPr>
          <a:xfrm>
            <a:off x="7420162" y="2190512"/>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7</a:t>
            </a:r>
            <a:endParaRPr lang="en-US" sz="1400" b="1" dirty="0">
              <a:latin typeface="dcr10" panose="020B0500000000000000" pitchFamily="34" charset="0"/>
            </a:endParaRPr>
          </a:p>
        </p:txBody>
      </p:sp>
      <p:sp>
        <p:nvSpPr>
          <p:cNvPr id="24" name="Title 1"/>
          <p:cNvSpPr txBox="1">
            <a:spLocks/>
          </p:cNvSpPr>
          <p:nvPr/>
        </p:nvSpPr>
        <p:spPr>
          <a:xfrm>
            <a:off x="457200" y="251488"/>
            <a:ext cx="4191000" cy="944562"/>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dirty="0">
              <a:solidFill>
                <a:srgbClr val="333399"/>
              </a:solidFill>
              <a:latin typeface="dccsc10" panose="020B0500000000000000" pitchFamily="34" charset="0"/>
            </a:endParaRPr>
          </a:p>
          <a:p>
            <a:pPr algn="l"/>
            <a:r>
              <a:rPr lang="en-US" sz="2800" dirty="0" smtClean="0">
                <a:solidFill>
                  <a:srgbClr val="333399"/>
                </a:solidFill>
                <a:latin typeface="dccsc10" panose="020B0500000000000000" pitchFamily="34" charset="0"/>
              </a:rPr>
              <a:t>Stage Game</a:t>
            </a:r>
            <a:endParaRPr lang="en-US" sz="2800" dirty="0">
              <a:solidFill>
                <a:srgbClr val="333399"/>
              </a:solidFill>
              <a:latin typeface="dccsc10" panose="020B0500000000000000" pitchFamily="34" charset="0"/>
            </a:endParaRPr>
          </a:p>
        </p:txBody>
      </p:sp>
      <mc:AlternateContent xmlns:mc="http://schemas.openxmlformats.org/markup-compatibility/2006" xmlns:a14="http://schemas.microsoft.com/office/drawing/2010/main">
        <mc:Choice Requires="a14">
          <p:sp>
            <p:nvSpPr>
              <p:cNvPr id="23" name="TextBox 22"/>
              <p:cNvSpPr txBox="1"/>
              <p:nvPr/>
            </p:nvSpPr>
            <p:spPr>
              <a:xfrm>
                <a:off x="967537" y="2515544"/>
                <a:ext cx="1196546" cy="461665"/>
              </a:xfrm>
              <a:prstGeom prst="rect">
                <a:avLst/>
              </a:prstGeom>
              <a:noFill/>
            </p:spPr>
            <p:txBody>
              <a:bodyPr wrap="none" rtlCol="0">
                <a:spAutoFit/>
              </a:bodyPr>
              <a:lstStyle/>
              <a:p>
                <a:pPr algn="ctr"/>
                <a:r>
                  <a:rPr lang="en-US" sz="1200" dirty="0" smtClean="0">
                    <a:solidFill>
                      <a:schemeClr val="tx1"/>
                    </a:solidFill>
                    <a:latin typeface="dcr10" panose="020B0500000000000000" pitchFamily="34" charset="0"/>
                  </a:rPr>
                  <a:t>Decision set </a:t>
                </a:r>
                <a14:m>
                  <m:oMath xmlns:m="http://schemas.openxmlformats.org/officeDocument/2006/math">
                    <m:sSub>
                      <m:sSubPr>
                        <m:ctrlPr>
                          <a:rPr lang="en-US" sz="1200" b="0" i="1" smtClean="0">
                            <a:solidFill>
                              <a:schemeClr val="tx1"/>
                            </a:solidFill>
                            <a:latin typeface="Cambria Math"/>
                          </a:rPr>
                        </m:ctrlPr>
                      </m:sSubPr>
                      <m:e>
                        <m:r>
                          <a:rPr lang="en-US" sz="1200" b="0" i="1" smtClean="0">
                            <a:solidFill>
                              <a:schemeClr val="tx1"/>
                            </a:solidFill>
                            <a:latin typeface="Cambria Math"/>
                          </a:rPr>
                          <m:t>𝐷</m:t>
                        </m:r>
                      </m:e>
                      <m:sub>
                        <m:r>
                          <a:rPr lang="en-US" sz="1200" b="0" i="1" smtClean="0">
                            <a:solidFill>
                              <a:schemeClr val="tx1"/>
                            </a:solidFill>
                            <a:latin typeface="Cambria Math"/>
                          </a:rPr>
                          <m:t>𝑡</m:t>
                        </m:r>
                      </m:sub>
                    </m:sSub>
                  </m:oMath>
                </a14:m>
                <a:endParaRPr lang="en-US" sz="1200" b="0" dirty="0" smtClean="0">
                  <a:solidFill>
                    <a:schemeClr val="tx1"/>
                  </a:solidFill>
                  <a:latin typeface="dcr10" panose="020B0500000000000000" pitchFamily="34" charset="0"/>
                </a:endParaRPr>
              </a:p>
              <a:p>
                <a:pPr algn="ctr"/>
                <a:r>
                  <a:rPr lang="en-US" sz="1200" dirty="0" smtClean="0">
                    <a:solidFill>
                      <a:schemeClr val="tx1"/>
                    </a:solidFill>
                    <a:latin typeface="dcr10" panose="020B0500000000000000" pitchFamily="34" charset="0"/>
                  </a:rPr>
                  <a:t>State </a:t>
                </a:r>
                <a14:m>
                  <m:oMath xmlns:m="http://schemas.openxmlformats.org/officeDocument/2006/math">
                    <m:sSub>
                      <m:sSubPr>
                        <m:ctrlPr>
                          <a:rPr lang="en-US" sz="1200" b="0" i="1" smtClean="0">
                            <a:solidFill>
                              <a:schemeClr val="tx1"/>
                            </a:solidFill>
                            <a:latin typeface="Cambria Math"/>
                          </a:rPr>
                        </m:ctrlPr>
                      </m:sSubPr>
                      <m:e>
                        <m:r>
                          <a:rPr lang="en-US" sz="1200" b="0" i="1" smtClean="0">
                            <a:solidFill>
                              <a:schemeClr val="tx1"/>
                            </a:solidFill>
                            <a:latin typeface="Cambria Math"/>
                          </a:rPr>
                          <m:t>𝜃</m:t>
                        </m:r>
                      </m:e>
                      <m:sub>
                        <m:r>
                          <a:rPr lang="en-US" sz="1200" b="0" i="1" smtClean="0">
                            <a:solidFill>
                              <a:schemeClr val="tx1"/>
                            </a:solidFill>
                            <a:latin typeface="Cambria Math"/>
                          </a:rPr>
                          <m:t>𝑡</m:t>
                        </m:r>
                      </m:sub>
                    </m:sSub>
                  </m:oMath>
                </a14:m>
                <a:endParaRPr lang="en-US" sz="1200" dirty="0" smtClean="0">
                  <a:solidFill>
                    <a:schemeClr val="tx1"/>
                  </a:solidFill>
                  <a:latin typeface="dcr10" panose="020B0500000000000000"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967537" y="2515544"/>
                <a:ext cx="1196546" cy="461665"/>
              </a:xfrm>
              <a:prstGeom prst="rect">
                <a:avLst/>
              </a:prstGeom>
              <a:blipFill rotWithShape="1">
                <a:blip r:embed="rId3"/>
                <a:stretch>
                  <a:fillRect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85778" y="3782522"/>
                <a:ext cx="7896222" cy="757900"/>
              </a:xfrm>
              <a:prstGeom prst="rect">
                <a:avLst/>
              </a:prstGeom>
              <a:noFill/>
            </p:spPr>
            <p:txBody>
              <a:bodyPr wrap="square" rtlCol="0">
                <a:spAutoFit/>
              </a:bodyPr>
              <a:lstStyle/>
              <a:p>
                <a:r>
                  <a:rPr lang="en-US" sz="2000" dirty="0" smtClean="0">
                    <a:latin typeface="dcr10" panose="020B0500000000000000" pitchFamily="34" charset="0"/>
                  </a:rPr>
                  <a:t>1: </a:t>
                </a:r>
                <a:r>
                  <a:rPr lang="en-US" sz="2000" dirty="0">
                    <a:latin typeface="dcr10" panose="020B0500000000000000" pitchFamily="34" charset="0"/>
                  </a:rPr>
                  <a:t>Decision set </a:t>
                </a:r>
                <a14:m>
                  <m:oMath xmlns:m="http://schemas.openxmlformats.org/officeDocument/2006/math">
                    <m:sSub>
                      <m:sSubPr>
                        <m:ctrlPr>
                          <a:rPr lang="en-US" sz="2000" i="1">
                            <a:latin typeface="Cambria Math"/>
                          </a:rPr>
                        </m:ctrlPr>
                      </m:sSubPr>
                      <m:e>
                        <m:r>
                          <a:rPr lang="en-US" sz="2000" i="1">
                            <a:latin typeface="Cambria Math"/>
                          </a:rPr>
                          <m:t>𝐷</m:t>
                        </m:r>
                      </m:e>
                      <m:sub>
                        <m:r>
                          <a:rPr lang="en-US" sz="2000" i="1">
                            <a:latin typeface="Cambria Math"/>
                          </a:rPr>
                          <m:t>𝑡</m:t>
                        </m:r>
                      </m:sub>
                    </m:sSub>
                  </m:oMath>
                </a14:m>
                <a:r>
                  <a:rPr lang="en-US" sz="2000" dirty="0">
                    <a:solidFill>
                      <a:sysClr val="windowText" lastClr="000000"/>
                    </a:solidFill>
                    <a:latin typeface="dcr10" panose="020B0500000000000000" pitchFamily="34" charset="0"/>
                  </a:rPr>
                  <a:t> and state </a:t>
                </a:r>
                <a14:m>
                  <m:oMath xmlns:m="http://schemas.openxmlformats.org/officeDocument/2006/math">
                    <m:sSub>
                      <m:sSubPr>
                        <m:ctrlPr>
                          <a:rPr lang="en-US" sz="2000" i="1">
                            <a:solidFill>
                              <a:sysClr val="windowText" lastClr="000000"/>
                            </a:solidFill>
                            <a:latin typeface="Cambria Math"/>
                          </a:rPr>
                        </m:ctrlPr>
                      </m:sSubPr>
                      <m:e>
                        <m:r>
                          <a:rPr lang="en-US" sz="2000" i="1">
                            <a:solidFill>
                              <a:sysClr val="windowText" lastClr="000000"/>
                            </a:solidFill>
                            <a:latin typeface="Cambria Math"/>
                          </a:rPr>
                          <m:t>𝜃</m:t>
                        </m:r>
                      </m:e>
                      <m:sub>
                        <m:r>
                          <a:rPr lang="en-US" sz="2000" i="1">
                            <a:solidFill>
                              <a:sysClr val="windowText" lastClr="000000"/>
                            </a:solidFill>
                            <a:latin typeface="Cambria Math"/>
                          </a:rPr>
                          <m:t>𝑡</m:t>
                        </m:r>
                      </m:sub>
                    </m:sSub>
                  </m:oMath>
                </a14:m>
                <a:r>
                  <a:rPr lang="en-US" sz="2000" dirty="0">
                    <a:solidFill>
                      <a:sysClr val="windowText" lastClr="000000"/>
                    </a:solidFill>
                    <a:latin typeface="dcr10" panose="020B0500000000000000" pitchFamily="34" charset="0"/>
                  </a:rPr>
                  <a:t> drawn from </a:t>
                </a:r>
                <a14:m>
                  <m:oMath xmlns:m="http://schemas.openxmlformats.org/officeDocument/2006/math">
                    <m:r>
                      <a:rPr lang="en-US" sz="2000" i="1">
                        <a:solidFill>
                          <a:sysClr val="windowText" lastClr="000000"/>
                        </a:solidFill>
                        <a:latin typeface="Cambria Math"/>
                      </a:rPr>
                      <m:t>𝐹</m:t>
                    </m:r>
                    <m:r>
                      <m:rPr>
                        <m:lit/>
                      </m:rPr>
                      <a:rPr lang="en-US" sz="2000" i="1">
                        <a:solidFill>
                          <a:sysClr val="windowText" lastClr="000000"/>
                        </a:solidFill>
                        <a:latin typeface="Cambria Math"/>
                      </a:rPr>
                      <m:t>(</m:t>
                    </m:r>
                    <m:r>
                      <a:rPr lang="en-US" sz="2000" i="1">
                        <a:solidFill>
                          <a:sysClr val="windowText" lastClr="000000"/>
                        </a:solidFill>
                        <a:latin typeface="Cambria Math"/>
                      </a:rPr>
                      <m:t> ⋅</m:t>
                    </m:r>
                    <m:r>
                      <m:rPr>
                        <m:lit/>
                      </m:rPr>
                      <a:rPr lang="en-US" sz="2000" i="1">
                        <a:solidFill>
                          <a:sysClr val="windowText" lastClr="000000"/>
                        </a:solidFill>
                        <a:latin typeface="Cambria Math"/>
                      </a:rPr>
                      <m:t>|</m:t>
                    </m:r>
                    <m:sSubSup>
                      <m:sSubSupPr>
                        <m:ctrlPr>
                          <a:rPr lang="en-US" sz="2000" i="1">
                            <a:solidFill>
                              <a:sysClr val="windowText" lastClr="000000"/>
                            </a:solidFill>
                            <a:latin typeface="Cambria Math"/>
                          </a:rPr>
                        </m:ctrlPr>
                      </m:sSubSupPr>
                      <m:e>
                        <m:d>
                          <m:dPr>
                            <m:begChr m:val="{"/>
                            <m:endChr m:val="}"/>
                            <m:ctrlPr>
                              <a:rPr lang="en-US" sz="2000" i="1">
                                <a:solidFill>
                                  <a:sysClr val="windowText" lastClr="000000"/>
                                </a:solidFill>
                                <a:latin typeface="Cambria Math"/>
                              </a:rPr>
                            </m:ctrlPr>
                          </m:dPr>
                          <m:e>
                            <m:sSub>
                              <m:sSubPr>
                                <m:ctrlPr>
                                  <a:rPr lang="en-US" sz="2000" i="1">
                                    <a:solidFill>
                                      <a:sysClr val="windowText" lastClr="000000"/>
                                    </a:solidFill>
                                    <a:latin typeface="Cambria Math"/>
                                  </a:rPr>
                                </m:ctrlPr>
                              </m:sSubPr>
                              <m:e>
                                <m:r>
                                  <a:rPr lang="en-US" sz="2000" i="1">
                                    <a:solidFill>
                                      <a:sysClr val="windowText" lastClr="000000"/>
                                    </a:solidFill>
                                    <a:latin typeface="Cambria Math"/>
                                  </a:rPr>
                                  <m:t>𝜃</m:t>
                                </m:r>
                              </m:e>
                              <m:sub>
                                <m:r>
                                  <a:rPr lang="en-US" sz="2000" i="1">
                                    <a:solidFill>
                                      <a:sysClr val="windowText" lastClr="000000"/>
                                    </a:solidFill>
                                    <a:latin typeface="Cambria Math"/>
                                  </a:rPr>
                                  <m:t>𝑡</m:t>
                                </m:r>
                                <m:r>
                                  <a:rPr lang="en-US" sz="2000" i="1">
                                    <a:solidFill>
                                      <a:sysClr val="windowText" lastClr="000000"/>
                                    </a:solidFill>
                                    <a:latin typeface="Cambria Math"/>
                                  </a:rPr>
                                  <m:t>′</m:t>
                                </m:r>
                              </m:sub>
                            </m:sSub>
                            <m:r>
                              <a:rPr lang="en-US" sz="2000" i="1">
                                <a:solidFill>
                                  <a:sysClr val="windowText" lastClr="000000"/>
                                </a:solidFill>
                                <a:latin typeface="Cambria Math"/>
                              </a:rPr>
                              <m:t>,</m:t>
                            </m:r>
                            <m:sSub>
                              <m:sSubPr>
                                <m:ctrlPr>
                                  <a:rPr lang="en-US" sz="2000" i="1">
                                    <a:solidFill>
                                      <a:sysClr val="windowText" lastClr="000000"/>
                                    </a:solidFill>
                                    <a:latin typeface="Cambria Math"/>
                                  </a:rPr>
                                </m:ctrlPr>
                              </m:sSubPr>
                              <m:e>
                                <m:r>
                                  <a:rPr lang="en-US" sz="2000" i="1">
                                    <a:solidFill>
                                      <a:sysClr val="windowText" lastClr="000000"/>
                                    </a:solidFill>
                                    <a:latin typeface="Cambria Math"/>
                                  </a:rPr>
                                  <m:t>𝐷</m:t>
                                </m:r>
                              </m:e>
                              <m:sub>
                                <m:r>
                                  <a:rPr lang="en-US" sz="2000" i="1">
                                    <a:solidFill>
                                      <a:sysClr val="windowText" lastClr="000000"/>
                                    </a:solidFill>
                                    <a:latin typeface="Cambria Math"/>
                                  </a:rPr>
                                  <m:t>𝑡</m:t>
                                </m:r>
                                <m:r>
                                  <a:rPr lang="en-US" sz="2000" i="1">
                                    <a:solidFill>
                                      <a:sysClr val="windowText" lastClr="000000"/>
                                    </a:solidFill>
                                    <a:latin typeface="Cambria Math"/>
                                  </a:rPr>
                                  <m:t>′</m:t>
                                </m:r>
                              </m:sub>
                            </m:sSub>
                            <m:r>
                              <a:rPr lang="en-US" sz="2000" i="1">
                                <a:solidFill>
                                  <a:sysClr val="windowText" lastClr="000000"/>
                                </a:solidFill>
                                <a:latin typeface="Cambria Math"/>
                              </a:rPr>
                              <m:t>,</m:t>
                            </m:r>
                            <m:sSub>
                              <m:sSubPr>
                                <m:ctrlPr>
                                  <a:rPr lang="en-US" sz="2000" i="1">
                                    <a:solidFill>
                                      <a:sysClr val="windowText" lastClr="000000"/>
                                    </a:solidFill>
                                    <a:latin typeface="Cambria Math"/>
                                  </a:rPr>
                                </m:ctrlPr>
                              </m:sSubPr>
                              <m:e>
                                <m:r>
                                  <a:rPr lang="en-US" sz="2000" i="1">
                                    <a:solidFill>
                                      <a:sysClr val="windowText" lastClr="000000"/>
                                    </a:solidFill>
                                    <a:latin typeface="Cambria Math"/>
                                  </a:rPr>
                                  <m:t>𝑑</m:t>
                                </m:r>
                              </m:e>
                              <m:sub>
                                <m:r>
                                  <a:rPr lang="en-US" sz="2000" i="1">
                                    <a:solidFill>
                                      <a:sysClr val="windowText" lastClr="000000"/>
                                    </a:solidFill>
                                    <a:latin typeface="Cambria Math"/>
                                  </a:rPr>
                                  <m:t>𝑡</m:t>
                                </m:r>
                                <m:r>
                                  <a:rPr lang="en-US" sz="2000" i="1">
                                    <a:solidFill>
                                      <a:sysClr val="windowText" lastClr="000000"/>
                                    </a:solidFill>
                                    <a:latin typeface="Cambria Math"/>
                                  </a:rPr>
                                  <m:t>′</m:t>
                                </m:r>
                              </m:sub>
                            </m:sSub>
                          </m:e>
                        </m:d>
                      </m:e>
                      <m:sub>
                        <m:sSup>
                          <m:sSupPr>
                            <m:ctrlPr>
                              <a:rPr lang="en-US" sz="2000" i="1">
                                <a:solidFill>
                                  <a:sysClr val="windowText" lastClr="000000"/>
                                </a:solidFill>
                                <a:latin typeface="Cambria Math"/>
                              </a:rPr>
                            </m:ctrlPr>
                          </m:sSupPr>
                          <m:e>
                            <m:r>
                              <a:rPr lang="en-US" sz="2000" i="1">
                                <a:solidFill>
                                  <a:sysClr val="windowText" lastClr="000000"/>
                                </a:solidFill>
                                <a:latin typeface="Cambria Math"/>
                              </a:rPr>
                              <m:t>𝑡</m:t>
                            </m:r>
                          </m:e>
                          <m:sup>
                            <m:r>
                              <a:rPr lang="en-US" sz="2000" i="1">
                                <a:solidFill>
                                  <a:sysClr val="windowText" lastClr="000000"/>
                                </a:solidFill>
                                <a:latin typeface="Cambria Math"/>
                              </a:rPr>
                              <m:t>′</m:t>
                            </m:r>
                          </m:sup>
                        </m:sSup>
                        <m:r>
                          <a:rPr lang="en-US" sz="2000" i="1">
                            <a:solidFill>
                              <a:sysClr val="windowText" lastClr="000000"/>
                            </a:solidFill>
                            <a:latin typeface="Cambria Math"/>
                          </a:rPr>
                          <m:t>=0</m:t>
                        </m:r>
                      </m:sub>
                      <m:sup>
                        <m:r>
                          <a:rPr lang="en-US" sz="2000" i="1">
                            <a:solidFill>
                              <a:sysClr val="windowText" lastClr="000000"/>
                            </a:solidFill>
                            <a:latin typeface="Cambria Math"/>
                          </a:rPr>
                          <m:t>𝑡</m:t>
                        </m:r>
                        <m:r>
                          <a:rPr lang="en-US" sz="2000" i="1">
                            <a:solidFill>
                              <a:sysClr val="windowText" lastClr="000000"/>
                            </a:solidFill>
                            <a:latin typeface="Cambria Math"/>
                          </a:rPr>
                          <m:t>−1</m:t>
                        </m:r>
                      </m:sup>
                    </m:sSubSup>
                    <m:r>
                      <m:rPr>
                        <m:lit/>
                      </m:rPr>
                      <a:rPr lang="en-US" sz="2000" i="1">
                        <a:solidFill>
                          <a:sysClr val="windowText" lastClr="000000"/>
                        </a:solidFill>
                        <a:latin typeface="Cambria Math"/>
                      </a:rPr>
                      <m:t>)</m:t>
                    </m:r>
                  </m:oMath>
                </a14:m>
                <a:r>
                  <a:rPr lang="en-US" sz="2000" dirty="0" smtClean="0">
                    <a:solidFill>
                      <a:sysClr val="windowText" lastClr="000000"/>
                    </a:solidFill>
                    <a:latin typeface="dcr10" panose="020B0500000000000000" pitchFamily="34" charset="0"/>
                  </a:rPr>
                  <a:t>.</a:t>
                </a:r>
              </a:p>
              <a:p>
                <a:r>
                  <a:rPr lang="en-US" sz="2000" dirty="0">
                    <a:solidFill>
                      <a:sysClr val="windowText" lastClr="000000"/>
                    </a:solidFill>
                    <a:latin typeface="dcr10" panose="020B0500000000000000" pitchFamily="34" charset="0"/>
                  </a:rPr>
                  <a:t> </a:t>
                </a:r>
                <a:r>
                  <a:rPr lang="en-US" sz="2000" dirty="0" smtClean="0">
                    <a:solidFill>
                      <a:sysClr val="windowText" lastClr="000000"/>
                    </a:solidFill>
                    <a:latin typeface="dcr10" panose="020B0500000000000000" pitchFamily="34" charset="0"/>
                  </a:rPr>
                  <a:t>    </a:t>
                </a:r>
                <a:r>
                  <a:rPr lang="en-US" sz="2000" dirty="0" smtClean="0">
                    <a:latin typeface="dcr10" panose="020B0500000000000000" pitchFamily="34" charset="0"/>
                  </a:rPr>
                  <a:t>Publicly observed.</a:t>
                </a:r>
                <a:endParaRPr lang="en-US" sz="2000" dirty="0">
                  <a:latin typeface="dcr10" panose="020B0500000000000000"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85778" y="3782522"/>
                <a:ext cx="7896222" cy="757900"/>
              </a:xfrm>
              <a:prstGeom prst="rect">
                <a:avLst/>
              </a:prstGeom>
              <a:blipFill rotWithShape="1">
                <a:blip r:embed="rId4"/>
                <a:stretch>
                  <a:fillRect l="-849" b="-12800"/>
                </a:stretch>
              </a:blipFill>
            </p:spPr>
            <p:txBody>
              <a:bodyPr/>
              <a:lstStyle/>
              <a:p>
                <a:r>
                  <a:rPr lang="en-US">
                    <a:noFill/>
                  </a:rPr>
                  <a:t> </a:t>
                </a:r>
              </a:p>
            </p:txBody>
          </p:sp>
        </mc:Fallback>
      </mc:AlternateContent>
    </p:spTree>
    <p:extLst>
      <p:ext uri="{BB962C8B-B14F-4D97-AF65-F5344CB8AC3E}">
        <p14:creationId xmlns:p14="http://schemas.microsoft.com/office/powerpoint/2010/main" val="2349793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914400" y="2061927"/>
            <a:ext cx="73152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1585911"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3571690"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6567305"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7562852"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4572000"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5577073"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2576143" y="1909527"/>
            <a:ext cx="0" cy="30480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485778" y="3807922"/>
                <a:ext cx="6468502" cy="400110"/>
              </a:xfrm>
              <a:prstGeom prst="rect">
                <a:avLst/>
              </a:prstGeom>
              <a:noFill/>
            </p:spPr>
            <p:txBody>
              <a:bodyPr wrap="none" rtlCol="0">
                <a:spAutoFit/>
              </a:bodyPr>
              <a:lstStyle/>
              <a:p>
                <a:r>
                  <a:rPr lang="en-US" sz="2000" dirty="0" smtClean="0">
                    <a:latin typeface="dcr10" panose="020B0500000000000000" pitchFamily="34" charset="0"/>
                  </a:rPr>
                  <a:t>2: Principal chooses decision </a:t>
                </a:r>
                <a14:m>
                  <m:oMath xmlns:m="http://schemas.openxmlformats.org/officeDocument/2006/math">
                    <m:sSub>
                      <m:sSubPr>
                        <m:ctrlPr>
                          <a:rPr lang="en-US" sz="2000" b="0" i="1" smtClean="0">
                            <a:latin typeface="Cambria Math"/>
                          </a:rPr>
                        </m:ctrlPr>
                      </m:sSubPr>
                      <m:e>
                        <m:r>
                          <a:rPr lang="en-US" sz="2000" b="0" i="1" smtClean="0">
                            <a:latin typeface="Cambria Math"/>
                          </a:rPr>
                          <m:t>𝑑</m:t>
                        </m:r>
                      </m:e>
                      <m:sub>
                        <m:r>
                          <a:rPr lang="en-US" sz="2000" b="0" i="1" smtClean="0">
                            <a:latin typeface="Cambria Math"/>
                          </a:rPr>
                          <m:t>𝑡</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𝐷</m:t>
                        </m:r>
                      </m:e>
                      <m:sub>
                        <m:r>
                          <a:rPr lang="en-US" sz="2000" b="0" i="1" smtClean="0">
                            <a:latin typeface="Cambria Math"/>
                          </a:rPr>
                          <m:t>𝑡</m:t>
                        </m:r>
                      </m:sub>
                    </m:sSub>
                  </m:oMath>
                </a14:m>
                <a:r>
                  <a:rPr lang="en-US" sz="2000" dirty="0" smtClean="0">
                    <a:solidFill>
                      <a:sysClr val="windowText" lastClr="000000"/>
                    </a:solidFill>
                    <a:latin typeface="dcr10" panose="020B0500000000000000" pitchFamily="34" charset="0"/>
                  </a:rPr>
                  <a:t>. </a:t>
                </a:r>
                <a:r>
                  <a:rPr lang="en-US" sz="2000" dirty="0" smtClean="0">
                    <a:latin typeface="dcr10" panose="020B0500000000000000" pitchFamily="34" charset="0"/>
                  </a:rPr>
                  <a:t>Publicly observed.</a:t>
                </a:r>
                <a:endParaRPr lang="en-US" sz="2000" dirty="0">
                  <a:latin typeface="dcr10" panose="020B0500000000000000" pitchFamily="34"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485778" y="3807922"/>
                <a:ext cx="6468502" cy="400110"/>
              </a:xfrm>
              <a:prstGeom prst="rect">
                <a:avLst/>
              </a:prstGeom>
              <a:blipFill rotWithShape="1">
                <a:blip r:embed="rId3"/>
                <a:stretch>
                  <a:fillRect l="-1037" t="-7692" r="-189" b="-27692"/>
                </a:stretch>
              </a:blipFill>
            </p:spPr>
            <p:txBody>
              <a:bodyPr/>
              <a:lstStyle/>
              <a:p>
                <a:r>
                  <a:rPr lang="en-US">
                    <a:noFill/>
                  </a:rPr>
                  <a:t> </a:t>
                </a:r>
              </a:p>
            </p:txBody>
          </p:sp>
        </mc:Fallback>
      </mc:AlternateContent>
      <p:sp>
        <p:nvSpPr>
          <p:cNvPr id="33" name="TextBox 32"/>
          <p:cNvSpPr txBox="1"/>
          <p:nvPr/>
        </p:nvSpPr>
        <p:spPr>
          <a:xfrm>
            <a:off x="1447800" y="2190520"/>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1</a:t>
            </a:r>
            <a:endParaRPr lang="en-US" sz="1400" b="1" dirty="0">
              <a:latin typeface="dcr10" panose="020B0500000000000000" pitchFamily="34" charset="0"/>
            </a:endParaRPr>
          </a:p>
        </p:txBody>
      </p:sp>
      <p:sp>
        <p:nvSpPr>
          <p:cNvPr id="34" name="TextBox 33"/>
          <p:cNvSpPr txBox="1"/>
          <p:nvPr/>
        </p:nvSpPr>
        <p:spPr>
          <a:xfrm>
            <a:off x="2438400" y="2195267"/>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2</a:t>
            </a:r>
            <a:endParaRPr lang="en-US" sz="1400" b="1" dirty="0">
              <a:latin typeface="dcr10" panose="020B0500000000000000" pitchFamily="34" charset="0"/>
            </a:endParaRPr>
          </a:p>
        </p:txBody>
      </p:sp>
      <p:sp>
        <p:nvSpPr>
          <p:cNvPr id="36" name="TextBox 35"/>
          <p:cNvSpPr txBox="1"/>
          <p:nvPr/>
        </p:nvSpPr>
        <p:spPr>
          <a:xfrm>
            <a:off x="3429000" y="2190512"/>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3</a:t>
            </a:r>
            <a:endParaRPr lang="en-US" sz="1400" b="1" dirty="0">
              <a:latin typeface="dcr10" panose="020B0500000000000000" pitchFamily="34" charset="0"/>
            </a:endParaRPr>
          </a:p>
        </p:txBody>
      </p:sp>
      <p:sp>
        <p:nvSpPr>
          <p:cNvPr id="37" name="TextBox 36"/>
          <p:cNvSpPr txBox="1"/>
          <p:nvPr/>
        </p:nvSpPr>
        <p:spPr>
          <a:xfrm>
            <a:off x="4438836" y="2195275"/>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4</a:t>
            </a:r>
            <a:endParaRPr lang="en-US" sz="1400" b="1" dirty="0">
              <a:latin typeface="dcr10" panose="020B0500000000000000" pitchFamily="34" charset="0"/>
            </a:endParaRPr>
          </a:p>
        </p:txBody>
      </p:sp>
      <p:sp>
        <p:nvSpPr>
          <p:cNvPr id="38" name="TextBox 37"/>
          <p:cNvSpPr txBox="1"/>
          <p:nvPr/>
        </p:nvSpPr>
        <p:spPr>
          <a:xfrm>
            <a:off x="5438962" y="2190520"/>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5</a:t>
            </a:r>
            <a:endParaRPr lang="en-US" sz="1400" b="1" dirty="0">
              <a:latin typeface="dcr10" panose="020B0500000000000000" pitchFamily="34" charset="0"/>
            </a:endParaRPr>
          </a:p>
        </p:txBody>
      </p:sp>
      <p:sp>
        <p:nvSpPr>
          <p:cNvPr id="39" name="TextBox 38"/>
          <p:cNvSpPr txBox="1"/>
          <p:nvPr/>
        </p:nvSpPr>
        <p:spPr>
          <a:xfrm>
            <a:off x="6429562" y="2195267"/>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6</a:t>
            </a:r>
            <a:endParaRPr lang="en-US" sz="1400" b="1" dirty="0">
              <a:latin typeface="dcr10" panose="020B0500000000000000" pitchFamily="34" charset="0"/>
            </a:endParaRPr>
          </a:p>
        </p:txBody>
      </p:sp>
      <p:sp>
        <p:nvSpPr>
          <p:cNvPr id="42" name="TextBox 41"/>
          <p:cNvSpPr txBox="1"/>
          <p:nvPr/>
        </p:nvSpPr>
        <p:spPr>
          <a:xfrm>
            <a:off x="7420162" y="2190512"/>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7</a:t>
            </a:r>
            <a:endParaRPr lang="en-US" sz="1400" b="1" dirty="0">
              <a:latin typeface="dcr10" panose="020B0500000000000000" pitchFamily="34" charset="0"/>
            </a:endParaRPr>
          </a:p>
        </p:txBody>
      </p:sp>
      <p:sp>
        <p:nvSpPr>
          <p:cNvPr id="24" name="Title 1"/>
          <p:cNvSpPr txBox="1">
            <a:spLocks/>
          </p:cNvSpPr>
          <p:nvPr/>
        </p:nvSpPr>
        <p:spPr>
          <a:xfrm>
            <a:off x="457200" y="251488"/>
            <a:ext cx="4191000" cy="944562"/>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dirty="0">
              <a:solidFill>
                <a:srgbClr val="333399"/>
              </a:solidFill>
              <a:latin typeface="dccsc10" panose="020B0500000000000000" pitchFamily="34" charset="0"/>
            </a:endParaRPr>
          </a:p>
          <a:p>
            <a:pPr algn="l"/>
            <a:r>
              <a:rPr lang="en-US" sz="2800" dirty="0" smtClean="0">
                <a:solidFill>
                  <a:srgbClr val="333399"/>
                </a:solidFill>
                <a:latin typeface="dccsc10" panose="020B0500000000000000" pitchFamily="34" charset="0"/>
              </a:rPr>
              <a:t>Stage Game</a:t>
            </a:r>
            <a:endParaRPr lang="en-US" sz="2800" dirty="0">
              <a:solidFill>
                <a:srgbClr val="333399"/>
              </a:solidFill>
              <a:latin typeface="dccsc10" panose="020B0500000000000000" pitchFamily="34" charset="0"/>
            </a:endParaRPr>
          </a:p>
        </p:txBody>
      </p:sp>
      <mc:AlternateContent xmlns:mc="http://schemas.openxmlformats.org/markup-compatibility/2006" xmlns:a14="http://schemas.microsoft.com/office/drawing/2010/main">
        <mc:Choice Requires="a14">
          <p:sp>
            <p:nvSpPr>
              <p:cNvPr id="23" name="TextBox 22"/>
              <p:cNvSpPr txBox="1"/>
              <p:nvPr/>
            </p:nvSpPr>
            <p:spPr>
              <a:xfrm>
                <a:off x="967537" y="2515544"/>
                <a:ext cx="1196546" cy="461665"/>
              </a:xfrm>
              <a:prstGeom prst="rect">
                <a:avLst/>
              </a:prstGeom>
              <a:noFill/>
            </p:spPr>
            <p:txBody>
              <a:bodyPr wrap="none" rtlCol="0">
                <a:spAutoFit/>
              </a:bodyPr>
              <a:lstStyle/>
              <a:p>
                <a:pPr algn="ctr"/>
                <a:r>
                  <a:rPr lang="en-US" sz="1200" dirty="0" smtClean="0">
                    <a:solidFill>
                      <a:schemeClr val="tx1"/>
                    </a:solidFill>
                    <a:latin typeface="dcr10" panose="020B0500000000000000" pitchFamily="34" charset="0"/>
                  </a:rPr>
                  <a:t>Decision set </a:t>
                </a:r>
                <a14:m>
                  <m:oMath xmlns:m="http://schemas.openxmlformats.org/officeDocument/2006/math">
                    <m:sSub>
                      <m:sSubPr>
                        <m:ctrlPr>
                          <a:rPr lang="en-US" sz="1200" b="0" i="1" smtClean="0">
                            <a:solidFill>
                              <a:schemeClr val="tx1"/>
                            </a:solidFill>
                            <a:latin typeface="Cambria Math"/>
                          </a:rPr>
                        </m:ctrlPr>
                      </m:sSubPr>
                      <m:e>
                        <m:r>
                          <a:rPr lang="en-US" sz="1200" b="0" i="1" smtClean="0">
                            <a:solidFill>
                              <a:schemeClr val="tx1"/>
                            </a:solidFill>
                            <a:latin typeface="Cambria Math"/>
                          </a:rPr>
                          <m:t>𝐷</m:t>
                        </m:r>
                      </m:e>
                      <m:sub>
                        <m:r>
                          <a:rPr lang="en-US" sz="1200" b="0" i="1" smtClean="0">
                            <a:solidFill>
                              <a:schemeClr val="tx1"/>
                            </a:solidFill>
                            <a:latin typeface="Cambria Math"/>
                          </a:rPr>
                          <m:t>𝑡</m:t>
                        </m:r>
                      </m:sub>
                    </m:sSub>
                  </m:oMath>
                </a14:m>
                <a:endParaRPr lang="en-US" sz="1200" b="0" dirty="0" smtClean="0">
                  <a:solidFill>
                    <a:schemeClr val="tx1"/>
                  </a:solidFill>
                  <a:latin typeface="dcr10" panose="020B0500000000000000" pitchFamily="34" charset="0"/>
                </a:endParaRPr>
              </a:p>
              <a:p>
                <a:pPr algn="ctr"/>
                <a:r>
                  <a:rPr lang="en-US" sz="1200" dirty="0" smtClean="0">
                    <a:solidFill>
                      <a:schemeClr val="tx1"/>
                    </a:solidFill>
                    <a:latin typeface="dcr10" panose="020B0500000000000000" pitchFamily="34" charset="0"/>
                  </a:rPr>
                  <a:t>State </a:t>
                </a:r>
                <a14:m>
                  <m:oMath xmlns:m="http://schemas.openxmlformats.org/officeDocument/2006/math">
                    <m:sSub>
                      <m:sSubPr>
                        <m:ctrlPr>
                          <a:rPr lang="en-US" sz="1200" b="0" i="1" smtClean="0">
                            <a:solidFill>
                              <a:schemeClr val="tx1"/>
                            </a:solidFill>
                            <a:latin typeface="Cambria Math"/>
                          </a:rPr>
                        </m:ctrlPr>
                      </m:sSubPr>
                      <m:e>
                        <m:r>
                          <a:rPr lang="en-US" sz="1200" b="0" i="1" smtClean="0">
                            <a:solidFill>
                              <a:schemeClr val="tx1"/>
                            </a:solidFill>
                            <a:latin typeface="Cambria Math"/>
                          </a:rPr>
                          <m:t>𝜃</m:t>
                        </m:r>
                      </m:e>
                      <m:sub>
                        <m:r>
                          <a:rPr lang="en-US" sz="1200" b="0" i="1" smtClean="0">
                            <a:solidFill>
                              <a:schemeClr val="tx1"/>
                            </a:solidFill>
                            <a:latin typeface="Cambria Math"/>
                          </a:rPr>
                          <m:t>𝑡</m:t>
                        </m:r>
                      </m:sub>
                    </m:sSub>
                  </m:oMath>
                </a14:m>
                <a:endParaRPr lang="en-US" sz="1200" dirty="0" smtClean="0">
                  <a:solidFill>
                    <a:schemeClr val="tx1"/>
                  </a:solidFill>
                  <a:latin typeface="dcr10" panose="020B0500000000000000"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967537" y="2515544"/>
                <a:ext cx="1196546" cy="461665"/>
              </a:xfrm>
              <a:prstGeom prst="rect">
                <a:avLst/>
              </a:prstGeom>
              <a:blipFill rotWithShape="1">
                <a:blip r:embed="rId4"/>
                <a:stretch>
                  <a:fillRect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063641" y="2514600"/>
                <a:ext cx="1038874" cy="276999"/>
              </a:xfrm>
              <a:prstGeom prst="rect">
                <a:avLst/>
              </a:prstGeom>
              <a:noFill/>
            </p:spPr>
            <p:txBody>
              <a:bodyPr wrap="none" rtlCol="0">
                <a:spAutoFit/>
              </a:bodyPr>
              <a:lstStyle/>
              <a:p>
                <a:pPr algn="ctr"/>
                <a:r>
                  <a:rPr lang="en-US" sz="1200" dirty="0" smtClean="0">
                    <a:solidFill>
                      <a:schemeClr val="tx1"/>
                    </a:solidFill>
                    <a:latin typeface="dcr10" panose="020B0500000000000000" pitchFamily="34" charset="0"/>
                  </a:rPr>
                  <a:t>P chooses </a:t>
                </a:r>
                <a14:m>
                  <m:oMath xmlns:m="http://schemas.openxmlformats.org/officeDocument/2006/math">
                    <m:sSub>
                      <m:sSubPr>
                        <m:ctrlPr>
                          <a:rPr lang="en-US" sz="1200" b="0" i="1" smtClean="0">
                            <a:solidFill>
                              <a:schemeClr val="tx1"/>
                            </a:solidFill>
                            <a:latin typeface="Cambria Math"/>
                          </a:rPr>
                        </m:ctrlPr>
                      </m:sSubPr>
                      <m:e>
                        <m:r>
                          <a:rPr lang="en-US" sz="1200" b="0" i="1" smtClean="0">
                            <a:solidFill>
                              <a:schemeClr val="tx1"/>
                            </a:solidFill>
                            <a:latin typeface="Cambria Math"/>
                          </a:rPr>
                          <m:t>𝑑</m:t>
                        </m:r>
                      </m:e>
                      <m:sub>
                        <m:r>
                          <a:rPr lang="en-US" sz="1200" b="0" i="1" smtClean="0">
                            <a:solidFill>
                              <a:schemeClr val="tx1"/>
                            </a:solidFill>
                            <a:latin typeface="Cambria Math"/>
                          </a:rPr>
                          <m:t>𝑡</m:t>
                        </m:r>
                      </m:sub>
                    </m:sSub>
                  </m:oMath>
                </a14:m>
                <a:endParaRPr lang="en-US" sz="1200" b="0" dirty="0" smtClean="0">
                  <a:solidFill>
                    <a:srgbClr val="FF0000"/>
                  </a:solidFill>
                  <a:latin typeface="dcr10" panose="020B0500000000000000"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2063641" y="2514600"/>
                <a:ext cx="1038874" cy="276999"/>
              </a:xfrm>
              <a:prstGeom prst="rect">
                <a:avLst/>
              </a:prstGeom>
              <a:blipFill rotWithShape="1">
                <a:blip r:embed="rId5"/>
                <a:stretch>
                  <a:fillRect l="-588" b="-15556"/>
                </a:stretch>
              </a:blipFill>
            </p:spPr>
            <p:txBody>
              <a:bodyPr/>
              <a:lstStyle/>
              <a:p>
                <a:r>
                  <a:rPr lang="en-US">
                    <a:noFill/>
                  </a:rPr>
                  <a:t> </a:t>
                </a:r>
              </a:p>
            </p:txBody>
          </p:sp>
        </mc:Fallback>
      </mc:AlternateContent>
    </p:spTree>
    <p:extLst>
      <p:ext uri="{BB962C8B-B14F-4D97-AF65-F5344CB8AC3E}">
        <p14:creationId xmlns:p14="http://schemas.microsoft.com/office/powerpoint/2010/main" val="16100346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914400" y="2061927"/>
            <a:ext cx="73152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1585911"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3571690"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6567305"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7562852"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4572000"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5577073"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2576143" y="1909527"/>
            <a:ext cx="0" cy="30480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485779" y="3810000"/>
                <a:ext cx="7896222" cy="1059136"/>
              </a:xfrm>
              <a:prstGeom prst="rect">
                <a:avLst/>
              </a:prstGeom>
              <a:noFill/>
            </p:spPr>
            <p:txBody>
              <a:bodyPr wrap="square" rtlCol="0">
                <a:spAutoFit/>
              </a:bodyPr>
              <a:lstStyle/>
              <a:p>
                <a:r>
                  <a:rPr lang="en-US" sz="2000" dirty="0" smtClean="0">
                    <a:latin typeface="dcr10" panose="020B0500000000000000" pitchFamily="34" charset="0"/>
                  </a:rPr>
                  <a:t>3: Principal and each agent pay each other </a:t>
                </a:r>
                <a14:m>
                  <m:oMath xmlns:m="http://schemas.openxmlformats.org/officeDocument/2006/math">
                    <m:sSub>
                      <m:sSubPr>
                        <m:ctrlPr>
                          <a:rPr lang="en-US" sz="2000" b="0" i="1" smtClean="0">
                            <a:latin typeface="Cambria Math"/>
                          </a:rPr>
                        </m:ctrlPr>
                      </m:sSubPr>
                      <m:e>
                        <m:r>
                          <a:rPr lang="en-US" sz="2000" b="0" i="1" smtClean="0">
                            <a:latin typeface="Cambria Math"/>
                          </a:rPr>
                          <m:t>𝑤</m:t>
                        </m:r>
                      </m:e>
                      <m:sub>
                        <m:r>
                          <a:rPr lang="en-US" sz="2000" b="0" i="1" smtClean="0">
                            <a:latin typeface="Cambria Math"/>
                          </a:rPr>
                          <m:t>𝑖</m:t>
                        </m:r>
                        <m:r>
                          <a:rPr lang="en-US" sz="2000" b="0" i="1" smtClean="0">
                            <a:latin typeface="Cambria Math"/>
                          </a:rPr>
                          <m:t>,</m:t>
                        </m:r>
                        <m:r>
                          <a:rPr lang="en-US" sz="2000" b="0" i="1" smtClean="0">
                            <a:latin typeface="Cambria Math"/>
                          </a:rPr>
                          <m:t>𝑡</m:t>
                        </m:r>
                      </m:sub>
                    </m:sSub>
                    <m:r>
                      <a:rPr lang="en-US" sz="2000" b="0" i="1" smtClean="0">
                        <a:latin typeface="Cambria Math"/>
                      </a:rPr>
                      <m:t>∈</m:t>
                    </m:r>
                    <m:r>
                      <a:rPr lang="en-US" sz="2000" b="0" i="1" smtClean="0">
                        <a:latin typeface="Cambria Math"/>
                      </a:rPr>
                      <m:t>ℝ</m:t>
                    </m:r>
                  </m:oMath>
                </a14:m>
                <a:r>
                  <a:rPr lang="en-US" sz="2000" dirty="0" smtClean="0">
                    <a:solidFill>
                      <a:sysClr val="windowText" lastClr="000000"/>
                    </a:solidFill>
                    <a:latin typeface="dcr10" panose="020B0500000000000000" pitchFamily="34" charset="0"/>
                  </a:rPr>
                  <a:t>. Principal sends</a:t>
                </a:r>
              </a:p>
              <a:p>
                <a:r>
                  <a:rPr lang="en-US" sz="2000" dirty="0">
                    <a:solidFill>
                      <a:sysClr val="windowText" lastClr="000000"/>
                    </a:solidFill>
                    <a:latin typeface="dcr10" panose="020B0500000000000000" pitchFamily="34" charset="0"/>
                  </a:rPr>
                  <a:t> </a:t>
                </a:r>
                <a:r>
                  <a:rPr lang="en-US" sz="2000" dirty="0" smtClean="0">
                    <a:solidFill>
                      <a:sysClr val="windowText" lastClr="000000"/>
                    </a:solidFill>
                    <a:latin typeface="dcr10" panose="020B0500000000000000" pitchFamily="34" charset="0"/>
                  </a:rPr>
                  <a:t>    messages </a:t>
                </a:r>
                <a14:m>
                  <m:oMath xmlns:m="http://schemas.openxmlformats.org/officeDocument/2006/math">
                    <m:r>
                      <m:rPr>
                        <m:lit/>
                      </m:rPr>
                      <a:rPr lang="en-US" sz="2000" b="0" i="1" smtClean="0">
                        <a:solidFill>
                          <a:sysClr val="windowText" lastClr="000000"/>
                        </a:solidFill>
                        <a:latin typeface="Cambria Math"/>
                      </a:rPr>
                      <m:t>{</m:t>
                    </m:r>
                    <m:sSub>
                      <m:sSubPr>
                        <m:ctrlPr>
                          <a:rPr lang="en-US" sz="2000" b="0" i="1" smtClean="0">
                            <a:solidFill>
                              <a:sysClr val="windowText" lastClr="000000"/>
                            </a:solidFill>
                            <a:latin typeface="Cambria Math"/>
                          </a:rPr>
                        </m:ctrlPr>
                      </m:sSubPr>
                      <m:e>
                        <m:r>
                          <a:rPr lang="en-US" sz="2000" b="0" i="1" smtClean="0">
                            <a:solidFill>
                              <a:sysClr val="windowText" lastClr="000000"/>
                            </a:solidFill>
                            <a:latin typeface="Cambria Math"/>
                          </a:rPr>
                          <m:t>𝑚</m:t>
                        </m:r>
                      </m:e>
                      <m:sub>
                        <m:r>
                          <a:rPr lang="en-US" sz="2000" b="0" i="1" smtClean="0">
                            <a:solidFill>
                              <a:sysClr val="windowText" lastClr="000000"/>
                            </a:solidFill>
                            <a:latin typeface="Cambria Math"/>
                          </a:rPr>
                          <m:t>𝑖</m:t>
                        </m:r>
                        <m:r>
                          <a:rPr lang="en-US" sz="2000" b="0" i="1" smtClean="0">
                            <a:solidFill>
                              <a:sysClr val="windowText" lastClr="000000"/>
                            </a:solidFill>
                            <a:latin typeface="Cambria Math"/>
                          </a:rPr>
                          <m:t>,</m:t>
                        </m:r>
                        <m:r>
                          <a:rPr lang="en-US" sz="2000" b="0" i="1" smtClean="0">
                            <a:solidFill>
                              <a:sysClr val="windowText" lastClr="000000"/>
                            </a:solidFill>
                            <a:latin typeface="Cambria Math"/>
                          </a:rPr>
                          <m:t>𝑡</m:t>
                        </m:r>
                      </m:sub>
                    </m:sSub>
                    <m:sSubSup>
                      <m:sSubSupPr>
                        <m:ctrlPr>
                          <a:rPr lang="en-US" sz="2000" b="0" i="1" smtClean="0">
                            <a:solidFill>
                              <a:sysClr val="windowText" lastClr="000000"/>
                            </a:solidFill>
                            <a:latin typeface="Cambria Math"/>
                          </a:rPr>
                        </m:ctrlPr>
                      </m:sSubSupPr>
                      <m:e>
                        <m:r>
                          <m:rPr>
                            <m:lit/>
                          </m:rPr>
                          <a:rPr lang="en-US" sz="2000" b="0" i="1" smtClean="0">
                            <a:solidFill>
                              <a:sysClr val="windowText" lastClr="000000"/>
                            </a:solidFill>
                            <a:latin typeface="Cambria Math"/>
                          </a:rPr>
                          <m:t>}</m:t>
                        </m:r>
                      </m:e>
                      <m:sub>
                        <m:r>
                          <a:rPr lang="en-US" sz="2000" b="0" i="1" smtClean="0">
                            <a:solidFill>
                              <a:sysClr val="windowText" lastClr="000000"/>
                            </a:solidFill>
                            <a:latin typeface="Cambria Math"/>
                          </a:rPr>
                          <m:t>𝑖</m:t>
                        </m:r>
                        <m:r>
                          <a:rPr lang="en-US" sz="2000" b="0" i="1" smtClean="0">
                            <a:solidFill>
                              <a:sysClr val="windowText" lastClr="000000"/>
                            </a:solidFill>
                            <a:latin typeface="Cambria Math"/>
                          </a:rPr>
                          <m:t>=1 </m:t>
                        </m:r>
                      </m:sub>
                      <m:sup>
                        <m:r>
                          <a:rPr lang="en-US" sz="2000" b="0" i="1" smtClean="0">
                            <a:solidFill>
                              <a:sysClr val="windowText" lastClr="000000"/>
                            </a:solidFill>
                            <a:latin typeface="Cambria Math"/>
                          </a:rPr>
                          <m:t>𝑁</m:t>
                        </m:r>
                      </m:sup>
                    </m:sSubSup>
                  </m:oMath>
                </a14:m>
                <a:r>
                  <a:rPr lang="en-US" sz="2000" dirty="0" smtClean="0">
                    <a:solidFill>
                      <a:sysClr val="windowText" lastClr="000000"/>
                    </a:solidFill>
                    <a:latin typeface="dcr10" panose="020B0500000000000000" pitchFamily="34" charset="0"/>
                  </a:rPr>
                  <a:t>to each agent. </a:t>
                </a:r>
                <a:r>
                  <a:rPr lang="en-US" sz="2000" dirty="0" smtClean="0">
                    <a:solidFill>
                      <a:srgbClr val="3333CC"/>
                    </a:solidFill>
                    <a:latin typeface="dcr10" panose="020B0500000000000000" pitchFamily="34" charset="0"/>
                  </a:rPr>
                  <a:t>Bilaterally observed (by the     </a:t>
                </a:r>
              </a:p>
              <a:p>
                <a:r>
                  <a:rPr lang="en-US" sz="2000" dirty="0" smtClean="0">
                    <a:solidFill>
                      <a:srgbClr val="3333CC"/>
                    </a:solidFill>
                    <a:latin typeface="dcr10" panose="020B0500000000000000" pitchFamily="34" charset="0"/>
                  </a:rPr>
                  <a:t>     principal and agent </a:t>
                </a:r>
                <a14:m>
                  <m:oMath xmlns:m="http://schemas.openxmlformats.org/officeDocument/2006/math">
                    <m:r>
                      <a:rPr lang="en-US" sz="2000" b="0" i="1" smtClean="0">
                        <a:solidFill>
                          <a:srgbClr val="3333CC"/>
                        </a:solidFill>
                        <a:latin typeface="Cambria Math"/>
                      </a:rPr>
                      <m:t>𝑖</m:t>
                    </m:r>
                  </m:oMath>
                </a14:m>
                <a:r>
                  <a:rPr lang="en-US" sz="2000" dirty="0" smtClean="0">
                    <a:solidFill>
                      <a:srgbClr val="3333CC"/>
                    </a:solidFill>
                    <a:latin typeface="dcr10" panose="020B0500000000000000" pitchFamily="34" charset="0"/>
                  </a:rPr>
                  <a:t>)</a:t>
                </a:r>
                <a:r>
                  <a:rPr lang="en-US" sz="2000" dirty="0" smtClean="0">
                    <a:solidFill>
                      <a:sysClr val="windowText" lastClr="000000"/>
                    </a:solidFill>
                    <a:latin typeface="dcr10" panose="020B0500000000000000" pitchFamily="34" charset="0"/>
                  </a:rPr>
                  <a:t>.</a:t>
                </a:r>
                <a:endParaRPr lang="en-US" sz="2000" dirty="0">
                  <a:solidFill>
                    <a:sysClr val="windowText" lastClr="000000"/>
                  </a:solidFill>
                  <a:latin typeface="dcr10" panose="020B0500000000000000" pitchFamily="34"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485779" y="3810000"/>
                <a:ext cx="7896222" cy="1059136"/>
              </a:xfrm>
              <a:prstGeom prst="rect">
                <a:avLst/>
              </a:prstGeom>
              <a:blipFill rotWithShape="1">
                <a:blip r:embed="rId3"/>
                <a:stretch>
                  <a:fillRect l="-849" t="-2299" b="-9195"/>
                </a:stretch>
              </a:blipFill>
            </p:spPr>
            <p:txBody>
              <a:bodyPr/>
              <a:lstStyle/>
              <a:p>
                <a:r>
                  <a:rPr lang="en-US">
                    <a:noFill/>
                  </a:rPr>
                  <a:t> </a:t>
                </a:r>
              </a:p>
            </p:txBody>
          </p:sp>
        </mc:Fallback>
      </mc:AlternateContent>
      <p:sp>
        <p:nvSpPr>
          <p:cNvPr id="33" name="TextBox 32"/>
          <p:cNvSpPr txBox="1"/>
          <p:nvPr/>
        </p:nvSpPr>
        <p:spPr>
          <a:xfrm>
            <a:off x="1447800" y="2190520"/>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1</a:t>
            </a:r>
            <a:endParaRPr lang="en-US" sz="1400" b="1" dirty="0">
              <a:latin typeface="dcr10" panose="020B0500000000000000" pitchFamily="34" charset="0"/>
            </a:endParaRPr>
          </a:p>
        </p:txBody>
      </p:sp>
      <p:sp>
        <p:nvSpPr>
          <p:cNvPr id="34" name="TextBox 33"/>
          <p:cNvSpPr txBox="1"/>
          <p:nvPr/>
        </p:nvSpPr>
        <p:spPr>
          <a:xfrm>
            <a:off x="2438400" y="2195267"/>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2</a:t>
            </a:r>
            <a:endParaRPr lang="en-US" sz="1400" b="1" dirty="0">
              <a:latin typeface="dcr10" panose="020B0500000000000000" pitchFamily="34" charset="0"/>
            </a:endParaRPr>
          </a:p>
        </p:txBody>
      </p:sp>
      <p:sp>
        <p:nvSpPr>
          <p:cNvPr id="36" name="TextBox 35"/>
          <p:cNvSpPr txBox="1"/>
          <p:nvPr/>
        </p:nvSpPr>
        <p:spPr>
          <a:xfrm>
            <a:off x="3429000" y="2190512"/>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3</a:t>
            </a:r>
            <a:endParaRPr lang="en-US" sz="1400" b="1" dirty="0">
              <a:latin typeface="dcr10" panose="020B0500000000000000" pitchFamily="34" charset="0"/>
            </a:endParaRPr>
          </a:p>
        </p:txBody>
      </p:sp>
      <p:sp>
        <p:nvSpPr>
          <p:cNvPr id="37" name="TextBox 36"/>
          <p:cNvSpPr txBox="1"/>
          <p:nvPr/>
        </p:nvSpPr>
        <p:spPr>
          <a:xfrm>
            <a:off x="4438836" y="2195275"/>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4</a:t>
            </a:r>
            <a:endParaRPr lang="en-US" sz="1400" b="1" dirty="0">
              <a:latin typeface="dcr10" panose="020B0500000000000000" pitchFamily="34" charset="0"/>
            </a:endParaRPr>
          </a:p>
        </p:txBody>
      </p:sp>
      <p:sp>
        <p:nvSpPr>
          <p:cNvPr id="38" name="TextBox 37"/>
          <p:cNvSpPr txBox="1"/>
          <p:nvPr/>
        </p:nvSpPr>
        <p:spPr>
          <a:xfrm>
            <a:off x="5438962" y="2190520"/>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5</a:t>
            </a:r>
            <a:endParaRPr lang="en-US" sz="1400" b="1" dirty="0">
              <a:latin typeface="dcr10" panose="020B0500000000000000" pitchFamily="34" charset="0"/>
            </a:endParaRPr>
          </a:p>
        </p:txBody>
      </p:sp>
      <p:sp>
        <p:nvSpPr>
          <p:cNvPr id="39" name="TextBox 38"/>
          <p:cNvSpPr txBox="1"/>
          <p:nvPr/>
        </p:nvSpPr>
        <p:spPr>
          <a:xfrm>
            <a:off x="6429562" y="2195267"/>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6</a:t>
            </a:r>
            <a:endParaRPr lang="en-US" sz="1400" b="1" dirty="0">
              <a:latin typeface="dcr10" panose="020B0500000000000000" pitchFamily="34" charset="0"/>
            </a:endParaRPr>
          </a:p>
        </p:txBody>
      </p:sp>
      <p:sp>
        <p:nvSpPr>
          <p:cNvPr id="42" name="TextBox 41"/>
          <p:cNvSpPr txBox="1"/>
          <p:nvPr/>
        </p:nvSpPr>
        <p:spPr>
          <a:xfrm>
            <a:off x="7420162" y="2190512"/>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7</a:t>
            </a:r>
            <a:endParaRPr lang="en-US" sz="1400" b="1" dirty="0">
              <a:latin typeface="dcr10" panose="020B0500000000000000" pitchFamily="34" charset="0"/>
            </a:endParaRPr>
          </a:p>
        </p:txBody>
      </p:sp>
      <p:sp>
        <p:nvSpPr>
          <p:cNvPr id="24" name="Title 1"/>
          <p:cNvSpPr txBox="1">
            <a:spLocks/>
          </p:cNvSpPr>
          <p:nvPr/>
        </p:nvSpPr>
        <p:spPr>
          <a:xfrm>
            <a:off x="457200" y="251488"/>
            <a:ext cx="4191000" cy="944562"/>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dirty="0">
              <a:solidFill>
                <a:srgbClr val="333399"/>
              </a:solidFill>
              <a:latin typeface="dccsc10" panose="020B0500000000000000" pitchFamily="34" charset="0"/>
            </a:endParaRPr>
          </a:p>
          <a:p>
            <a:pPr algn="l"/>
            <a:r>
              <a:rPr lang="en-US" sz="2800" dirty="0" smtClean="0">
                <a:solidFill>
                  <a:srgbClr val="333399"/>
                </a:solidFill>
                <a:latin typeface="dccsc10" panose="020B0500000000000000" pitchFamily="34" charset="0"/>
              </a:rPr>
              <a:t>Stage Game</a:t>
            </a:r>
            <a:endParaRPr lang="en-US" sz="2800" dirty="0">
              <a:solidFill>
                <a:srgbClr val="333399"/>
              </a:solidFill>
              <a:latin typeface="dccsc10" panose="020B0500000000000000" pitchFamily="34" charset="0"/>
            </a:endParaRPr>
          </a:p>
        </p:txBody>
      </p:sp>
      <mc:AlternateContent xmlns:mc="http://schemas.openxmlformats.org/markup-compatibility/2006" xmlns:a14="http://schemas.microsoft.com/office/drawing/2010/main">
        <mc:Choice Requires="a14">
          <p:sp>
            <p:nvSpPr>
              <p:cNvPr id="25" name="TextBox 24"/>
              <p:cNvSpPr txBox="1"/>
              <p:nvPr/>
            </p:nvSpPr>
            <p:spPr>
              <a:xfrm>
                <a:off x="967537" y="2515544"/>
                <a:ext cx="1196546" cy="461665"/>
              </a:xfrm>
              <a:prstGeom prst="rect">
                <a:avLst/>
              </a:prstGeom>
              <a:noFill/>
            </p:spPr>
            <p:txBody>
              <a:bodyPr wrap="none" rtlCol="0">
                <a:spAutoFit/>
              </a:bodyPr>
              <a:lstStyle/>
              <a:p>
                <a:pPr algn="ctr"/>
                <a:r>
                  <a:rPr lang="en-US" sz="1200" dirty="0" smtClean="0">
                    <a:solidFill>
                      <a:schemeClr val="tx1"/>
                    </a:solidFill>
                    <a:latin typeface="dcr10" panose="020B0500000000000000" pitchFamily="34" charset="0"/>
                  </a:rPr>
                  <a:t>Decision set </a:t>
                </a:r>
                <a14:m>
                  <m:oMath xmlns:m="http://schemas.openxmlformats.org/officeDocument/2006/math">
                    <m:sSub>
                      <m:sSubPr>
                        <m:ctrlPr>
                          <a:rPr lang="en-US" sz="1200" b="0" i="1" smtClean="0">
                            <a:solidFill>
                              <a:schemeClr val="tx1"/>
                            </a:solidFill>
                            <a:latin typeface="Cambria Math"/>
                          </a:rPr>
                        </m:ctrlPr>
                      </m:sSubPr>
                      <m:e>
                        <m:r>
                          <a:rPr lang="en-US" sz="1200" b="0" i="1" smtClean="0">
                            <a:solidFill>
                              <a:schemeClr val="tx1"/>
                            </a:solidFill>
                            <a:latin typeface="Cambria Math"/>
                          </a:rPr>
                          <m:t>𝐷</m:t>
                        </m:r>
                      </m:e>
                      <m:sub>
                        <m:r>
                          <a:rPr lang="en-US" sz="1200" b="0" i="1" smtClean="0">
                            <a:solidFill>
                              <a:schemeClr val="tx1"/>
                            </a:solidFill>
                            <a:latin typeface="Cambria Math"/>
                          </a:rPr>
                          <m:t>𝑡</m:t>
                        </m:r>
                      </m:sub>
                    </m:sSub>
                  </m:oMath>
                </a14:m>
                <a:endParaRPr lang="en-US" sz="1200" b="0" dirty="0" smtClean="0">
                  <a:solidFill>
                    <a:schemeClr val="tx1"/>
                  </a:solidFill>
                  <a:latin typeface="dcr10" panose="020B0500000000000000" pitchFamily="34" charset="0"/>
                </a:endParaRPr>
              </a:p>
              <a:p>
                <a:pPr algn="ctr"/>
                <a:r>
                  <a:rPr lang="en-US" sz="1200" dirty="0" smtClean="0">
                    <a:solidFill>
                      <a:schemeClr val="tx1"/>
                    </a:solidFill>
                    <a:latin typeface="dcr10" panose="020B0500000000000000" pitchFamily="34" charset="0"/>
                  </a:rPr>
                  <a:t>State </a:t>
                </a:r>
                <a14:m>
                  <m:oMath xmlns:m="http://schemas.openxmlformats.org/officeDocument/2006/math">
                    <m:sSub>
                      <m:sSubPr>
                        <m:ctrlPr>
                          <a:rPr lang="en-US" sz="1200" b="0" i="1" smtClean="0">
                            <a:solidFill>
                              <a:schemeClr val="tx1"/>
                            </a:solidFill>
                            <a:latin typeface="Cambria Math"/>
                          </a:rPr>
                        </m:ctrlPr>
                      </m:sSubPr>
                      <m:e>
                        <m:r>
                          <a:rPr lang="en-US" sz="1200" b="0" i="1" smtClean="0">
                            <a:solidFill>
                              <a:schemeClr val="tx1"/>
                            </a:solidFill>
                            <a:latin typeface="Cambria Math"/>
                          </a:rPr>
                          <m:t>𝜃</m:t>
                        </m:r>
                      </m:e>
                      <m:sub>
                        <m:r>
                          <a:rPr lang="en-US" sz="1200" b="0" i="1" smtClean="0">
                            <a:solidFill>
                              <a:schemeClr val="tx1"/>
                            </a:solidFill>
                            <a:latin typeface="Cambria Math"/>
                          </a:rPr>
                          <m:t>𝑡</m:t>
                        </m:r>
                      </m:sub>
                    </m:sSub>
                  </m:oMath>
                </a14:m>
                <a:endParaRPr lang="en-US" sz="1200" dirty="0" smtClean="0">
                  <a:solidFill>
                    <a:schemeClr val="tx1"/>
                  </a:solidFill>
                  <a:latin typeface="dcr10" panose="020B0500000000000000"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967537" y="2515544"/>
                <a:ext cx="1196546" cy="461665"/>
              </a:xfrm>
              <a:prstGeom prst="rect">
                <a:avLst/>
              </a:prstGeom>
              <a:blipFill rotWithShape="1">
                <a:blip r:embed="rId4"/>
                <a:stretch>
                  <a:fillRect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063641" y="2514600"/>
                <a:ext cx="1038874" cy="276999"/>
              </a:xfrm>
              <a:prstGeom prst="rect">
                <a:avLst/>
              </a:prstGeom>
              <a:noFill/>
            </p:spPr>
            <p:txBody>
              <a:bodyPr wrap="none" rtlCol="0">
                <a:spAutoFit/>
              </a:bodyPr>
              <a:lstStyle/>
              <a:p>
                <a:pPr algn="ctr"/>
                <a:r>
                  <a:rPr lang="en-US" sz="1200" dirty="0" smtClean="0">
                    <a:solidFill>
                      <a:schemeClr val="tx1"/>
                    </a:solidFill>
                    <a:latin typeface="dcr10" panose="020B0500000000000000" pitchFamily="34" charset="0"/>
                  </a:rPr>
                  <a:t>P chooses </a:t>
                </a:r>
                <a14:m>
                  <m:oMath xmlns:m="http://schemas.openxmlformats.org/officeDocument/2006/math">
                    <m:sSub>
                      <m:sSubPr>
                        <m:ctrlPr>
                          <a:rPr lang="en-US" sz="1200" b="0" i="1" smtClean="0">
                            <a:solidFill>
                              <a:schemeClr val="tx1"/>
                            </a:solidFill>
                            <a:latin typeface="Cambria Math"/>
                          </a:rPr>
                        </m:ctrlPr>
                      </m:sSubPr>
                      <m:e>
                        <m:r>
                          <a:rPr lang="en-US" sz="1200" b="0" i="1" smtClean="0">
                            <a:solidFill>
                              <a:schemeClr val="tx1"/>
                            </a:solidFill>
                            <a:latin typeface="Cambria Math"/>
                          </a:rPr>
                          <m:t>𝑑</m:t>
                        </m:r>
                      </m:e>
                      <m:sub>
                        <m:r>
                          <a:rPr lang="en-US" sz="1200" b="0" i="1" smtClean="0">
                            <a:solidFill>
                              <a:schemeClr val="tx1"/>
                            </a:solidFill>
                            <a:latin typeface="Cambria Math"/>
                          </a:rPr>
                          <m:t>𝑡</m:t>
                        </m:r>
                      </m:sub>
                    </m:sSub>
                  </m:oMath>
                </a14:m>
                <a:endParaRPr lang="en-US" sz="1200" b="0" dirty="0" smtClean="0">
                  <a:solidFill>
                    <a:srgbClr val="FF0000"/>
                  </a:solidFill>
                  <a:latin typeface="dcr10" panose="020B0500000000000000"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063641" y="2514600"/>
                <a:ext cx="1038874" cy="276999"/>
              </a:xfrm>
              <a:prstGeom prst="rect">
                <a:avLst/>
              </a:prstGeom>
              <a:blipFill rotWithShape="1">
                <a:blip r:embed="rId5"/>
                <a:stretch>
                  <a:fillRect l="-588"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033221" y="2514600"/>
                <a:ext cx="1105239" cy="478080"/>
              </a:xfrm>
              <a:prstGeom prst="rect">
                <a:avLst/>
              </a:prstGeom>
              <a:noFill/>
            </p:spPr>
            <p:txBody>
              <a:bodyPr wrap="none" rtlCol="0">
                <a:spAutoFit/>
              </a:bodyPr>
              <a:lstStyle/>
              <a:p>
                <a:pPr algn="ctr"/>
                <a:r>
                  <a:rPr lang="en-US" sz="1200" dirty="0" smtClean="0">
                    <a:solidFill>
                      <a:srgbClr val="3333CC"/>
                    </a:solidFill>
                    <a:latin typeface="dcr10" panose="020B0500000000000000" pitchFamily="34" charset="0"/>
                  </a:rPr>
                  <a:t>Transfers </a:t>
                </a:r>
                <a14:m>
                  <m:oMath xmlns:m="http://schemas.openxmlformats.org/officeDocument/2006/math">
                    <m:sSub>
                      <m:sSubPr>
                        <m:ctrlPr>
                          <a:rPr lang="en-US" sz="1200" b="0" i="1" smtClean="0">
                            <a:solidFill>
                              <a:srgbClr val="3333CC"/>
                            </a:solidFill>
                            <a:latin typeface="Cambria Math"/>
                          </a:rPr>
                        </m:ctrlPr>
                      </m:sSubPr>
                      <m:e>
                        <m:r>
                          <a:rPr lang="en-US" sz="1200" b="0" i="1" smtClean="0">
                            <a:solidFill>
                              <a:srgbClr val="3333CC"/>
                            </a:solidFill>
                            <a:latin typeface="Cambria Math"/>
                          </a:rPr>
                          <m:t>𝑤</m:t>
                        </m:r>
                      </m:e>
                      <m:sub>
                        <m:r>
                          <a:rPr lang="en-US" sz="1200" b="0" i="1" smtClean="0">
                            <a:solidFill>
                              <a:srgbClr val="3333CC"/>
                            </a:solidFill>
                            <a:latin typeface="Cambria Math"/>
                          </a:rPr>
                          <m:t>𝑖</m:t>
                        </m:r>
                        <m:r>
                          <a:rPr lang="en-US" sz="1200" b="0" i="1" smtClean="0">
                            <a:solidFill>
                              <a:srgbClr val="3333CC"/>
                            </a:solidFill>
                            <a:latin typeface="Cambria Math"/>
                          </a:rPr>
                          <m:t>,</m:t>
                        </m:r>
                        <m:r>
                          <a:rPr lang="en-US" sz="1200" b="0" i="1" smtClean="0">
                            <a:solidFill>
                              <a:srgbClr val="3333CC"/>
                            </a:solidFill>
                            <a:latin typeface="Cambria Math"/>
                          </a:rPr>
                          <m:t>𝑡</m:t>
                        </m:r>
                      </m:sub>
                    </m:sSub>
                  </m:oMath>
                </a14:m>
                <a:endParaRPr lang="en-US" sz="1200" b="0" dirty="0" smtClean="0">
                  <a:solidFill>
                    <a:srgbClr val="3333CC"/>
                  </a:solidFill>
                  <a:latin typeface="dcr10" panose="020B0500000000000000" pitchFamily="34" charset="0"/>
                </a:endParaRPr>
              </a:p>
              <a:p>
                <a:pPr algn="ctr"/>
                <a:r>
                  <a:rPr lang="en-US" sz="1200" dirty="0" smtClean="0">
                    <a:solidFill>
                      <a:srgbClr val="3333CC"/>
                    </a:solidFill>
                    <a:latin typeface="dcr10" panose="020B0500000000000000" pitchFamily="34" charset="0"/>
                  </a:rPr>
                  <a:t>Messages </a:t>
                </a:r>
                <a14:m>
                  <m:oMath xmlns:m="http://schemas.openxmlformats.org/officeDocument/2006/math">
                    <m:sSub>
                      <m:sSubPr>
                        <m:ctrlPr>
                          <a:rPr lang="en-US" sz="1200" b="0" i="1" smtClean="0">
                            <a:solidFill>
                              <a:srgbClr val="3333CC"/>
                            </a:solidFill>
                            <a:latin typeface="Cambria Math"/>
                          </a:rPr>
                        </m:ctrlPr>
                      </m:sSubPr>
                      <m:e>
                        <m:r>
                          <a:rPr lang="en-US" sz="1200" b="0" i="1" smtClean="0">
                            <a:solidFill>
                              <a:srgbClr val="3333CC"/>
                            </a:solidFill>
                            <a:latin typeface="Cambria Math"/>
                          </a:rPr>
                          <m:t>𝑚</m:t>
                        </m:r>
                      </m:e>
                      <m:sub>
                        <m:r>
                          <a:rPr lang="en-US" sz="1200" b="0" i="1" smtClean="0">
                            <a:solidFill>
                              <a:srgbClr val="3333CC"/>
                            </a:solidFill>
                            <a:latin typeface="Cambria Math"/>
                          </a:rPr>
                          <m:t>𝑖</m:t>
                        </m:r>
                        <m:r>
                          <a:rPr lang="en-US" sz="1200" b="0" i="1" smtClean="0">
                            <a:solidFill>
                              <a:srgbClr val="3333CC"/>
                            </a:solidFill>
                            <a:latin typeface="Cambria Math"/>
                          </a:rPr>
                          <m:t>,</m:t>
                        </m:r>
                        <m:r>
                          <a:rPr lang="en-US" sz="1200" b="0" i="1" smtClean="0">
                            <a:solidFill>
                              <a:srgbClr val="3333CC"/>
                            </a:solidFill>
                            <a:latin typeface="Cambria Math"/>
                          </a:rPr>
                          <m:t>𝑡</m:t>
                        </m:r>
                      </m:sub>
                    </m:sSub>
                  </m:oMath>
                </a14:m>
                <a:endParaRPr lang="en-US" sz="1200" b="0" dirty="0" smtClean="0">
                  <a:solidFill>
                    <a:srgbClr val="3333CC"/>
                  </a:solidFill>
                  <a:latin typeface="dcr10" panose="020B0500000000000000"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3033221" y="2514600"/>
                <a:ext cx="1105239" cy="478080"/>
              </a:xfrm>
              <a:prstGeom prst="rect">
                <a:avLst/>
              </a:prstGeom>
              <a:blipFill rotWithShape="1">
                <a:blip r:embed="rId6"/>
                <a:stretch>
                  <a:fillRect b="-6410"/>
                </a:stretch>
              </a:blipFill>
            </p:spPr>
            <p:txBody>
              <a:bodyPr/>
              <a:lstStyle/>
              <a:p>
                <a:r>
                  <a:rPr lang="en-US">
                    <a:noFill/>
                  </a:rPr>
                  <a:t> </a:t>
                </a:r>
              </a:p>
            </p:txBody>
          </p:sp>
        </mc:Fallback>
      </mc:AlternateContent>
    </p:spTree>
    <p:extLst>
      <p:ext uri="{BB962C8B-B14F-4D97-AF65-F5344CB8AC3E}">
        <p14:creationId xmlns:p14="http://schemas.microsoft.com/office/powerpoint/2010/main" val="32346097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914400" y="2061927"/>
            <a:ext cx="73152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1585911"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3571690"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6567305"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7562852"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4572000"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5577073"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2576143" y="1909527"/>
            <a:ext cx="0" cy="30480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485778" y="3810000"/>
                <a:ext cx="7288983" cy="734688"/>
              </a:xfrm>
              <a:prstGeom prst="rect">
                <a:avLst/>
              </a:prstGeom>
              <a:noFill/>
            </p:spPr>
            <p:txBody>
              <a:bodyPr wrap="none" rtlCol="0">
                <a:spAutoFit/>
              </a:bodyPr>
              <a:lstStyle/>
              <a:p>
                <a:r>
                  <a:rPr lang="en-US" sz="2000" dirty="0" smtClean="0">
                    <a:latin typeface="dcr10" panose="020B0500000000000000" pitchFamily="34" charset="0"/>
                  </a:rPr>
                  <a:t>4: Each agent </a:t>
                </a:r>
                <a14:m>
                  <m:oMath xmlns:m="http://schemas.openxmlformats.org/officeDocument/2006/math">
                    <m:r>
                      <a:rPr lang="en-US" sz="2000" b="0" i="1" smtClean="0">
                        <a:latin typeface="Cambria Math"/>
                      </a:rPr>
                      <m:t>𝑖</m:t>
                    </m:r>
                  </m:oMath>
                </a14:m>
                <a:r>
                  <a:rPr lang="en-US" sz="2000" dirty="0" smtClean="0">
                    <a:solidFill>
                      <a:sysClr val="windowText" lastClr="000000"/>
                    </a:solidFill>
                    <a:latin typeface="dcr10" panose="020B0500000000000000" pitchFamily="34" charset="0"/>
                  </a:rPr>
                  <a:t> accepts or rejects, </a:t>
                </a:r>
                <a14:m>
                  <m:oMath xmlns:m="http://schemas.openxmlformats.org/officeDocument/2006/math">
                    <m:sSub>
                      <m:sSubPr>
                        <m:ctrlPr>
                          <a:rPr lang="en-US" sz="2000" b="0" i="1" smtClean="0">
                            <a:solidFill>
                              <a:sysClr val="windowText" lastClr="000000"/>
                            </a:solidFill>
                            <a:latin typeface="Cambria Math"/>
                          </a:rPr>
                        </m:ctrlPr>
                      </m:sSubPr>
                      <m:e>
                        <m:r>
                          <a:rPr lang="en-US" sz="2000" b="0" i="1" smtClean="0">
                            <a:solidFill>
                              <a:sysClr val="windowText" lastClr="000000"/>
                            </a:solidFill>
                            <a:latin typeface="Cambria Math"/>
                          </a:rPr>
                          <m:t>𝑎</m:t>
                        </m:r>
                      </m:e>
                      <m:sub>
                        <m:r>
                          <a:rPr lang="en-US" sz="2000" b="0" i="1" smtClean="0">
                            <a:solidFill>
                              <a:sysClr val="windowText" lastClr="000000"/>
                            </a:solidFill>
                            <a:latin typeface="Cambria Math"/>
                          </a:rPr>
                          <m:t>𝑖</m:t>
                        </m:r>
                        <m:r>
                          <a:rPr lang="en-US" sz="2000" b="0" i="1" smtClean="0">
                            <a:solidFill>
                              <a:sysClr val="windowText" lastClr="000000"/>
                            </a:solidFill>
                            <a:latin typeface="Cambria Math"/>
                          </a:rPr>
                          <m:t>,</m:t>
                        </m:r>
                        <m:r>
                          <a:rPr lang="en-US" sz="2000" b="0" i="1" smtClean="0">
                            <a:solidFill>
                              <a:sysClr val="windowText" lastClr="000000"/>
                            </a:solidFill>
                            <a:latin typeface="Cambria Math"/>
                          </a:rPr>
                          <m:t>𝑡</m:t>
                        </m:r>
                      </m:sub>
                    </m:sSub>
                    <m:r>
                      <a:rPr lang="en-US" sz="2000" b="0" i="1" smtClean="0">
                        <a:solidFill>
                          <a:sysClr val="windowText" lastClr="000000"/>
                        </a:solidFill>
                        <a:latin typeface="Cambria Math"/>
                      </a:rPr>
                      <m:t>∈</m:t>
                    </m:r>
                    <m:r>
                      <m:rPr>
                        <m:lit/>
                      </m:rPr>
                      <a:rPr lang="en-US" sz="2000" b="0" i="1" smtClean="0">
                        <a:solidFill>
                          <a:sysClr val="windowText" lastClr="000000"/>
                        </a:solidFill>
                        <a:latin typeface="Cambria Math"/>
                      </a:rPr>
                      <m:t>{</m:t>
                    </m:r>
                    <m:r>
                      <a:rPr lang="en-US" sz="2000" b="0" i="1" smtClean="0">
                        <a:solidFill>
                          <a:sysClr val="windowText" lastClr="000000"/>
                        </a:solidFill>
                        <a:latin typeface="Cambria Math"/>
                      </a:rPr>
                      <m:t>0,1</m:t>
                    </m:r>
                    <m:r>
                      <m:rPr>
                        <m:lit/>
                      </m:rPr>
                      <a:rPr lang="en-US" sz="2000" b="0" i="1" smtClean="0">
                        <a:solidFill>
                          <a:sysClr val="windowText" lastClr="000000"/>
                        </a:solidFill>
                        <a:latin typeface="Cambria Math"/>
                      </a:rPr>
                      <m:t>}</m:t>
                    </m:r>
                  </m:oMath>
                </a14:m>
                <a:r>
                  <a:rPr lang="en-US" sz="2000" dirty="0" smtClean="0">
                    <a:solidFill>
                      <a:sysClr val="windowText" lastClr="000000"/>
                    </a:solidFill>
                    <a:latin typeface="dcr10" panose="020B0500000000000000" pitchFamily="34" charset="0"/>
                  </a:rPr>
                  <a:t>. Outside </a:t>
                </a:r>
              </a:p>
              <a:p>
                <a:r>
                  <a:rPr lang="en-US" sz="2000" dirty="0" smtClean="0">
                    <a:solidFill>
                      <a:sysClr val="windowText" lastClr="000000"/>
                    </a:solidFill>
                    <a:latin typeface="dcr10" panose="020B0500000000000000" pitchFamily="34" charset="0"/>
                  </a:rPr>
                  <a:t>     option </a:t>
                </a:r>
                <a14:m>
                  <m:oMath xmlns:m="http://schemas.openxmlformats.org/officeDocument/2006/math">
                    <m:sSub>
                      <m:sSubPr>
                        <m:ctrlPr>
                          <a:rPr lang="en-US" sz="2000" b="0" i="1" smtClean="0">
                            <a:solidFill>
                              <a:sysClr val="windowText" lastClr="000000"/>
                            </a:solidFill>
                            <a:latin typeface="Cambria Math"/>
                          </a:rPr>
                        </m:ctrlPr>
                      </m:sSubPr>
                      <m:e>
                        <m:acc>
                          <m:accPr>
                            <m:chr m:val="̅"/>
                            <m:ctrlPr>
                              <a:rPr lang="en-US" sz="2000" b="0" i="1" smtClean="0">
                                <a:solidFill>
                                  <a:sysClr val="windowText" lastClr="000000"/>
                                </a:solidFill>
                                <a:latin typeface="Cambria Math"/>
                              </a:rPr>
                            </m:ctrlPr>
                          </m:accPr>
                          <m:e>
                            <m:r>
                              <a:rPr lang="en-US" sz="2000" b="0" i="1" smtClean="0">
                                <a:solidFill>
                                  <a:sysClr val="windowText" lastClr="000000"/>
                                </a:solidFill>
                                <a:latin typeface="Cambria Math"/>
                              </a:rPr>
                              <m:t>𝑢</m:t>
                            </m:r>
                          </m:e>
                        </m:acc>
                      </m:e>
                      <m:sub>
                        <m:r>
                          <a:rPr lang="en-US" sz="2000" b="0" i="1" smtClean="0">
                            <a:solidFill>
                              <a:sysClr val="windowText" lastClr="000000"/>
                            </a:solidFill>
                            <a:latin typeface="Cambria Math"/>
                          </a:rPr>
                          <m:t>𝑖</m:t>
                        </m:r>
                      </m:sub>
                    </m:sSub>
                    <m:r>
                      <m:rPr>
                        <m:lit/>
                      </m:rPr>
                      <a:rPr lang="en-US" sz="2000" b="0" i="1" smtClean="0">
                        <a:solidFill>
                          <a:sysClr val="windowText" lastClr="000000"/>
                        </a:solidFill>
                        <a:latin typeface="Cambria Math"/>
                      </a:rPr>
                      <m:t>(</m:t>
                    </m:r>
                    <m:sSub>
                      <m:sSubPr>
                        <m:ctrlPr>
                          <a:rPr lang="en-US" sz="2000" b="0" i="1" smtClean="0">
                            <a:solidFill>
                              <a:sysClr val="windowText" lastClr="000000"/>
                            </a:solidFill>
                            <a:latin typeface="Cambria Math"/>
                          </a:rPr>
                        </m:ctrlPr>
                      </m:sSubPr>
                      <m:e>
                        <m:r>
                          <a:rPr lang="en-US" sz="2000" b="0" i="1" smtClean="0">
                            <a:solidFill>
                              <a:sysClr val="windowText" lastClr="000000"/>
                            </a:solidFill>
                            <a:latin typeface="Cambria Math"/>
                          </a:rPr>
                          <m:t>𝑑</m:t>
                        </m:r>
                      </m:e>
                      <m:sub>
                        <m:r>
                          <a:rPr lang="en-US" sz="2000" b="0" i="1" smtClean="0">
                            <a:solidFill>
                              <a:sysClr val="windowText" lastClr="000000"/>
                            </a:solidFill>
                            <a:latin typeface="Cambria Math"/>
                          </a:rPr>
                          <m:t>𝑡</m:t>
                        </m:r>
                      </m:sub>
                    </m:sSub>
                    <m:r>
                      <a:rPr lang="en-US" sz="2000" b="0" i="1" smtClean="0">
                        <a:solidFill>
                          <a:sysClr val="windowText" lastClr="000000"/>
                        </a:solidFill>
                        <a:latin typeface="Cambria Math"/>
                      </a:rPr>
                      <m:t>,</m:t>
                    </m:r>
                    <m:sSub>
                      <m:sSubPr>
                        <m:ctrlPr>
                          <a:rPr lang="en-US" sz="2000" b="0" i="1" smtClean="0">
                            <a:solidFill>
                              <a:sysClr val="windowText" lastClr="000000"/>
                            </a:solidFill>
                            <a:latin typeface="Cambria Math"/>
                          </a:rPr>
                        </m:ctrlPr>
                      </m:sSubPr>
                      <m:e>
                        <m:r>
                          <a:rPr lang="en-US" sz="2000" b="0" i="1" smtClean="0">
                            <a:solidFill>
                              <a:sysClr val="windowText" lastClr="000000"/>
                            </a:solidFill>
                            <a:latin typeface="Cambria Math"/>
                          </a:rPr>
                          <m:t>𝜃</m:t>
                        </m:r>
                      </m:e>
                      <m:sub>
                        <m:r>
                          <a:rPr lang="en-US" sz="2000" b="0" i="1" smtClean="0">
                            <a:solidFill>
                              <a:sysClr val="windowText" lastClr="000000"/>
                            </a:solidFill>
                            <a:latin typeface="Cambria Math"/>
                          </a:rPr>
                          <m:t>𝑡</m:t>
                        </m:r>
                      </m:sub>
                    </m:sSub>
                    <m:r>
                      <m:rPr>
                        <m:lit/>
                      </m:rPr>
                      <a:rPr lang="en-US" sz="2000" b="0" i="1" smtClean="0">
                        <a:solidFill>
                          <a:sysClr val="windowText" lastClr="000000"/>
                        </a:solidFill>
                        <a:latin typeface="Cambria Math"/>
                      </a:rPr>
                      <m:t>)</m:t>
                    </m:r>
                    <m:r>
                      <a:rPr lang="en-US" sz="2000" b="0" i="1" smtClean="0">
                        <a:solidFill>
                          <a:sysClr val="windowText" lastClr="000000"/>
                        </a:solidFill>
                        <a:latin typeface="Cambria Math"/>
                      </a:rPr>
                      <m:t>≥0</m:t>
                    </m:r>
                  </m:oMath>
                </a14:m>
                <a:r>
                  <a:rPr lang="en-US" sz="2000" dirty="0" smtClean="0">
                    <a:solidFill>
                      <a:sysClr val="windowText" lastClr="000000"/>
                    </a:solidFill>
                    <a:latin typeface="dcr10" panose="020B0500000000000000" pitchFamily="34" charset="0"/>
                  </a:rPr>
                  <a:t> results in </a:t>
                </a:r>
                <a14:m>
                  <m:oMath xmlns:m="http://schemas.openxmlformats.org/officeDocument/2006/math">
                    <m:sSub>
                      <m:sSubPr>
                        <m:ctrlPr>
                          <a:rPr lang="en-US" sz="2000" b="0" i="1" smtClean="0">
                            <a:solidFill>
                              <a:sysClr val="windowText" lastClr="000000"/>
                            </a:solidFill>
                            <a:latin typeface="Cambria Math"/>
                          </a:rPr>
                        </m:ctrlPr>
                      </m:sSubPr>
                      <m:e>
                        <m:r>
                          <a:rPr lang="en-US" sz="2000" b="0" i="1" smtClean="0">
                            <a:solidFill>
                              <a:sysClr val="windowText" lastClr="000000"/>
                            </a:solidFill>
                            <a:latin typeface="Cambria Math"/>
                          </a:rPr>
                          <m:t>𝑦</m:t>
                        </m:r>
                      </m:e>
                      <m:sub>
                        <m:r>
                          <a:rPr lang="en-US" sz="2000" b="0" i="1" smtClean="0">
                            <a:solidFill>
                              <a:sysClr val="windowText" lastClr="000000"/>
                            </a:solidFill>
                            <a:latin typeface="Cambria Math"/>
                          </a:rPr>
                          <m:t>𝑖</m:t>
                        </m:r>
                        <m:r>
                          <a:rPr lang="en-US" sz="2000" b="0" i="1" smtClean="0">
                            <a:solidFill>
                              <a:sysClr val="windowText" lastClr="000000"/>
                            </a:solidFill>
                            <a:latin typeface="Cambria Math"/>
                          </a:rPr>
                          <m:t>,</m:t>
                        </m:r>
                        <m:r>
                          <a:rPr lang="en-US" sz="2000" b="0" i="1" smtClean="0">
                            <a:solidFill>
                              <a:sysClr val="windowText" lastClr="000000"/>
                            </a:solidFill>
                            <a:latin typeface="Cambria Math"/>
                          </a:rPr>
                          <m:t>𝑡</m:t>
                        </m:r>
                      </m:sub>
                    </m:sSub>
                    <m:r>
                      <a:rPr lang="en-US" sz="2000" b="0" i="1" smtClean="0">
                        <a:solidFill>
                          <a:sysClr val="windowText" lastClr="000000"/>
                        </a:solidFill>
                        <a:latin typeface="Cambria Math"/>
                      </a:rPr>
                      <m:t>=0.</m:t>
                    </m:r>
                  </m:oMath>
                </a14:m>
                <a:r>
                  <a:rPr lang="en-US" sz="2000" dirty="0" smtClean="0">
                    <a:solidFill>
                      <a:sysClr val="windowText" lastClr="000000"/>
                    </a:solidFill>
                    <a:latin typeface="dcr10" panose="020B0500000000000000" pitchFamily="34" charset="0"/>
                  </a:rPr>
                  <a:t> </a:t>
                </a:r>
                <a:r>
                  <a:rPr lang="en-US" sz="2000" dirty="0" smtClean="0">
                    <a:solidFill>
                      <a:srgbClr val="3333CC"/>
                    </a:solidFill>
                    <a:latin typeface="dcr10" panose="020B0500000000000000" pitchFamily="34" charset="0"/>
                  </a:rPr>
                  <a:t>Bilaterally observed</a:t>
                </a:r>
                <a:r>
                  <a:rPr lang="en-US" sz="2000" dirty="0" smtClean="0">
                    <a:solidFill>
                      <a:sysClr val="windowText" lastClr="000000"/>
                    </a:solidFill>
                    <a:latin typeface="dcr10" panose="020B0500000000000000" pitchFamily="34" charset="0"/>
                  </a:rPr>
                  <a:t>.</a:t>
                </a:r>
                <a:endParaRPr lang="en-US" sz="2000" dirty="0">
                  <a:solidFill>
                    <a:sysClr val="windowText" lastClr="000000"/>
                  </a:solidFill>
                  <a:latin typeface="dcr10" panose="020B0500000000000000" pitchFamily="34"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485778" y="3810000"/>
                <a:ext cx="7288983" cy="734688"/>
              </a:xfrm>
              <a:prstGeom prst="rect">
                <a:avLst/>
              </a:prstGeom>
              <a:blipFill rotWithShape="1">
                <a:blip r:embed="rId3"/>
                <a:stretch>
                  <a:fillRect l="-921" t="-3306" r="-1004" b="-12397"/>
                </a:stretch>
              </a:blipFill>
            </p:spPr>
            <p:txBody>
              <a:bodyPr/>
              <a:lstStyle/>
              <a:p>
                <a:r>
                  <a:rPr lang="en-US">
                    <a:noFill/>
                  </a:rPr>
                  <a:t> </a:t>
                </a:r>
              </a:p>
            </p:txBody>
          </p:sp>
        </mc:Fallback>
      </mc:AlternateContent>
      <p:sp>
        <p:nvSpPr>
          <p:cNvPr id="33" name="TextBox 32"/>
          <p:cNvSpPr txBox="1"/>
          <p:nvPr/>
        </p:nvSpPr>
        <p:spPr>
          <a:xfrm>
            <a:off x="1447800" y="2190520"/>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1</a:t>
            </a:r>
            <a:endParaRPr lang="en-US" sz="1400" b="1" dirty="0">
              <a:latin typeface="dcr10" panose="020B0500000000000000" pitchFamily="34" charset="0"/>
            </a:endParaRPr>
          </a:p>
        </p:txBody>
      </p:sp>
      <p:sp>
        <p:nvSpPr>
          <p:cNvPr id="34" name="TextBox 33"/>
          <p:cNvSpPr txBox="1"/>
          <p:nvPr/>
        </p:nvSpPr>
        <p:spPr>
          <a:xfrm>
            <a:off x="2438400" y="2195267"/>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2</a:t>
            </a:r>
            <a:endParaRPr lang="en-US" sz="1400" b="1" dirty="0">
              <a:latin typeface="dcr10" panose="020B0500000000000000" pitchFamily="34" charset="0"/>
            </a:endParaRPr>
          </a:p>
        </p:txBody>
      </p:sp>
      <p:sp>
        <p:nvSpPr>
          <p:cNvPr id="36" name="TextBox 35"/>
          <p:cNvSpPr txBox="1"/>
          <p:nvPr/>
        </p:nvSpPr>
        <p:spPr>
          <a:xfrm>
            <a:off x="3429000" y="2190512"/>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3</a:t>
            </a:r>
            <a:endParaRPr lang="en-US" sz="1400" b="1" dirty="0">
              <a:latin typeface="dcr10" panose="020B0500000000000000" pitchFamily="34" charset="0"/>
            </a:endParaRPr>
          </a:p>
        </p:txBody>
      </p:sp>
      <p:sp>
        <p:nvSpPr>
          <p:cNvPr id="37" name="TextBox 36"/>
          <p:cNvSpPr txBox="1"/>
          <p:nvPr/>
        </p:nvSpPr>
        <p:spPr>
          <a:xfrm>
            <a:off x="4438836" y="2195275"/>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4</a:t>
            </a:r>
            <a:endParaRPr lang="en-US" sz="1400" b="1" dirty="0">
              <a:latin typeface="dcr10" panose="020B0500000000000000" pitchFamily="34" charset="0"/>
            </a:endParaRPr>
          </a:p>
        </p:txBody>
      </p:sp>
      <p:sp>
        <p:nvSpPr>
          <p:cNvPr id="38" name="TextBox 37"/>
          <p:cNvSpPr txBox="1"/>
          <p:nvPr/>
        </p:nvSpPr>
        <p:spPr>
          <a:xfrm>
            <a:off x="5438962" y="2190520"/>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5</a:t>
            </a:r>
            <a:endParaRPr lang="en-US" sz="1400" b="1" dirty="0">
              <a:latin typeface="dcr10" panose="020B0500000000000000" pitchFamily="34" charset="0"/>
            </a:endParaRPr>
          </a:p>
        </p:txBody>
      </p:sp>
      <p:sp>
        <p:nvSpPr>
          <p:cNvPr id="39" name="TextBox 38"/>
          <p:cNvSpPr txBox="1"/>
          <p:nvPr/>
        </p:nvSpPr>
        <p:spPr>
          <a:xfrm>
            <a:off x="6429562" y="2195267"/>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6</a:t>
            </a:r>
            <a:endParaRPr lang="en-US" sz="1400" b="1" dirty="0">
              <a:latin typeface="dcr10" panose="020B0500000000000000" pitchFamily="34" charset="0"/>
            </a:endParaRPr>
          </a:p>
        </p:txBody>
      </p:sp>
      <p:sp>
        <p:nvSpPr>
          <p:cNvPr id="42" name="TextBox 41"/>
          <p:cNvSpPr txBox="1"/>
          <p:nvPr/>
        </p:nvSpPr>
        <p:spPr>
          <a:xfrm>
            <a:off x="7420162" y="2190512"/>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7</a:t>
            </a:r>
            <a:endParaRPr lang="en-US" sz="1400" b="1" dirty="0">
              <a:latin typeface="dcr10" panose="020B0500000000000000" pitchFamily="34" charset="0"/>
            </a:endParaRPr>
          </a:p>
        </p:txBody>
      </p:sp>
      <p:sp>
        <p:nvSpPr>
          <p:cNvPr id="24" name="Title 1"/>
          <p:cNvSpPr txBox="1">
            <a:spLocks/>
          </p:cNvSpPr>
          <p:nvPr/>
        </p:nvSpPr>
        <p:spPr>
          <a:xfrm>
            <a:off x="457200" y="251488"/>
            <a:ext cx="4191000" cy="944562"/>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dirty="0">
              <a:solidFill>
                <a:srgbClr val="333399"/>
              </a:solidFill>
              <a:latin typeface="dccsc10" panose="020B0500000000000000" pitchFamily="34" charset="0"/>
            </a:endParaRPr>
          </a:p>
          <a:p>
            <a:pPr algn="l"/>
            <a:r>
              <a:rPr lang="en-US" sz="2800" dirty="0" smtClean="0">
                <a:solidFill>
                  <a:srgbClr val="333399"/>
                </a:solidFill>
                <a:latin typeface="dccsc10" panose="020B0500000000000000" pitchFamily="34" charset="0"/>
              </a:rPr>
              <a:t>Stage Game</a:t>
            </a:r>
            <a:endParaRPr lang="en-US" sz="2800" dirty="0">
              <a:solidFill>
                <a:srgbClr val="333399"/>
              </a:solidFill>
              <a:latin typeface="dccsc10" panose="020B0500000000000000" pitchFamily="34" charset="0"/>
            </a:endParaRPr>
          </a:p>
        </p:txBody>
      </p:sp>
      <mc:AlternateContent xmlns:mc="http://schemas.openxmlformats.org/markup-compatibility/2006" xmlns:a14="http://schemas.microsoft.com/office/drawing/2010/main">
        <mc:Choice Requires="a14">
          <p:sp>
            <p:nvSpPr>
              <p:cNvPr id="26" name="TextBox 25"/>
              <p:cNvSpPr txBox="1"/>
              <p:nvPr/>
            </p:nvSpPr>
            <p:spPr>
              <a:xfrm>
                <a:off x="967537" y="2515544"/>
                <a:ext cx="1196546" cy="461665"/>
              </a:xfrm>
              <a:prstGeom prst="rect">
                <a:avLst/>
              </a:prstGeom>
              <a:noFill/>
            </p:spPr>
            <p:txBody>
              <a:bodyPr wrap="none" rtlCol="0">
                <a:spAutoFit/>
              </a:bodyPr>
              <a:lstStyle/>
              <a:p>
                <a:pPr algn="ctr"/>
                <a:r>
                  <a:rPr lang="en-US" sz="1200" dirty="0" smtClean="0">
                    <a:solidFill>
                      <a:schemeClr val="tx1"/>
                    </a:solidFill>
                    <a:latin typeface="dcr10" panose="020B0500000000000000" pitchFamily="34" charset="0"/>
                  </a:rPr>
                  <a:t>Decision set </a:t>
                </a:r>
                <a14:m>
                  <m:oMath xmlns:m="http://schemas.openxmlformats.org/officeDocument/2006/math">
                    <m:sSub>
                      <m:sSubPr>
                        <m:ctrlPr>
                          <a:rPr lang="en-US" sz="1200" b="0" i="1" smtClean="0">
                            <a:solidFill>
                              <a:schemeClr val="tx1"/>
                            </a:solidFill>
                            <a:latin typeface="Cambria Math"/>
                          </a:rPr>
                        </m:ctrlPr>
                      </m:sSubPr>
                      <m:e>
                        <m:r>
                          <a:rPr lang="en-US" sz="1200" b="0" i="1" smtClean="0">
                            <a:solidFill>
                              <a:schemeClr val="tx1"/>
                            </a:solidFill>
                            <a:latin typeface="Cambria Math"/>
                          </a:rPr>
                          <m:t>𝐷</m:t>
                        </m:r>
                      </m:e>
                      <m:sub>
                        <m:r>
                          <a:rPr lang="en-US" sz="1200" b="0" i="1" smtClean="0">
                            <a:solidFill>
                              <a:schemeClr val="tx1"/>
                            </a:solidFill>
                            <a:latin typeface="Cambria Math"/>
                          </a:rPr>
                          <m:t>𝑡</m:t>
                        </m:r>
                      </m:sub>
                    </m:sSub>
                  </m:oMath>
                </a14:m>
                <a:endParaRPr lang="en-US" sz="1200" b="0" dirty="0" smtClean="0">
                  <a:solidFill>
                    <a:schemeClr val="tx1"/>
                  </a:solidFill>
                  <a:latin typeface="dcr10" panose="020B0500000000000000" pitchFamily="34" charset="0"/>
                </a:endParaRPr>
              </a:p>
              <a:p>
                <a:pPr algn="ctr"/>
                <a:r>
                  <a:rPr lang="en-US" sz="1200" dirty="0" smtClean="0">
                    <a:solidFill>
                      <a:schemeClr val="tx1"/>
                    </a:solidFill>
                    <a:latin typeface="dcr10" panose="020B0500000000000000" pitchFamily="34" charset="0"/>
                  </a:rPr>
                  <a:t>State </a:t>
                </a:r>
                <a14:m>
                  <m:oMath xmlns:m="http://schemas.openxmlformats.org/officeDocument/2006/math">
                    <m:sSub>
                      <m:sSubPr>
                        <m:ctrlPr>
                          <a:rPr lang="en-US" sz="1200" b="0" i="1" smtClean="0">
                            <a:solidFill>
                              <a:schemeClr val="tx1"/>
                            </a:solidFill>
                            <a:latin typeface="Cambria Math"/>
                          </a:rPr>
                        </m:ctrlPr>
                      </m:sSubPr>
                      <m:e>
                        <m:r>
                          <a:rPr lang="en-US" sz="1200" b="0" i="1" smtClean="0">
                            <a:solidFill>
                              <a:schemeClr val="tx1"/>
                            </a:solidFill>
                            <a:latin typeface="Cambria Math"/>
                          </a:rPr>
                          <m:t>𝜃</m:t>
                        </m:r>
                      </m:e>
                      <m:sub>
                        <m:r>
                          <a:rPr lang="en-US" sz="1200" b="0" i="1" smtClean="0">
                            <a:solidFill>
                              <a:schemeClr val="tx1"/>
                            </a:solidFill>
                            <a:latin typeface="Cambria Math"/>
                          </a:rPr>
                          <m:t>𝑡</m:t>
                        </m:r>
                      </m:sub>
                    </m:sSub>
                  </m:oMath>
                </a14:m>
                <a:endParaRPr lang="en-US" sz="1200" dirty="0" smtClean="0">
                  <a:solidFill>
                    <a:schemeClr val="tx1"/>
                  </a:solidFill>
                  <a:latin typeface="dcr10" panose="020B0500000000000000"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967537" y="2515544"/>
                <a:ext cx="1196546" cy="461665"/>
              </a:xfrm>
              <a:prstGeom prst="rect">
                <a:avLst/>
              </a:prstGeom>
              <a:blipFill rotWithShape="1">
                <a:blip r:embed="rId4"/>
                <a:stretch>
                  <a:fillRect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2063641" y="2514600"/>
                <a:ext cx="1038874" cy="276999"/>
              </a:xfrm>
              <a:prstGeom prst="rect">
                <a:avLst/>
              </a:prstGeom>
              <a:noFill/>
            </p:spPr>
            <p:txBody>
              <a:bodyPr wrap="none" rtlCol="0">
                <a:spAutoFit/>
              </a:bodyPr>
              <a:lstStyle/>
              <a:p>
                <a:pPr algn="ctr"/>
                <a:r>
                  <a:rPr lang="en-US" sz="1200" dirty="0" smtClean="0">
                    <a:solidFill>
                      <a:schemeClr val="tx1"/>
                    </a:solidFill>
                    <a:latin typeface="dcr10" panose="020B0500000000000000" pitchFamily="34" charset="0"/>
                  </a:rPr>
                  <a:t>P chooses </a:t>
                </a:r>
                <a14:m>
                  <m:oMath xmlns:m="http://schemas.openxmlformats.org/officeDocument/2006/math">
                    <m:sSub>
                      <m:sSubPr>
                        <m:ctrlPr>
                          <a:rPr lang="en-US" sz="1200" b="0" i="1" smtClean="0">
                            <a:solidFill>
                              <a:schemeClr val="tx1"/>
                            </a:solidFill>
                            <a:latin typeface="Cambria Math"/>
                          </a:rPr>
                        </m:ctrlPr>
                      </m:sSubPr>
                      <m:e>
                        <m:r>
                          <a:rPr lang="en-US" sz="1200" b="0" i="1" smtClean="0">
                            <a:solidFill>
                              <a:schemeClr val="tx1"/>
                            </a:solidFill>
                            <a:latin typeface="Cambria Math"/>
                          </a:rPr>
                          <m:t>𝑑</m:t>
                        </m:r>
                      </m:e>
                      <m:sub>
                        <m:r>
                          <a:rPr lang="en-US" sz="1200" b="0" i="1" smtClean="0">
                            <a:solidFill>
                              <a:schemeClr val="tx1"/>
                            </a:solidFill>
                            <a:latin typeface="Cambria Math"/>
                          </a:rPr>
                          <m:t>𝑡</m:t>
                        </m:r>
                      </m:sub>
                    </m:sSub>
                  </m:oMath>
                </a14:m>
                <a:endParaRPr lang="en-US" sz="1200" b="0" dirty="0" smtClean="0">
                  <a:solidFill>
                    <a:schemeClr val="tx1"/>
                  </a:solidFill>
                  <a:latin typeface="dcr10" panose="020B0500000000000000"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2063641" y="2514600"/>
                <a:ext cx="1038874" cy="276999"/>
              </a:xfrm>
              <a:prstGeom prst="rect">
                <a:avLst/>
              </a:prstGeom>
              <a:blipFill rotWithShape="1">
                <a:blip r:embed="rId5"/>
                <a:stretch>
                  <a:fillRect l="-588"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033221" y="2514600"/>
                <a:ext cx="1105239" cy="478080"/>
              </a:xfrm>
              <a:prstGeom prst="rect">
                <a:avLst/>
              </a:prstGeom>
              <a:noFill/>
            </p:spPr>
            <p:txBody>
              <a:bodyPr wrap="none" rtlCol="0">
                <a:spAutoFit/>
              </a:bodyPr>
              <a:lstStyle/>
              <a:p>
                <a:pPr algn="ctr"/>
                <a:r>
                  <a:rPr lang="en-US" sz="1200" dirty="0" smtClean="0">
                    <a:solidFill>
                      <a:srgbClr val="3333CC"/>
                    </a:solidFill>
                    <a:latin typeface="dcr10" panose="020B0500000000000000" pitchFamily="34" charset="0"/>
                  </a:rPr>
                  <a:t>Transfers </a:t>
                </a:r>
                <a14:m>
                  <m:oMath xmlns:m="http://schemas.openxmlformats.org/officeDocument/2006/math">
                    <m:sSub>
                      <m:sSubPr>
                        <m:ctrlPr>
                          <a:rPr lang="en-US" sz="1200" b="0" i="1" smtClean="0">
                            <a:solidFill>
                              <a:srgbClr val="3333CC"/>
                            </a:solidFill>
                            <a:latin typeface="Cambria Math"/>
                          </a:rPr>
                        </m:ctrlPr>
                      </m:sSubPr>
                      <m:e>
                        <m:r>
                          <a:rPr lang="en-US" sz="1200" b="0" i="1" smtClean="0">
                            <a:solidFill>
                              <a:srgbClr val="3333CC"/>
                            </a:solidFill>
                            <a:latin typeface="Cambria Math"/>
                          </a:rPr>
                          <m:t>𝑤</m:t>
                        </m:r>
                      </m:e>
                      <m:sub>
                        <m:r>
                          <a:rPr lang="en-US" sz="1200" b="0" i="1" smtClean="0">
                            <a:solidFill>
                              <a:srgbClr val="3333CC"/>
                            </a:solidFill>
                            <a:latin typeface="Cambria Math"/>
                          </a:rPr>
                          <m:t>𝑖</m:t>
                        </m:r>
                        <m:r>
                          <a:rPr lang="en-US" sz="1200" b="0" i="1" smtClean="0">
                            <a:solidFill>
                              <a:srgbClr val="3333CC"/>
                            </a:solidFill>
                            <a:latin typeface="Cambria Math"/>
                          </a:rPr>
                          <m:t>,</m:t>
                        </m:r>
                        <m:r>
                          <a:rPr lang="en-US" sz="1200" b="0" i="1" smtClean="0">
                            <a:solidFill>
                              <a:srgbClr val="3333CC"/>
                            </a:solidFill>
                            <a:latin typeface="Cambria Math"/>
                          </a:rPr>
                          <m:t>𝑡</m:t>
                        </m:r>
                      </m:sub>
                    </m:sSub>
                  </m:oMath>
                </a14:m>
                <a:endParaRPr lang="en-US" sz="1200" b="0" dirty="0" smtClean="0">
                  <a:solidFill>
                    <a:srgbClr val="3333CC"/>
                  </a:solidFill>
                  <a:latin typeface="dcr10" panose="020B0500000000000000" pitchFamily="34" charset="0"/>
                </a:endParaRPr>
              </a:p>
              <a:p>
                <a:pPr algn="ctr"/>
                <a:r>
                  <a:rPr lang="en-US" sz="1200" dirty="0" smtClean="0">
                    <a:solidFill>
                      <a:srgbClr val="3333CC"/>
                    </a:solidFill>
                    <a:latin typeface="dcr10" panose="020B0500000000000000" pitchFamily="34" charset="0"/>
                  </a:rPr>
                  <a:t>Messages </a:t>
                </a:r>
                <a14:m>
                  <m:oMath xmlns:m="http://schemas.openxmlformats.org/officeDocument/2006/math">
                    <m:sSub>
                      <m:sSubPr>
                        <m:ctrlPr>
                          <a:rPr lang="en-US" sz="1200" b="0" i="1" smtClean="0">
                            <a:solidFill>
                              <a:srgbClr val="3333CC"/>
                            </a:solidFill>
                            <a:latin typeface="Cambria Math"/>
                          </a:rPr>
                        </m:ctrlPr>
                      </m:sSubPr>
                      <m:e>
                        <m:r>
                          <a:rPr lang="en-US" sz="1200" b="0" i="1" smtClean="0">
                            <a:solidFill>
                              <a:srgbClr val="3333CC"/>
                            </a:solidFill>
                            <a:latin typeface="Cambria Math"/>
                          </a:rPr>
                          <m:t>𝑚</m:t>
                        </m:r>
                      </m:e>
                      <m:sub>
                        <m:r>
                          <a:rPr lang="en-US" sz="1200" b="0" i="1" smtClean="0">
                            <a:solidFill>
                              <a:srgbClr val="3333CC"/>
                            </a:solidFill>
                            <a:latin typeface="Cambria Math"/>
                          </a:rPr>
                          <m:t>𝑖</m:t>
                        </m:r>
                        <m:r>
                          <a:rPr lang="en-US" sz="1200" b="0" i="1" smtClean="0">
                            <a:solidFill>
                              <a:srgbClr val="3333CC"/>
                            </a:solidFill>
                            <a:latin typeface="Cambria Math"/>
                          </a:rPr>
                          <m:t>,</m:t>
                        </m:r>
                        <m:r>
                          <a:rPr lang="en-US" sz="1200" b="0" i="1" smtClean="0">
                            <a:solidFill>
                              <a:srgbClr val="3333CC"/>
                            </a:solidFill>
                            <a:latin typeface="Cambria Math"/>
                          </a:rPr>
                          <m:t>𝑡</m:t>
                        </m:r>
                      </m:sub>
                    </m:sSub>
                  </m:oMath>
                </a14:m>
                <a:endParaRPr lang="en-US" sz="1200" b="0" dirty="0" smtClean="0">
                  <a:solidFill>
                    <a:srgbClr val="3333CC"/>
                  </a:solidFill>
                  <a:latin typeface="dcr10" panose="020B0500000000000000"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033221" y="2514600"/>
                <a:ext cx="1105239" cy="478080"/>
              </a:xfrm>
              <a:prstGeom prst="rect">
                <a:avLst/>
              </a:prstGeom>
              <a:blipFill rotWithShape="1">
                <a:blip r:embed="rId6"/>
                <a:stretch>
                  <a:fillRect b="-64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080836" y="2514600"/>
                <a:ext cx="985013" cy="285206"/>
              </a:xfrm>
              <a:prstGeom prst="rect">
                <a:avLst/>
              </a:prstGeom>
              <a:noFill/>
            </p:spPr>
            <p:txBody>
              <a:bodyPr wrap="none" rtlCol="0">
                <a:spAutoFit/>
              </a:bodyPr>
              <a:lstStyle/>
              <a:p>
                <a:pPr algn="ctr"/>
                <a:r>
                  <a:rPr lang="en-US" sz="1200" dirty="0" smtClean="0">
                    <a:solidFill>
                      <a:srgbClr val="3333CC"/>
                    </a:solidFill>
                    <a:latin typeface="dcr10" panose="020B0500000000000000" pitchFamily="34" charset="0"/>
                  </a:rPr>
                  <a:t>Accept? </a:t>
                </a:r>
                <a14:m>
                  <m:oMath xmlns:m="http://schemas.openxmlformats.org/officeDocument/2006/math">
                    <m:sSub>
                      <m:sSubPr>
                        <m:ctrlPr>
                          <a:rPr lang="en-US" sz="1200" b="0" i="1" smtClean="0">
                            <a:solidFill>
                              <a:srgbClr val="3333CC"/>
                            </a:solidFill>
                            <a:latin typeface="Cambria Math"/>
                          </a:rPr>
                        </m:ctrlPr>
                      </m:sSubPr>
                      <m:e>
                        <m:r>
                          <a:rPr lang="en-US" sz="1200" b="0" i="1" smtClean="0">
                            <a:solidFill>
                              <a:srgbClr val="3333CC"/>
                            </a:solidFill>
                            <a:latin typeface="Cambria Math"/>
                          </a:rPr>
                          <m:t>𝑎</m:t>
                        </m:r>
                      </m:e>
                      <m:sub>
                        <m:r>
                          <a:rPr lang="en-US" sz="1200" b="0" i="1" smtClean="0">
                            <a:solidFill>
                              <a:srgbClr val="3333CC"/>
                            </a:solidFill>
                            <a:latin typeface="Cambria Math"/>
                          </a:rPr>
                          <m:t>𝑖</m:t>
                        </m:r>
                        <m:r>
                          <a:rPr lang="en-US" sz="1200" b="0" i="1" smtClean="0">
                            <a:solidFill>
                              <a:srgbClr val="3333CC"/>
                            </a:solidFill>
                            <a:latin typeface="Cambria Math"/>
                          </a:rPr>
                          <m:t>,</m:t>
                        </m:r>
                        <m:r>
                          <a:rPr lang="en-US" sz="1200" b="0" i="1" smtClean="0">
                            <a:solidFill>
                              <a:srgbClr val="3333CC"/>
                            </a:solidFill>
                            <a:latin typeface="Cambria Math"/>
                          </a:rPr>
                          <m:t>𝑡</m:t>
                        </m:r>
                      </m:sub>
                    </m:sSub>
                  </m:oMath>
                </a14:m>
                <a:endParaRPr lang="en-US" sz="1200" b="0" dirty="0" smtClean="0">
                  <a:solidFill>
                    <a:srgbClr val="3333CC"/>
                  </a:solidFill>
                  <a:latin typeface="dcr10" panose="020B0500000000000000"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4080836" y="2514600"/>
                <a:ext cx="985013" cy="285206"/>
              </a:xfrm>
              <a:prstGeom prst="rect">
                <a:avLst/>
              </a:prstGeom>
              <a:blipFill rotWithShape="1">
                <a:blip r:embed="rId7"/>
                <a:stretch>
                  <a:fillRect b="-13043"/>
                </a:stretch>
              </a:blipFill>
            </p:spPr>
            <p:txBody>
              <a:bodyPr/>
              <a:lstStyle/>
              <a:p>
                <a:r>
                  <a:rPr lang="en-US">
                    <a:noFill/>
                  </a:rPr>
                  <a:t> </a:t>
                </a:r>
              </a:p>
            </p:txBody>
          </p:sp>
        </mc:Fallback>
      </mc:AlternateContent>
    </p:spTree>
    <p:extLst>
      <p:ext uri="{BB962C8B-B14F-4D97-AF65-F5344CB8AC3E}">
        <p14:creationId xmlns:p14="http://schemas.microsoft.com/office/powerpoint/2010/main" val="18783474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914400" y="2061927"/>
            <a:ext cx="73152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1585911"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3571690"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6567305"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7562852"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4572000"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5577073"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2576143" y="1909527"/>
            <a:ext cx="0" cy="30480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485778" y="3810000"/>
                <a:ext cx="8085483" cy="413511"/>
              </a:xfrm>
              <a:prstGeom prst="rect">
                <a:avLst/>
              </a:prstGeom>
              <a:noFill/>
            </p:spPr>
            <p:txBody>
              <a:bodyPr wrap="none" rtlCol="0">
                <a:spAutoFit/>
              </a:bodyPr>
              <a:lstStyle/>
              <a:p>
                <a:r>
                  <a:rPr lang="en-US" sz="2000" dirty="0" smtClean="0">
                    <a:latin typeface="dcr10" panose="020B0500000000000000" pitchFamily="34" charset="0"/>
                  </a:rPr>
                  <a:t>5: If </a:t>
                </a:r>
                <a14:m>
                  <m:oMath xmlns:m="http://schemas.openxmlformats.org/officeDocument/2006/math">
                    <m:r>
                      <a:rPr lang="en-US" sz="2000" b="0" i="1" smtClean="0">
                        <a:latin typeface="Cambria Math"/>
                      </a:rPr>
                      <m:t>𝑖</m:t>
                    </m:r>
                  </m:oMath>
                </a14:m>
                <a:r>
                  <a:rPr lang="en-US" sz="2000" dirty="0" smtClean="0">
                    <a:solidFill>
                      <a:sysClr val="windowText" lastClr="000000"/>
                    </a:solidFill>
                    <a:latin typeface="dcr10" panose="020B0500000000000000" pitchFamily="34" charset="0"/>
                  </a:rPr>
                  <a:t> accepts, chooses effort </a:t>
                </a:r>
                <a14:m>
                  <m:oMath xmlns:m="http://schemas.openxmlformats.org/officeDocument/2006/math">
                    <m:sSub>
                      <m:sSubPr>
                        <m:ctrlPr>
                          <a:rPr lang="en-US" sz="2000" b="0" i="1" smtClean="0">
                            <a:solidFill>
                              <a:sysClr val="windowText" lastClr="000000"/>
                            </a:solidFill>
                            <a:latin typeface="Cambria Math"/>
                          </a:rPr>
                        </m:ctrlPr>
                      </m:sSubPr>
                      <m:e>
                        <m:r>
                          <a:rPr lang="en-US" sz="2000" b="0" i="1" smtClean="0">
                            <a:solidFill>
                              <a:sysClr val="windowText" lastClr="000000"/>
                            </a:solidFill>
                            <a:latin typeface="Cambria Math"/>
                          </a:rPr>
                          <m:t>𝑒</m:t>
                        </m:r>
                      </m:e>
                      <m:sub>
                        <m:r>
                          <a:rPr lang="en-US" sz="2000" b="0" i="1" smtClean="0">
                            <a:solidFill>
                              <a:sysClr val="windowText" lastClr="000000"/>
                            </a:solidFill>
                            <a:latin typeface="Cambria Math"/>
                          </a:rPr>
                          <m:t>𝑖</m:t>
                        </m:r>
                        <m:r>
                          <a:rPr lang="en-US" sz="2000" b="0" i="1" smtClean="0">
                            <a:solidFill>
                              <a:sysClr val="windowText" lastClr="000000"/>
                            </a:solidFill>
                            <a:latin typeface="Cambria Math"/>
                          </a:rPr>
                          <m:t>,</m:t>
                        </m:r>
                        <m:r>
                          <a:rPr lang="en-US" sz="2000" b="0" i="1" smtClean="0">
                            <a:solidFill>
                              <a:sysClr val="windowText" lastClr="000000"/>
                            </a:solidFill>
                            <a:latin typeface="Cambria Math"/>
                          </a:rPr>
                          <m:t>𝑡</m:t>
                        </m:r>
                      </m:sub>
                    </m:sSub>
                    <m:r>
                      <a:rPr lang="en-US" sz="2000" b="0" i="1" smtClean="0">
                        <a:solidFill>
                          <a:sysClr val="windowText" lastClr="000000"/>
                        </a:solidFill>
                        <a:latin typeface="Cambria Math"/>
                      </a:rPr>
                      <m:t>∈</m:t>
                    </m:r>
                    <m:sSub>
                      <m:sSubPr>
                        <m:ctrlPr>
                          <a:rPr lang="en-US" sz="2000" b="0" i="1" smtClean="0">
                            <a:solidFill>
                              <a:sysClr val="windowText" lastClr="000000"/>
                            </a:solidFill>
                            <a:latin typeface="Cambria Math"/>
                          </a:rPr>
                        </m:ctrlPr>
                      </m:sSubPr>
                      <m:e>
                        <m:r>
                          <a:rPr lang="en-US" sz="2000" b="0" i="1" smtClean="0">
                            <a:solidFill>
                              <a:sysClr val="windowText" lastClr="000000"/>
                            </a:solidFill>
                            <a:latin typeface="Cambria Math"/>
                          </a:rPr>
                          <m:t>ℝ</m:t>
                        </m:r>
                      </m:e>
                      <m:sub>
                        <m:r>
                          <a:rPr lang="en-US" sz="2000" b="0" i="1" smtClean="0">
                            <a:solidFill>
                              <a:sysClr val="windowText" lastClr="000000"/>
                            </a:solidFill>
                            <a:latin typeface="Cambria Math"/>
                          </a:rPr>
                          <m:t>+</m:t>
                        </m:r>
                      </m:sub>
                    </m:sSub>
                  </m:oMath>
                </a14:m>
                <a:r>
                  <a:rPr lang="en-US" sz="2000" dirty="0" smtClean="0">
                    <a:solidFill>
                      <a:sysClr val="windowText" lastClr="000000"/>
                    </a:solidFill>
                    <a:latin typeface="dcr10" panose="020B0500000000000000" pitchFamily="34" charset="0"/>
                  </a:rPr>
                  <a:t> at cost </a:t>
                </a:r>
                <a14:m>
                  <m:oMath xmlns:m="http://schemas.openxmlformats.org/officeDocument/2006/math">
                    <m:r>
                      <a:rPr lang="en-US" sz="2000" b="0" i="1" smtClean="0">
                        <a:solidFill>
                          <a:sysClr val="windowText" lastClr="000000"/>
                        </a:solidFill>
                        <a:latin typeface="Cambria Math"/>
                      </a:rPr>
                      <m:t>𝑐</m:t>
                    </m:r>
                    <m:r>
                      <m:rPr>
                        <m:lit/>
                      </m:rPr>
                      <a:rPr lang="en-US" sz="2000" b="0" i="1" smtClean="0">
                        <a:solidFill>
                          <a:sysClr val="windowText" lastClr="000000"/>
                        </a:solidFill>
                        <a:latin typeface="Cambria Math"/>
                      </a:rPr>
                      <m:t>(</m:t>
                    </m:r>
                    <m:r>
                      <a:rPr lang="en-US" sz="2000" b="0" i="1" smtClean="0">
                        <a:solidFill>
                          <a:sysClr val="windowText" lastClr="000000"/>
                        </a:solidFill>
                        <a:latin typeface="Cambria Math"/>
                      </a:rPr>
                      <m:t>⋅</m:t>
                    </m:r>
                    <m:r>
                      <m:rPr>
                        <m:lit/>
                      </m:rPr>
                      <a:rPr lang="en-US" sz="2000" b="0" i="1" smtClean="0">
                        <a:solidFill>
                          <a:sysClr val="windowText" lastClr="000000"/>
                        </a:solidFill>
                        <a:latin typeface="Cambria Math"/>
                      </a:rPr>
                      <m:t>)</m:t>
                    </m:r>
                  </m:oMath>
                </a14:m>
                <a:r>
                  <a:rPr lang="en-US" sz="2000" dirty="0" smtClean="0">
                    <a:solidFill>
                      <a:sysClr val="windowText" lastClr="000000"/>
                    </a:solidFill>
                    <a:latin typeface="dcr10" panose="020B0500000000000000" pitchFamily="34" charset="0"/>
                  </a:rPr>
                  <a:t>. </a:t>
                </a:r>
                <a:r>
                  <a:rPr lang="en-US" sz="2000" dirty="0" smtClean="0">
                    <a:solidFill>
                      <a:srgbClr val="FF0000"/>
                    </a:solidFill>
                    <a:latin typeface="dcr10" panose="020B0500000000000000" pitchFamily="34" charset="0"/>
                  </a:rPr>
                  <a:t>Privately observed.</a:t>
                </a:r>
              </a:p>
            </p:txBody>
          </p:sp>
        </mc:Choice>
        <mc:Fallback xmlns="">
          <p:sp>
            <p:nvSpPr>
              <p:cNvPr id="40" name="TextBox 39"/>
              <p:cNvSpPr txBox="1">
                <a:spLocks noRot="1" noChangeAspect="1" noMove="1" noResize="1" noEditPoints="1" noAdjustHandles="1" noChangeArrowheads="1" noChangeShapeType="1" noTextEdit="1"/>
              </p:cNvSpPr>
              <p:nvPr/>
            </p:nvSpPr>
            <p:spPr>
              <a:xfrm>
                <a:off x="485778" y="3810000"/>
                <a:ext cx="8085483" cy="413511"/>
              </a:xfrm>
              <a:prstGeom prst="rect">
                <a:avLst/>
              </a:prstGeom>
              <a:blipFill rotWithShape="1">
                <a:blip r:embed="rId3"/>
                <a:stretch>
                  <a:fillRect l="-830" t="-5882" b="-23529"/>
                </a:stretch>
              </a:blipFill>
            </p:spPr>
            <p:txBody>
              <a:bodyPr/>
              <a:lstStyle/>
              <a:p>
                <a:r>
                  <a:rPr lang="en-US">
                    <a:noFill/>
                  </a:rPr>
                  <a:t> </a:t>
                </a:r>
              </a:p>
            </p:txBody>
          </p:sp>
        </mc:Fallback>
      </mc:AlternateContent>
      <p:sp>
        <p:nvSpPr>
          <p:cNvPr id="33" name="TextBox 32"/>
          <p:cNvSpPr txBox="1"/>
          <p:nvPr/>
        </p:nvSpPr>
        <p:spPr>
          <a:xfrm>
            <a:off x="1447800" y="2190520"/>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1</a:t>
            </a:r>
            <a:endParaRPr lang="en-US" sz="1400" b="1" dirty="0">
              <a:latin typeface="dcr10" panose="020B0500000000000000" pitchFamily="34" charset="0"/>
            </a:endParaRPr>
          </a:p>
        </p:txBody>
      </p:sp>
      <p:sp>
        <p:nvSpPr>
          <p:cNvPr id="34" name="TextBox 33"/>
          <p:cNvSpPr txBox="1"/>
          <p:nvPr/>
        </p:nvSpPr>
        <p:spPr>
          <a:xfrm>
            <a:off x="2438400" y="2195267"/>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2</a:t>
            </a:r>
            <a:endParaRPr lang="en-US" sz="1400" b="1" dirty="0">
              <a:latin typeface="dcr10" panose="020B0500000000000000" pitchFamily="34" charset="0"/>
            </a:endParaRPr>
          </a:p>
        </p:txBody>
      </p:sp>
      <p:sp>
        <p:nvSpPr>
          <p:cNvPr id="36" name="TextBox 35"/>
          <p:cNvSpPr txBox="1"/>
          <p:nvPr/>
        </p:nvSpPr>
        <p:spPr>
          <a:xfrm>
            <a:off x="3429000" y="2190512"/>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3</a:t>
            </a:r>
            <a:endParaRPr lang="en-US" sz="1400" b="1" dirty="0">
              <a:latin typeface="dcr10" panose="020B0500000000000000" pitchFamily="34" charset="0"/>
            </a:endParaRPr>
          </a:p>
        </p:txBody>
      </p:sp>
      <p:sp>
        <p:nvSpPr>
          <p:cNvPr id="37" name="TextBox 36"/>
          <p:cNvSpPr txBox="1"/>
          <p:nvPr/>
        </p:nvSpPr>
        <p:spPr>
          <a:xfrm>
            <a:off x="4438836" y="2195275"/>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4</a:t>
            </a:r>
            <a:endParaRPr lang="en-US" sz="1400" b="1" dirty="0">
              <a:latin typeface="dcr10" panose="020B0500000000000000" pitchFamily="34" charset="0"/>
            </a:endParaRPr>
          </a:p>
        </p:txBody>
      </p:sp>
      <p:sp>
        <p:nvSpPr>
          <p:cNvPr id="38" name="TextBox 37"/>
          <p:cNvSpPr txBox="1"/>
          <p:nvPr/>
        </p:nvSpPr>
        <p:spPr>
          <a:xfrm>
            <a:off x="5438962" y="2190520"/>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5</a:t>
            </a:r>
            <a:endParaRPr lang="en-US" sz="1400" b="1" dirty="0">
              <a:latin typeface="dcr10" panose="020B0500000000000000" pitchFamily="34" charset="0"/>
            </a:endParaRPr>
          </a:p>
        </p:txBody>
      </p:sp>
      <p:sp>
        <p:nvSpPr>
          <p:cNvPr id="39" name="TextBox 38"/>
          <p:cNvSpPr txBox="1"/>
          <p:nvPr/>
        </p:nvSpPr>
        <p:spPr>
          <a:xfrm>
            <a:off x="6429562" y="2195267"/>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6</a:t>
            </a:r>
            <a:endParaRPr lang="en-US" sz="1400" b="1" dirty="0">
              <a:latin typeface="dcr10" panose="020B0500000000000000" pitchFamily="34" charset="0"/>
            </a:endParaRPr>
          </a:p>
        </p:txBody>
      </p:sp>
      <p:sp>
        <p:nvSpPr>
          <p:cNvPr id="42" name="TextBox 41"/>
          <p:cNvSpPr txBox="1"/>
          <p:nvPr/>
        </p:nvSpPr>
        <p:spPr>
          <a:xfrm>
            <a:off x="7420162" y="2190512"/>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7</a:t>
            </a:r>
            <a:endParaRPr lang="en-US" sz="1400" b="1" dirty="0">
              <a:latin typeface="dcr10" panose="020B0500000000000000" pitchFamily="34" charset="0"/>
            </a:endParaRPr>
          </a:p>
        </p:txBody>
      </p:sp>
      <p:sp>
        <p:nvSpPr>
          <p:cNvPr id="24" name="Title 1"/>
          <p:cNvSpPr txBox="1">
            <a:spLocks/>
          </p:cNvSpPr>
          <p:nvPr/>
        </p:nvSpPr>
        <p:spPr>
          <a:xfrm>
            <a:off x="457200" y="251488"/>
            <a:ext cx="4191000" cy="944562"/>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dirty="0">
              <a:solidFill>
                <a:srgbClr val="333399"/>
              </a:solidFill>
              <a:latin typeface="dccsc10" panose="020B0500000000000000" pitchFamily="34" charset="0"/>
            </a:endParaRPr>
          </a:p>
          <a:p>
            <a:pPr algn="l"/>
            <a:r>
              <a:rPr lang="en-US" sz="2800" dirty="0" smtClean="0">
                <a:solidFill>
                  <a:srgbClr val="333399"/>
                </a:solidFill>
                <a:latin typeface="dccsc10" panose="020B0500000000000000" pitchFamily="34" charset="0"/>
              </a:rPr>
              <a:t>Stage Game</a:t>
            </a:r>
            <a:endParaRPr lang="en-US" sz="2800" dirty="0">
              <a:solidFill>
                <a:srgbClr val="333399"/>
              </a:solidFill>
              <a:latin typeface="dccsc10" panose="020B0500000000000000" pitchFamily="34" charset="0"/>
            </a:endParaRPr>
          </a:p>
        </p:txBody>
      </p:sp>
      <mc:AlternateContent xmlns:mc="http://schemas.openxmlformats.org/markup-compatibility/2006" xmlns:a14="http://schemas.microsoft.com/office/drawing/2010/main">
        <mc:Choice Requires="a14">
          <p:sp>
            <p:nvSpPr>
              <p:cNvPr id="27" name="TextBox 26"/>
              <p:cNvSpPr txBox="1"/>
              <p:nvPr/>
            </p:nvSpPr>
            <p:spPr>
              <a:xfrm>
                <a:off x="967537" y="2515544"/>
                <a:ext cx="1196546" cy="461665"/>
              </a:xfrm>
              <a:prstGeom prst="rect">
                <a:avLst/>
              </a:prstGeom>
              <a:noFill/>
            </p:spPr>
            <p:txBody>
              <a:bodyPr wrap="none" rtlCol="0">
                <a:spAutoFit/>
              </a:bodyPr>
              <a:lstStyle/>
              <a:p>
                <a:pPr algn="ctr"/>
                <a:r>
                  <a:rPr lang="en-US" sz="1200" dirty="0" smtClean="0">
                    <a:solidFill>
                      <a:schemeClr val="tx1"/>
                    </a:solidFill>
                    <a:latin typeface="dcr10" panose="020B0500000000000000" pitchFamily="34" charset="0"/>
                  </a:rPr>
                  <a:t>Decision set </a:t>
                </a:r>
                <a14:m>
                  <m:oMath xmlns:m="http://schemas.openxmlformats.org/officeDocument/2006/math">
                    <m:sSub>
                      <m:sSubPr>
                        <m:ctrlPr>
                          <a:rPr lang="en-US" sz="1200" b="0" i="1" smtClean="0">
                            <a:solidFill>
                              <a:schemeClr val="tx1"/>
                            </a:solidFill>
                            <a:latin typeface="Cambria Math"/>
                          </a:rPr>
                        </m:ctrlPr>
                      </m:sSubPr>
                      <m:e>
                        <m:r>
                          <a:rPr lang="en-US" sz="1200" b="0" i="1" smtClean="0">
                            <a:solidFill>
                              <a:schemeClr val="tx1"/>
                            </a:solidFill>
                            <a:latin typeface="Cambria Math"/>
                          </a:rPr>
                          <m:t>𝐷</m:t>
                        </m:r>
                      </m:e>
                      <m:sub>
                        <m:r>
                          <a:rPr lang="en-US" sz="1200" b="0" i="1" smtClean="0">
                            <a:solidFill>
                              <a:schemeClr val="tx1"/>
                            </a:solidFill>
                            <a:latin typeface="Cambria Math"/>
                          </a:rPr>
                          <m:t>𝑡</m:t>
                        </m:r>
                      </m:sub>
                    </m:sSub>
                  </m:oMath>
                </a14:m>
                <a:endParaRPr lang="en-US" sz="1200" b="0" dirty="0" smtClean="0">
                  <a:solidFill>
                    <a:schemeClr val="tx1"/>
                  </a:solidFill>
                  <a:latin typeface="dcr10" panose="020B0500000000000000" pitchFamily="34" charset="0"/>
                </a:endParaRPr>
              </a:p>
              <a:p>
                <a:pPr algn="ctr"/>
                <a:r>
                  <a:rPr lang="en-US" sz="1200" dirty="0" smtClean="0">
                    <a:solidFill>
                      <a:schemeClr val="tx1"/>
                    </a:solidFill>
                    <a:latin typeface="dcr10" panose="020B0500000000000000" pitchFamily="34" charset="0"/>
                  </a:rPr>
                  <a:t>State </a:t>
                </a:r>
                <a14:m>
                  <m:oMath xmlns:m="http://schemas.openxmlformats.org/officeDocument/2006/math">
                    <m:sSub>
                      <m:sSubPr>
                        <m:ctrlPr>
                          <a:rPr lang="en-US" sz="1200" b="0" i="1" smtClean="0">
                            <a:solidFill>
                              <a:schemeClr val="tx1"/>
                            </a:solidFill>
                            <a:latin typeface="Cambria Math"/>
                          </a:rPr>
                        </m:ctrlPr>
                      </m:sSubPr>
                      <m:e>
                        <m:r>
                          <a:rPr lang="en-US" sz="1200" b="0" i="1" smtClean="0">
                            <a:solidFill>
                              <a:schemeClr val="tx1"/>
                            </a:solidFill>
                            <a:latin typeface="Cambria Math"/>
                          </a:rPr>
                          <m:t>𝜃</m:t>
                        </m:r>
                      </m:e>
                      <m:sub>
                        <m:r>
                          <a:rPr lang="en-US" sz="1200" b="0" i="1" smtClean="0">
                            <a:solidFill>
                              <a:schemeClr val="tx1"/>
                            </a:solidFill>
                            <a:latin typeface="Cambria Math"/>
                          </a:rPr>
                          <m:t>𝑡</m:t>
                        </m:r>
                      </m:sub>
                    </m:sSub>
                  </m:oMath>
                </a14:m>
                <a:endParaRPr lang="en-US" sz="1200" dirty="0" smtClean="0">
                  <a:solidFill>
                    <a:schemeClr val="tx1"/>
                  </a:solidFill>
                  <a:latin typeface="dcr10" panose="020B0500000000000000"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967537" y="2515544"/>
                <a:ext cx="1196546" cy="461665"/>
              </a:xfrm>
              <a:prstGeom prst="rect">
                <a:avLst/>
              </a:prstGeom>
              <a:blipFill rotWithShape="1">
                <a:blip r:embed="rId4"/>
                <a:stretch>
                  <a:fillRect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2063641" y="2514600"/>
                <a:ext cx="1038874" cy="276999"/>
              </a:xfrm>
              <a:prstGeom prst="rect">
                <a:avLst/>
              </a:prstGeom>
              <a:noFill/>
            </p:spPr>
            <p:txBody>
              <a:bodyPr wrap="none" rtlCol="0">
                <a:spAutoFit/>
              </a:bodyPr>
              <a:lstStyle/>
              <a:p>
                <a:pPr algn="ctr"/>
                <a:r>
                  <a:rPr lang="en-US" sz="1200" dirty="0" smtClean="0">
                    <a:solidFill>
                      <a:schemeClr val="tx1"/>
                    </a:solidFill>
                    <a:latin typeface="dcr10" panose="020B0500000000000000" pitchFamily="34" charset="0"/>
                  </a:rPr>
                  <a:t>P chooses </a:t>
                </a:r>
                <a14:m>
                  <m:oMath xmlns:m="http://schemas.openxmlformats.org/officeDocument/2006/math">
                    <m:sSub>
                      <m:sSubPr>
                        <m:ctrlPr>
                          <a:rPr lang="en-US" sz="1200" b="0" i="1" smtClean="0">
                            <a:solidFill>
                              <a:schemeClr val="tx1"/>
                            </a:solidFill>
                            <a:latin typeface="Cambria Math"/>
                          </a:rPr>
                        </m:ctrlPr>
                      </m:sSubPr>
                      <m:e>
                        <m:r>
                          <a:rPr lang="en-US" sz="1200" b="0" i="1" smtClean="0">
                            <a:solidFill>
                              <a:schemeClr val="tx1"/>
                            </a:solidFill>
                            <a:latin typeface="Cambria Math"/>
                          </a:rPr>
                          <m:t>𝑑</m:t>
                        </m:r>
                      </m:e>
                      <m:sub>
                        <m:r>
                          <a:rPr lang="en-US" sz="1200" b="0" i="1" smtClean="0">
                            <a:solidFill>
                              <a:schemeClr val="tx1"/>
                            </a:solidFill>
                            <a:latin typeface="Cambria Math"/>
                          </a:rPr>
                          <m:t>𝑡</m:t>
                        </m:r>
                      </m:sub>
                    </m:sSub>
                  </m:oMath>
                </a14:m>
                <a:endParaRPr lang="en-US" sz="1200" b="0" dirty="0" smtClean="0">
                  <a:solidFill>
                    <a:srgbClr val="FF0000"/>
                  </a:solidFill>
                  <a:latin typeface="dcr10" panose="020B0500000000000000"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063641" y="2514600"/>
                <a:ext cx="1038874" cy="276999"/>
              </a:xfrm>
              <a:prstGeom prst="rect">
                <a:avLst/>
              </a:prstGeom>
              <a:blipFill rotWithShape="1">
                <a:blip r:embed="rId5"/>
                <a:stretch>
                  <a:fillRect l="-588"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033221" y="2514600"/>
                <a:ext cx="1105239" cy="478080"/>
              </a:xfrm>
              <a:prstGeom prst="rect">
                <a:avLst/>
              </a:prstGeom>
              <a:noFill/>
            </p:spPr>
            <p:txBody>
              <a:bodyPr wrap="none" rtlCol="0">
                <a:spAutoFit/>
              </a:bodyPr>
              <a:lstStyle/>
              <a:p>
                <a:pPr algn="ctr"/>
                <a:r>
                  <a:rPr lang="en-US" sz="1200" dirty="0" smtClean="0">
                    <a:solidFill>
                      <a:srgbClr val="3333CC"/>
                    </a:solidFill>
                    <a:latin typeface="dcr10" panose="020B0500000000000000" pitchFamily="34" charset="0"/>
                  </a:rPr>
                  <a:t>Transfers </a:t>
                </a:r>
                <a14:m>
                  <m:oMath xmlns:m="http://schemas.openxmlformats.org/officeDocument/2006/math">
                    <m:sSub>
                      <m:sSubPr>
                        <m:ctrlPr>
                          <a:rPr lang="en-US" sz="1200" b="0" i="1" smtClean="0">
                            <a:solidFill>
                              <a:srgbClr val="3333CC"/>
                            </a:solidFill>
                            <a:latin typeface="Cambria Math"/>
                          </a:rPr>
                        </m:ctrlPr>
                      </m:sSubPr>
                      <m:e>
                        <m:r>
                          <a:rPr lang="en-US" sz="1200" b="0" i="1" smtClean="0">
                            <a:solidFill>
                              <a:srgbClr val="3333CC"/>
                            </a:solidFill>
                            <a:latin typeface="Cambria Math"/>
                          </a:rPr>
                          <m:t>𝑤</m:t>
                        </m:r>
                      </m:e>
                      <m:sub>
                        <m:r>
                          <a:rPr lang="en-US" sz="1200" b="0" i="1" smtClean="0">
                            <a:solidFill>
                              <a:srgbClr val="3333CC"/>
                            </a:solidFill>
                            <a:latin typeface="Cambria Math"/>
                          </a:rPr>
                          <m:t>𝑖</m:t>
                        </m:r>
                        <m:r>
                          <a:rPr lang="en-US" sz="1200" b="0" i="1" smtClean="0">
                            <a:solidFill>
                              <a:srgbClr val="3333CC"/>
                            </a:solidFill>
                            <a:latin typeface="Cambria Math"/>
                          </a:rPr>
                          <m:t>,</m:t>
                        </m:r>
                        <m:r>
                          <a:rPr lang="en-US" sz="1200" b="0" i="1" smtClean="0">
                            <a:solidFill>
                              <a:srgbClr val="3333CC"/>
                            </a:solidFill>
                            <a:latin typeface="Cambria Math"/>
                          </a:rPr>
                          <m:t>𝑡</m:t>
                        </m:r>
                      </m:sub>
                    </m:sSub>
                  </m:oMath>
                </a14:m>
                <a:endParaRPr lang="en-US" sz="1200" b="0" dirty="0" smtClean="0">
                  <a:solidFill>
                    <a:srgbClr val="3333CC"/>
                  </a:solidFill>
                  <a:latin typeface="dcr10" panose="020B0500000000000000" pitchFamily="34" charset="0"/>
                </a:endParaRPr>
              </a:p>
              <a:p>
                <a:pPr algn="ctr"/>
                <a:r>
                  <a:rPr lang="en-US" sz="1200" dirty="0" smtClean="0">
                    <a:solidFill>
                      <a:srgbClr val="3333CC"/>
                    </a:solidFill>
                    <a:latin typeface="dcr10" panose="020B0500000000000000" pitchFamily="34" charset="0"/>
                  </a:rPr>
                  <a:t>Messages </a:t>
                </a:r>
                <a14:m>
                  <m:oMath xmlns:m="http://schemas.openxmlformats.org/officeDocument/2006/math">
                    <m:sSub>
                      <m:sSubPr>
                        <m:ctrlPr>
                          <a:rPr lang="en-US" sz="1200" b="0" i="1" smtClean="0">
                            <a:solidFill>
                              <a:srgbClr val="3333CC"/>
                            </a:solidFill>
                            <a:latin typeface="Cambria Math"/>
                          </a:rPr>
                        </m:ctrlPr>
                      </m:sSubPr>
                      <m:e>
                        <m:r>
                          <a:rPr lang="en-US" sz="1200" b="0" i="1" smtClean="0">
                            <a:solidFill>
                              <a:srgbClr val="3333CC"/>
                            </a:solidFill>
                            <a:latin typeface="Cambria Math"/>
                          </a:rPr>
                          <m:t>𝑚</m:t>
                        </m:r>
                      </m:e>
                      <m:sub>
                        <m:r>
                          <a:rPr lang="en-US" sz="1200" b="0" i="1" smtClean="0">
                            <a:solidFill>
                              <a:srgbClr val="3333CC"/>
                            </a:solidFill>
                            <a:latin typeface="Cambria Math"/>
                          </a:rPr>
                          <m:t>𝑖</m:t>
                        </m:r>
                        <m:r>
                          <a:rPr lang="en-US" sz="1200" b="0" i="1" smtClean="0">
                            <a:solidFill>
                              <a:srgbClr val="3333CC"/>
                            </a:solidFill>
                            <a:latin typeface="Cambria Math"/>
                          </a:rPr>
                          <m:t>,</m:t>
                        </m:r>
                        <m:r>
                          <a:rPr lang="en-US" sz="1200" b="0" i="1" smtClean="0">
                            <a:solidFill>
                              <a:srgbClr val="3333CC"/>
                            </a:solidFill>
                            <a:latin typeface="Cambria Math"/>
                          </a:rPr>
                          <m:t>𝑡</m:t>
                        </m:r>
                      </m:sub>
                    </m:sSub>
                  </m:oMath>
                </a14:m>
                <a:endParaRPr lang="en-US" sz="1200" b="0" dirty="0" smtClean="0">
                  <a:solidFill>
                    <a:srgbClr val="3333CC"/>
                  </a:solidFill>
                  <a:latin typeface="dcr10" panose="020B0500000000000000"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033221" y="2514600"/>
                <a:ext cx="1105239" cy="478080"/>
              </a:xfrm>
              <a:prstGeom prst="rect">
                <a:avLst/>
              </a:prstGeom>
              <a:blipFill rotWithShape="1">
                <a:blip r:embed="rId6"/>
                <a:stretch>
                  <a:fillRect b="-64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080836" y="2514600"/>
                <a:ext cx="985013" cy="285206"/>
              </a:xfrm>
              <a:prstGeom prst="rect">
                <a:avLst/>
              </a:prstGeom>
              <a:noFill/>
            </p:spPr>
            <p:txBody>
              <a:bodyPr wrap="none" rtlCol="0">
                <a:spAutoFit/>
              </a:bodyPr>
              <a:lstStyle/>
              <a:p>
                <a:pPr algn="ctr"/>
                <a:r>
                  <a:rPr lang="en-US" sz="1200" dirty="0" smtClean="0">
                    <a:solidFill>
                      <a:srgbClr val="3333CC"/>
                    </a:solidFill>
                    <a:latin typeface="dcr10" panose="020B0500000000000000" pitchFamily="34" charset="0"/>
                  </a:rPr>
                  <a:t>Accept? </a:t>
                </a:r>
                <a14:m>
                  <m:oMath xmlns:m="http://schemas.openxmlformats.org/officeDocument/2006/math">
                    <m:sSub>
                      <m:sSubPr>
                        <m:ctrlPr>
                          <a:rPr lang="en-US" sz="1200" b="0" i="1" smtClean="0">
                            <a:solidFill>
                              <a:srgbClr val="3333CC"/>
                            </a:solidFill>
                            <a:latin typeface="Cambria Math"/>
                          </a:rPr>
                        </m:ctrlPr>
                      </m:sSubPr>
                      <m:e>
                        <m:r>
                          <a:rPr lang="en-US" sz="1200" b="0" i="1" smtClean="0">
                            <a:solidFill>
                              <a:srgbClr val="3333CC"/>
                            </a:solidFill>
                            <a:latin typeface="Cambria Math"/>
                          </a:rPr>
                          <m:t>𝑎</m:t>
                        </m:r>
                      </m:e>
                      <m:sub>
                        <m:r>
                          <a:rPr lang="en-US" sz="1200" b="0" i="1" smtClean="0">
                            <a:solidFill>
                              <a:srgbClr val="3333CC"/>
                            </a:solidFill>
                            <a:latin typeface="Cambria Math"/>
                          </a:rPr>
                          <m:t>𝑖</m:t>
                        </m:r>
                        <m:r>
                          <a:rPr lang="en-US" sz="1200" b="0" i="1" smtClean="0">
                            <a:solidFill>
                              <a:srgbClr val="3333CC"/>
                            </a:solidFill>
                            <a:latin typeface="Cambria Math"/>
                          </a:rPr>
                          <m:t>,</m:t>
                        </m:r>
                        <m:r>
                          <a:rPr lang="en-US" sz="1200" b="0" i="1" smtClean="0">
                            <a:solidFill>
                              <a:srgbClr val="3333CC"/>
                            </a:solidFill>
                            <a:latin typeface="Cambria Math"/>
                          </a:rPr>
                          <m:t>𝑡</m:t>
                        </m:r>
                      </m:sub>
                    </m:sSub>
                  </m:oMath>
                </a14:m>
                <a:endParaRPr lang="en-US" sz="1200" b="0" dirty="0" smtClean="0">
                  <a:solidFill>
                    <a:srgbClr val="3333CC"/>
                  </a:solidFill>
                  <a:latin typeface="dcr10" panose="020B0500000000000000"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080836" y="2514600"/>
                <a:ext cx="985013" cy="285206"/>
              </a:xfrm>
              <a:prstGeom prst="rect">
                <a:avLst/>
              </a:prstGeom>
              <a:blipFill rotWithShape="1">
                <a:blip r:embed="rId7"/>
                <a:stretch>
                  <a:fillRect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170174" y="2514600"/>
                <a:ext cx="828239" cy="285206"/>
              </a:xfrm>
              <a:prstGeom prst="rect">
                <a:avLst/>
              </a:prstGeom>
              <a:noFill/>
            </p:spPr>
            <p:txBody>
              <a:bodyPr wrap="none" rtlCol="0">
                <a:spAutoFit/>
              </a:bodyPr>
              <a:lstStyle/>
              <a:p>
                <a:pPr algn="ctr"/>
                <a:r>
                  <a:rPr lang="en-US" sz="1200" dirty="0" smtClean="0">
                    <a:solidFill>
                      <a:srgbClr val="FF0000"/>
                    </a:solidFill>
                    <a:latin typeface="dcr10" panose="020B0500000000000000" pitchFamily="34" charset="0"/>
                  </a:rPr>
                  <a:t>Effort </a:t>
                </a:r>
                <a14:m>
                  <m:oMath xmlns:m="http://schemas.openxmlformats.org/officeDocument/2006/math">
                    <m:sSub>
                      <m:sSubPr>
                        <m:ctrlPr>
                          <a:rPr lang="en-US" sz="1200" b="0" i="1" smtClean="0">
                            <a:solidFill>
                              <a:srgbClr val="FF0000"/>
                            </a:solidFill>
                            <a:latin typeface="Cambria Math"/>
                          </a:rPr>
                        </m:ctrlPr>
                      </m:sSubPr>
                      <m:e>
                        <m:r>
                          <a:rPr lang="en-US" sz="1200" b="0" i="1" smtClean="0">
                            <a:solidFill>
                              <a:srgbClr val="FF0000"/>
                            </a:solidFill>
                            <a:latin typeface="Cambria Math"/>
                          </a:rPr>
                          <m:t>𝑒</m:t>
                        </m:r>
                      </m:e>
                      <m:sub>
                        <m:r>
                          <a:rPr lang="en-US" sz="1200" b="0" i="1" smtClean="0">
                            <a:solidFill>
                              <a:srgbClr val="FF0000"/>
                            </a:solidFill>
                            <a:latin typeface="Cambria Math"/>
                          </a:rPr>
                          <m:t>𝑖</m:t>
                        </m:r>
                        <m:r>
                          <a:rPr lang="en-US" sz="1200" b="0" i="1" smtClean="0">
                            <a:solidFill>
                              <a:srgbClr val="FF0000"/>
                            </a:solidFill>
                            <a:latin typeface="Cambria Math"/>
                          </a:rPr>
                          <m:t>,</m:t>
                        </m:r>
                        <m:r>
                          <a:rPr lang="en-US" sz="1200" b="0" i="1" smtClean="0">
                            <a:solidFill>
                              <a:srgbClr val="FF0000"/>
                            </a:solidFill>
                            <a:latin typeface="Cambria Math"/>
                          </a:rPr>
                          <m:t>𝑡</m:t>
                        </m:r>
                      </m:sub>
                    </m:sSub>
                  </m:oMath>
                </a14:m>
                <a:endParaRPr lang="en-US" sz="1200" b="0" dirty="0" smtClean="0">
                  <a:solidFill>
                    <a:srgbClr val="FF0000"/>
                  </a:solidFill>
                  <a:latin typeface="dcr10" panose="020B0500000000000000"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5170174" y="2514600"/>
                <a:ext cx="828239" cy="285206"/>
              </a:xfrm>
              <a:prstGeom prst="rect">
                <a:avLst/>
              </a:prstGeom>
              <a:blipFill rotWithShape="1">
                <a:blip r:embed="rId8"/>
                <a:stretch>
                  <a:fillRect b="-13043"/>
                </a:stretch>
              </a:blipFill>
            </p:spPr>
            <p:txBody>
              <a:bodyPr/>
              <a:lstStyle/>
              <a:p>
                <a:r>
                  <a:rPr lang="en-US">
                    <a:noFill/>
                  </a:rPr>
                  <a:t> </a:t>
                </a:r>
              </a:p>
            </p:txBody>
          </p:sp>
        </mc:Fallback>
      </mc:AlternateContent>
    </p:spTree>
    <p:extLst>
      <p:ext uri="{BB962C8B-B14F-4D97-AF65-F5344CB8AC3E}">
        <p14:creationId xmlns:p14="http://schemas.microsoft.com/office/powerpoint/2010/main" val="10611209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914400" y="2061927"/>
            <a:ext cx="73152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1585911"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3571690"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6567305"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7562852"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4572000"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5577073"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2576143" y="1909527"/>
            <a:ext cx="0" cy="30480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485778" y="3810000"/>
                <a:ext cx="6597896" cy="721288"/>
              </a:xfrm>
              <a:prstGeom prst="rect">
                <a:avLst/>
              </a:prstGeom>
              <a:noFill/>
            </p:spPr>
            <p:txBody>
              <a:bodyPr wrap="none" rtlCol="0">
                <a:spAutoFit/>
              </a:bodyPr>
              <a:lstStyle/>
              <a:p>
                <a:r>
                  <a:rPr lang="en-US" sz="2000" dirty="0" smtClean="0">
                    <a:latin typeface="dcr10" panose="020B0500000000000000" pitchFamily="34" charset="0"/>
                  </a:rPr>
                  <a:t>6: Output </a:t>
                </a:r>
                <a14:m>
                  <m:oMath xmlns:m="http://schemas.openxmlformats.org/officeDocument/2006/math">
                    <m:sSub>
                      <m:sSubPr>
                        <m:ctrlPr>
                          <a:rPr lang="en-US" sz="2000" b="0" i="1" smtClean="0">
                            <a:latin typeface="Cambria Math"/>
                          </a:rPr>
                        </m:ctrlPr>
                      </m:sSubPr>
                      <m:e>
                        <m:r>
                          <a:rPr lang="en-US" sz="2000" b="0" i="1" smtClean="0">
                            <a:latin typeface="Cambria Math"/>
                          </a:rPr>
                          <m:t>𝑦</m:t>
                        </m:r>
                      </m:e>
                      <m:sub>
                        <m:r>
                          <a:rPr lang="en-US" sz="2000" b="0" i="1" smtClean="0">
                            <a:latin typeface="Cambria Math"/>
                          </a:rPr>
                          <m:t>𝑖</m:t>
                        </m:r>
                        <m:r>
                          <a:rPr lang="en-US" sz="2000" b="0" i="1" smtClean="0">
                            <a:latin typeface="Cambria Math"/>
                          </a:rPr>
                          <m:t>,</m:t>
                        </m:r>
                        <m:r>
                          <a:rPr lang="en-US" sz="2000" b="0" i="1" smtClean="0">
                            <a:latin typeface="Cambria Math"/>
                          </a:rPr>
                          <m:t>𝑡</m:t>
                        </m:r>
                      </m:sub>
                    </m:sSub>
                    <m:r>
                      <a:rPr lang="en-US" sz="2000" b="0" i="1" smtClean="0">
                        <a:latin typeface="Cambria Math"/>
                      </a:rPr>
                      <m:t>∈</m:t>
                    </m:r>
                    <m:sSub>
                      <m:sSubPr>
                        <m:ctrlPr>
                          <a:rPr lang="en-US" sz="2000" b="0" i="1" smtClean="0">
                            <a:latin typeface="Cambria Math"/>
                            <a:ea typeface="Cambria Math"/>
                          </a:rPr>
                        </m:ctrlPr>
                      </m:sSubPr>
                      <m:e>
                        <m:r>
                          <a:rPr lang="en-US" sz="2000" b="0" i="1" smtClean="0">
                            <a:latin typeface="Cambria Math"/>
                            <a:ea typeface="Cambria Math"/>
                          </a:rPr>
                          <m:t>ℝ</m:t>
                        </m:r>
                      </m:e>
                      <m:sub>
                        <m:r>
                          <a:rPr lang="en-US" sz="2000" b="0" i="1" smtClean="0">
                            <a:latin typeface="Cambria Math"/>
                            <a:ea typeface="Cambria Math"/>
                          </a:rPr>
                          <m:t>+</m:t>
                        </m:r>
                      </m:sub>
                    </m:sSub>
                  </m:oMath>
                </a14:m>
                <a:r>
                  <a:rPr lang="en-US" sz="2000" dirty="0" smtClean="0">
                    <a:solidFill>
                      <a:sysClr val="windowText" lastClr="000000"/>
                    </a:solidFill>
                    <a:latin typeface="dcr10" panose="020B0500000000000000" pitchFamily="34" charset="0"/>
                  </a:rPr>
                  <a:t> realized according to </a:t>
                </a:r>
                <a14:m>
                  <m:oMath xmlns:m="http://schemas.openxmlformats.org/officeDocument/2006/math">
                    <m:sSub>
                      <m:sSubPr>
                        <m:ctrlPr>
                          <a:rPr lang="en-US" sz="2000" b="0" i="1" smtClean="0">
                            <a:solidFill>
                              <a:sysClr val="windowText" lastClr="000000"/>
                            </a:solidFill>
                            <a:latin typeface="Cambria Math"/>
                          </a:rPr>
                        </m:ctrlPr>
                      </m:sSubPr>
                      <m:e>
                        <m:r>
                          <a:rPr lang="en-US" sz="2000" b="0" i="1" smtClean="0">
                            <a:solidFill>
                              <a:sysClr val="windowText" lastClr="000000"/>
                            </a:solidFill>
                            <a:latin typeface="Cambria Math"/>
                          </a:rPr>
                          <m:t>𝑃</m:t>
                        </m:r>
                      </m:e>
                      <m:sub>
                        <m:r>
                          <a:rPr lang="en-US" sz="2000" b="0" i="1" smtClean="0">
                            <a:solidFill>
                              <a:sysClr val="windowText" lastClr="000000"/>
                            </a:solidFill>
                            <a:latin typeface="Cambria Math"/>
                          </a:rPr>
                          <m:t>𝑖</m:t>
                        </m:r>
                      </m:sub>
                    </m:sSub>
                    <m:r>
                      <m:rPr>
                        <m:lit/>
                      </m:rPr>
                      <a:rPr lang="en-US" sz="2000" b="0" i="1" smtClean="0">
                        <a:solidFill>
                          <a:sysClr val="windowText" lastClr="000000"/>
                        </a:solidFill>
                        <a:latin typeface="Cambria Math"/>
                      </a:rPr>
                      <m:t>(</m:t>
                    </m:r>
                    <m:r>
                      <a:rPr lang="en-US" sz="2000" b="0" i="1" smtClean="0">
                        <a:solidFill>
                          <a:sysClr val="windowText" lastClr="000000"/>
                        </a:solidFill>
                        <a:latin typeface="Cambria Math"/>
                      </a:rPr>
                      <m:t>⋅</m:t>
                    </m:r>
                    <m:r>
                      <m:rPr>
                        <m:lit/>
                      </m:rPr>
                      <a:rPr lang="en-US" sz="2000" b="0" i="1" smtClean="0">
                        <a:solidFill>
                          <a:sysClr val="windowText" lastClr="000000"/>
                        </a:solidFill>
                        <a:latin typeface="Cambria Math"/>
                      </a:rPr>
                      <m:t>|</m:t>
                    </m:r>
                    <m:sSub>
                      <m:sSubPr>
                        <m:ctrlPr>
                          <a:rPr lang="en-US" sz="2000" b="0" i="1" smtClean="0">
                            <a:solidFill>
                              <a:sysClr val="windowText" lastClr="000000"/>
                            </a:solidFill>
                            <a:latin typeface="Cambria Math"/>
                          </a:rPr>
                        </m:ctrlPr>
                      </m:sSubPr>
                      <m:e>
                        <m:r>
                          <a:rPr lang="en-US" sz="2000" b="0" i="1" smtClean="0">
                            <a:solidFill>
                              <a:sysClr val="windowText" lastClr="000000"/>
                            </a:solidFill>
                            <a:latin typeface="Cambria Math"/>
                          </a:rPr>
                          <m:t>𝑒</m:t>
                        </m:r>
                      </m:e>
                      <m:sub>
                        <m:r>
                          <a:rPr lang="en-US" sz="2000" b="0" i="1" smtClean="0">
                            <a:solidFill>
                              <a:sysClr val="windowText" lastClr="000000"/>
                            </a:solidFill>
                            <a:latin typeface="Cambria Math"/>
                          </a:rPr>
                          <m:t>𝑖</m:t>
                        </m:r>
                        <m:r>
                          <a:rPr lang="en-US" sz="2000" b="0" i="1" smtClean="0">
                            <a:solidFill>
                              <a:sysClr val="windowText" lastClr="000000"/>
                            </a:solidFill>
                            <a:latin typeface="Cambria Math"/>
                          </a:rPr>
                          <m:t>,</m:t>
                        </m:r>
                        <m:r>
                          <a:rPr lang="en-US" sz="2000" b="0" i="1" smtClean="0">
                            <a:solidFill>
                              <a:sysClr val="windowText" lastClr="000000"/>
                            </a:solidFill>
                            <a:latin typeface="Cambria Math"/>
                          </a:rPr>
                          <m:t>𝑡</m:t>
                        </m:r>
                      </m:sub>
                    </m:sSub>
                    <m:r>
                      <a:rPr lang="en-US" sz="2000" b="0" i="1" smtClean="0">
                        <a:solidFill>
                          <a:sysClr val="windowText" lastClr="000000"/>
                        </a:solidFill>
                        <a:latin typeface="Cambria Math"/>
                      </a:rPr>
                      <m:t>,</m:t>
                    </m:r>
                    <m:sSub>
                      <m:sSubPr>
                        <m:ctrlPr>
                          <a:rPr lang="en-US" sz="2000" b="0" i="1" smtClean="0">
                            <a:solidFill>
                              <a:sysClr val="windowText" lastClr="000000"/>
                            </a:solidFill>
                            <a:latin typeface="Cambria Math"/>
                          </a:rPr>
                        </m:ctrlPr>
                      </m:sSubPr>
                      <m:e>
                        <m:r>
                          <a:rPr lang="en-US" sz="2000" b="0" i="1" smtClean="0">
                            <a:solidFill>
                              <a:sysClr val="windowText" lastClr="000000"/>
                            </a:solidFill>
                            <a:latin typeface="Cambria Math"/>
                          </a:rPr>
                          <m:t>𝜃</m:t>
                        </m:r>
                      </m:e>
                      <m:sub>
                        <m:r>
                          <a:rPr lang="en-US" sz="2000" b="0" i="1" smtClean="0">
                            <a:solidFill>
                              <a:sysClr val="windowText" lastClr="000000"/>
                            </a:solidFill>
                            <a:latin typeface="Cambria Math"/>
                          </a:rPr>
                          <m:t>𝑡</m:t>
                        </m:r>
                      </m:sub>
                    </m:sSub>
                    <m:r>
                      <a:rPr lang="en-US" sz="2000" b="0" i="1" smtClean="0">
                        <a:solidFill>
                          <a:sysClr val="windowText" lastClr="000000"/>
                        </a:solidFill>
                        <a:latin typeface="Cambria Math"/>
                      </a:rPr>
                      <m:t>,</m:t>
                    </m:r>
                    <m:sSub>
                      <m:sSubPr>
                        <m:ctrlPr>
                          <a:rPr lang="en-US" sz="2000" b="0" i="1" smtClean="0">
                            <a:solidFill>
                              <a:sysClr val="windowText" lastClr="000000"/>
                            </a:solidFill>
                            <a:latin typeface="Cambria Math"/>
                          </a:rPr>
                        </m:ctrlPr>
                      </m:sSubPr>
                      <m:e>
                        <m:r>
                          <a:rPr lang="en-US" sz="2000" b="0" i="1" smtClean="0">
                            <a:solidFill>
                              <a:sysClr val="windowText" lastClr="000000"/>
                            </a:solidFill>
                            <a:latin typeface="Cambria Math"/>
                          </a:rPr>
                          <m:t>𝑑</m:t>
                        </m:r>
                      </m:e>
                      <m:sub>
                        <m:r>
                          <a:rPr lang="en-US" sz="2000" b="0" i="1" smtClean="0">
                            <a:solidFill>
                              <a:sysClr val="windowText" lastClr="000000"/>
                            </a:solidFill>
                            <a:latin typeface="Cambria Math"/>
                          </a:rPr>
                          <m:t>𝑡</m:t>
                        </m:r>
                      </m:sub>
                    </m:sSub>
                    <m:r>
                      <m:rPr>
                        <m:lit/>
                      </m:rPr>
                      <a:rPr lang="en-US" sz="2000" b="0" i="1" smtClean="0">
                        <a:solidFill>
                          <a:sysClr val="windowText" lastClr="000000"/>
                        </a:solidFill>
                        <a:latin typeface="Cambria Math"/>
                      </a:rPr>
                      <m:t>)</m:t>
                    </m:r>
                    <m:r>
                      <a:rPr lang="en-US" sz="2000" b="0" i="1" smtClean="0">
                        <a:solidFill>
                          <a:sysClr val="windowText" lastClr="000000"/>
                        </a:solidFill>
                        <a:latin typeface="Cambria Math"/>
                      </a:rPr>
                      <m:t>.</m:t>
                    </m:r>
                  </m:oMath>
                </a14:m>
                <a:endParaRPr lang="en-US" sz="2000" dirty="0" smtClean="0">
                  <a:solidFill>
                    <a:sysClr val="windowText" lastClr="000000"/>
                  </a:solidFill>
                  <a:latin typeface="dcr10" panose="020B0500000000000000" pitchFamily="34" charset="0"/>
                </a:endParaRPr>
              </a:p>
              <a:p>
                <a:r>
                  <a:rPr lang="en-US" sz="2000" dirty="0">
                    <a:solidFill>
                      <a:sysClr val="windowText" lastClr="000000"/>
                    </a:solidFill>
                    <a:latin typeface="dcr10" panose="020B0500000000000000" pitchFamily="34" charset="0"/>
                  </a:rPr>
                  <a:t> </a:t>
                </a:r>
                <a:r>
                  <a:rPr lang="en-US" sz="2000" dirty="0" smtClean="0">
                    <a:solidFill>
                      <a:sysClr val="windowText" lastClr="000000"/>
                    </a:solidFill>
                    <a:latin typeface="dcr10" panose="020B0500000000000000" pitchFamily="34" charset="0"/>
                  </a:rPr>
                  <a:t>    </a:t>
                </a:r>
                <a:r>
                  <a:rPr lang="en-US" sz="2000" dirty="0" smtClean="0">
                    <a:solidFill>
                      <a:srgbClr val="3333CC"/>
                    </a:solidFill>
                    <a:latin typeface="dcr10" panose="020B0500000000000000" pitchFamily="34" charset="0"/>
                  </a:rPr>
                  <a:t>Bilaterally observed</a:t>
                </a:r>
                <a:r>
                  <a:rPr lang="en-US" sz="2000" dirty="0" smtClean="0">
                    <a:solidFill>
                      <a:sysClr val="windowText" lastClr="000000"/>
                    </a:solidFill>
                    <a:latin typeface="dcr10" panose="020B0500000000000000" pitchFamily="34" charset="0"/>
                  </a:rPr>
                  <a:t>. </a:t>
                </a:r>
                <a:endParaRPr lang="en-US" sz="2000" dirty="0">
                  <a:solidFill>
                    <a:sysClr val="windowText" lastClr="000000"/>
                  </a:solidFill>
                  <a:latin typeface="dcr10" panose="020B0500000000000000" pitchFamily="34"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485778" y="3810000"/>
                <a:ext cx="6597896" cy="721288"/>
              </a:xfrm>
              <a:prstGeom prst="rect">
                <a:avLst/>
              </a:prstGeom>
              <a:blipFill rotWithShape="1">
                <a:blip r:embed="rId3"/>
                <a:stretch>
                  <a:fillRect l="-1017" t="-3390" b="-14407"/>
                </a:stretch>
              </a:blipFill>
            </p:spPr>
            <p:txBody>
              <a:bodyPr/>
              <a:lstStyle/>
              <a:p>
                <a:r>
                  <a:rPr lang="en-US">
                    <a:noFill/>
                  </a:rPr>
                  <a:t> </a:t>
                </a:r>
              </a:p>
            </p:txBody>
          </p:sp>
        </mc:Fallback>
      </mc:AlternateContent>
      <p:sp>
        <p:nvSpPr>
          <p:cNvPr id="33" name="TextBox 32"/>
          <p:cNvSpPr txBox="1"/>
          <p:nvPr/>
        </p:nvSpPr>
        <p:spPr>
          <a:xfrm>
            <a:off x="1447800" y="2190520"/>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1</a:t>
            </a:r>
            <a:endParaRPr lang="en-US" sz="1400" b="1" dirty="0">
              <a:latin typeface="dcr10" panose="020B0500000000000000" pitchFamily="34" charset="0"/>
            </a:endParaRPr>
          </a:p>
        </p:txBody>
      </p:sp>
      <p:sp>
        <p:nvSpPr>
          <p:cNvPr id="34" name="TextBox 33"/>
          <p:cNvSpPr txBox="1"/>
          <p:nvPr/>
        </p:nvSpPr>
        <p:spPr>
          <a:xfrm>
            <a:off x="2438400" y="2195267"/>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2</a:t>
            </a:r>
            <a:endParaRPr lang="en-US" sz="1400" b="1" dirty="0">
              <a:latin typeface="dcr10" panose="020B0500000000000000" pitchFamily="34" charset="0"/>
            </a:endParaRPr>
          </a:p>
        </p:txBody>
      </p:sp>
      <p:sp>
        <p:nvSpPr>
          <p:cNvPr id="36" name="TextBox 35"/>
          <p:cNvSpPr txBox="1"/>
          <p:nvPr/>
        </p:nvSpPr>
        <p:spPr>
          <a:xfrm>
            <a:off x="3429000" y="2190512"/>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3</a:t>
            </a:r>
            <a:endParaRPr lang="en-US" sz="1400" b="1" dirty="0">
              <a:latin typeface="dcr10" panose="020B0500000000000000" pitchFamily="34" charset="0"/>
            </a:endParaRPr>
          </a:p>
        </p:txBody>
      </p:sp>
      <p:sp>
        <p:nvSpPr>
          <p:cNvPr id="37" name="TextBox 36"/>
          <p:cNvSpPr txBox="1"/>
          <p:nvPr/>
        </p:nvSpPr>
        <p:spPr>
          <a:xfrm>
            <a:off x="4438836" y="2195275"/>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4</a:t>
            </a:r>
            <a:endParaRPr lang="en-US" sz="1400" b="1" dirty="0">
              <a:latin typeface="dcr10" panose="020B0500000000000000" pitchFamily="34" charset="0"/>
            </a:endParaRPr>
          </a:p>
        </p:txBody>
      </p:sp>
      <p:sp>
        <p:nvSpPr>
          <p:cNvPr id="38" name="TextBox 37"/>
          <p:cNvSpPr txBox="1"/>
          <p:nvPr/>
        </p:nvSpPr>
        <p:spPr>
          <a:xfrm>
            <a:off x="5438962" y="2190520"/>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5</a:t>
            </a:r>
            <a:endParaRPr lang="en-US" sz="1400" b="1" dirty="0">
              <a:latin typeface="dcr10" panose="020B0500000000000000" pitchFamily="34" charset="0"/>
            </a:endParaRPr>
          </a:p>
        </p:txBody>
      </p:sp>
      <p:sp>
        <p:nvSpPr>
          <p:cNvPr id="39" name="TextBox 38"/>
          <p:cNvSpPr txBox="1"/>
          <p:nvPr/>
        </p:nvSpPr>
        <p:spPr>
          <a:xfrm>
            <a:off x="6429562" y="2195267"/>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6</a:t>
            </a:r>
            <a:endParaRPr lang="en-US" sz="1400" b="1" dirty="0">
              <a:latin typeface="dcr10" panose="020B0500000000000000" pitchFamily="34" charset="0"/>
            </a:endParaRPr>
          </a:p>
        </p:txBody>
      </p:sp>
      <p:sp>
        <p:nvSpPr>
          <p:cNvPr id="42" name="TextBox 41"/>
          <p:cNvSpPr txBox="1"/>
          <p:nvPr/>
        </p:nvSpPr>
        <p:spPr>
          <a:xfrm>
            <a:off x="7420162" y="2190512"/>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7</a:t>
            </a:r>
            <a:endParaRPr lang="en-US" sz="1400" b="1" dirty="0">
              <a:latin typeface="dcr10" panose="020B0500000000000000" pitchFamily="34" charset="0"/>
            </a:endParaRPr>
          </a:p>
        </p:txBody>
      </p:sp>
      <p:sp>
        <p:nvSpPr>
          <p:cNvPr id="24" name="Title 1"/>
          <p:cNvSpPr txBox="1">
            <a:spLocks/>
          </p:cNvSpPr>
          <p:nvPr/>
        </p:nvSpPr>
        <p:spPr>
          <a:xfrm>
            <a:off x="457200" y="251488"/>
            <a:ext cx="4191000" cy="944562"/>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dirty="0">
              <a:solidFill>
                <a:srgbClr val="333399"/>
              </a:solidFill>
              <a:latin typeface="dccsc10" panose="020B0500000000000000" pitchFamily="34" charset="0"/>
            </a:endParaRPr>
          </a:p>
          <a:p>
            <a:pPr algn="l"/>
            <a:r>
              <a:rPr lang="en-US" sz="2800" dirty="0" smtClean="0">
                <a:solidFill>
                  <a:srgbClr val="333399"/>
                </a:solidFill>
                <a:latin typeface="dccsc10" panose="020B0500000000000000" pitchFamily="34" charset="0"/>
              </a:rPr>
              <a:t>Stage Game</a:t>
            </a:r>
            <a:endParaRPr lang="en-US" sz="2800" dirty="0">
              <a:solidFill>
                <a:srgbClr val="333399"/>
              </a:solidFill>
              <a:latin typeface="dccsc10" panose="020B0500000000000000" pitchFamily="34" charset="0"/>
            </a:endParaRPr>
          </a:p>
        </p:txBody>
      </p:sp>
      <mc:AlternateContent xmlns:mc="http://schemas.openxmlformats.org/markup-compatibility/2006" xmlns:a14="http://schemas.microsoft.com/office/drawing/2010/main">
        <mc:Choice Requires="a14">
          <p:sp>
            <p:nvSpPr>
              <p:cNvPr id="28" name="TextBox 27"/>
              <p:cNvSpPr txBox="1"/>
              <p:nvPr/>
            </p:nvSpPr>
            <p:spPr>
              <a:xfrm>
                <a:off x="967537" y="2515544"/>
                <a:ext cx="1196546" cy="461665"/>
              </a:xfrm>
              <a:prstGeom prst="rect">
                <a:avLst/>
              </a:prstGeom>
              <a:noFill/>
            </p:spPr>
            <p:txBody>
              <a:bodyPr wrap="none" rtlCol="0">
                <a:spAutoFit/>
              </a:bodyPr>
              <a:lstStyle/>
              <a:p>
                <a:pPr algn="ctr"/>
                <a:r>
                  <a:rPr lang="en-US" sz="1200" dirty="0" smtClean="0">
                    <a:solidFill>
                      <a:schemeClr val="tx1"/>
                    </a:solidFill>
                    <a:latin typeface="dcr10" panose="020B0500000000000000" pitchFamily="34" charset="0"/>
                  </a:rPr>
                  <a:t>Decision set </a:t>
                </a:r>
                <a14:m>
                  <m:oMath xmlns:m="http://schemas.openxmlformats.org/officeDocument/2006/math">
                    <m:sSub>
                      <m:sSubPr>
                        <m:ctrlPr>
                          <a:rPr lang="en-US" sz="1200" b="0" i="1" smtClean="0">
                            <a:solidFill>
                              <a:schemeClr val="tx1"/>
                            </a:solidFill>
                            <a:latin typeface="Cambria Math"/>
                          </a:rPr>
                        </m:ctrlPr>
                      </m:sSubPr>
                      <m:e>
                        <m:r>
                          <a:rPr lang="en-US" sz="1200" b="0" i="1" smtClean="0">
                            <a:solidFill>
                              <a:schemeClr val="tx1"/>
                            </a:solidFill>
                            <a:latin typeface="Cambria Math"/>
                          </a:rPr>
                          <m:t>𝐷</m:t>
                        </m:r>
                      </m:e>
                      <m:sub>
                        <m:r>
                          <a:rPr lang="en-US" sz="1200" b="0" i="1" smtClean="0">
                            <a:solidFill>
                              <a:schemeClr val="tx1"/>
                            </a:solidFill>
                            <a:latin typeface="Cambria Math"/>
                          </a:rPr>
                          <m:t>𝑡</m:t>
                        </m:r>
                      </m:sub>
                    </m:sSub>
                  </m:oMath>
                </a14:m>
                <a:endParaRPr lang="en-US" sz="1200" b="0" dirty="0" smtClean="0">
                  <a:solidFill>
                    <a:schemeClr val="tx1"/>
                  </a:solidFill>
                  <a:latin typeface="dcr10" panose="020B0500000000000000" pitchFamily="34" charset="0"/>
                </a:endParaRPr>
              </a:p>
              <a:p>
                <a:pPr algn="ctr"/>
                <a:r>
                  <a:rPr lang="en-US" sz="1200" dirty="0" smtClean="0">
                    <a:solidFill>
                      <a:schemeClr val="tx1"/>
                    </a:solidFill>
                    <a:latin typeface="dcr10" panose="020B0500000000000000" pitchFamily="34" charset="0"/>
                  </a:rPr>
                  <a:t>State </a:t>
                </a:r>
                <a14:m>
                  <m:oMath xmlns:m="http://schemas.openxmlformats.org/officeDocument/2006/math">
                    <m:sSub>
                      <m:sSubPr>
                        <m:ctrlPr>
                          <a:rPr lang="en-US" sz="1200" b="0" i="1" smtClean="0">
                            <a:solidFill>
                              <a:schemeClr val="tx1"/>
                            </a:solidFill>
                            <a:latin typeface="Cambria Math"/>
                          </a:rPr>
                        </m:ctrlPr>
                      </m:sSubPr>
                      <m:e>
                        <m:r>
                          <a:rPr lang="en-US" sz="1200" b="0" i="1" smtClean="0">
                            <a:solidFill>
                              <a:schemeClr val="tx1"/>
                            </a:solidFill>
                            <a:latin typeface="Cambria Math"/>
                          </a:rPr>
                          <m:t>𝜃</m:t>
                        </m:r>
                      </m:e>
                      <m:sub>
                        <m:r>
                          <a:rPr lang="en-US" sz="1200" b="0" i="1" smtClean="0">
                            <a:solidFill>
                              <a:schemeClr val="tx1"/>
                            </a:solidFill>
                            <a:latin typeface="Cambria Math"/>
                          </a:rPr>
                          <m:t>𝑡</m:t>
                        </m:r>
                      </m:sub>
                    </m:sSub>
                  </m:oMath>
                </a14:m>
                <a:endParaRPr lang="en-US" sz="1200" dirty="0" smtClean="0">
                  <a:solidFill>
                    <a:srgbClr val="FF0000"/>
                  </a:solidFill>
                  <a:latin typeface="dcr10" panose="020B0500000000000000"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967537" y="2515544"/>
                <a:ext cx="1196546" cy="461665"/>
              </a:xfrm>
              <a:prstGeom prst="rect">
                <a:avLst/>
              </a:prstGeom>
              <a:blipFill rotWithShape="1">
                <a:blip r:embed="rId4"/>
                <a:stretch>
                  <a:fillRect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063641" y="2514600"/>
                <a:ext cx="1038874" cy="276999"/>
              </a:xfrm>
              <a:prstGeom prst="rect">
                <a:avLst/>
              </a:prstGeom>
              <a:noFill/>
            </p:spPr>
            <p:txBody>
              <a:bodyPr wrap="none" rtlCol="0">
                <a:spAutoFit/>
              </a:bodyPr>
              <a:lstStyle/>
              <a:p>
                <a:pPr algn="ctr"/>
                <a:r>
                  <a:rPr lang="en-US" sz="1200" dirty="0" smtClean="0">
                    <a:solidFill>
                      <a:schemeClr val="tx1"/>
                    </a:solidFill>
                    <a:latin typeface="dcr10" panose="020B0500000000000000" pitchFamily="34" charset="0"/>
                  </a:rPr>
                  <a:t>P chooses </a:t>
                </a:r>
                <a14:m>
                  <m:oMath xmlns:m="http://schemas.openxmlformats.org/officeDocument/2006/math">
                    <m:sSub>
                      <m:sSubPr>
                        <m:ctrlPr>
                          <a:rPr lang="en-US" sz="1200" b="0" i="1" smtClean="0">
                            <a:solidFill>
                              <a:schemeClr val="tx1"/>
                            </a:solidFill>
                            <a:latin typeface="Cambria Math"/>
                          </a:rPr>
                        </m:ctrlPr>
                      </m:sSubPr>
                      <m:e>
                        <m:r>
                          <a:rPr lang="en-US" sz="1200" b="0" i="1" smtClean="0">
                            <a:solidFill>
                              <a:schemeClr val="tx1"/>
                            </a:solidFill>
                            <a:latin typeface="Cambria Math"/>
                          </a:rPr>
                          <m:t>𝑑</m:t>
                        </m:r>
                      </m:e>
                      <m:sub>
                        <m:r>
                          <a:rPr lang="en-US" sz="1200" b="0" i="1" smtClean="0">
                            <a:solidFill>
                              <a:schemeClr val="tx1"/>
                            </a:solidFill>
                            <a:latin typeface="Cambria Math"/>
                          </a:rPr>
                          <m:t>𝑡</m:t>
                        </m:r>
                      </m:sub>
                    </m:sSub>
                  </m:oMath>
                </a14:m>
                <a:endParaRPr lang="en-US" sz="1200" b="0" dirty="0" smtClean="0">
                  <a:solidFill>
                    <a:srgbClr val="FF0000"/>
                  </a:solidFill>
                  <a:latin typeface="dcr10" panose="020B0500000000000000"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2063641" y="2514600"/>
                <a:ext cx="1038874" cy="276999"/>
              </a:xfrm>
              <a:prstGeom prst="rect">
                <a:avLst/>
              </a:prstGeom>
              <a:blipFill rotWithShape="1">
                <a:blip r:embed="rId5"/>
                <a:stretch>
                  <a:fillRect l="-588"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3033221" y="2514600"/>
                <a:ext cx="1105239" cy="478080"/>
              </a:xfrm>
              <a:prstGeom prst="rect">
                <a:avLst/>
              </a:prstGeom>
              <a:noFill/>
            </p:spPr>
            <p:txBody>
              <a:bodyPr wrap="none" rtlCol="0">
                <a:spAutoFit/>
              </a:bodyPr>
              <a:lstStyle/>
              <a:p>
                <a:pPr algn="ctr"/>
                <a:r>
                  <a:rPr lang="en-US" sz="1200" dirty="0" smtClean="0">
                    <a:solidFill>
                      <a:srgbClr val="3333CC"/>
                    </a:solidFill>
                    <a:latin typeface="dcr10" panose="020B0500000000000000" pitchFamily="34" charset="0"/>
                  </a:rPr>
                  <a:t>Transfers </a:t>
                </a:r>
                <a14:m>
                  <m:oMath xmlns:m="http://schemas.openxmlformats.org/officeDocument/2006/math">
                    <m:sSub>
                      <m:sSubPr>
                        <m:ctrlPr>
                          <a:rPr lang="en-US" sz="1200" b="0" i="1" smtClean="0">
                            <a:solidFill>
                              <a:srgbClr val="3333CC"/>
                            </a:solidFill>
                            <a:latin typeface="Cambria Math"/>
                          </a:rPr>
                        </m:ctrlPr>
                      </m:sSubPr>
                      <m:e>
                        <m:r>
                          <a:rPr lang="en-US" sz="1200" b="0" i="1" smtClean="0">
                            <a:solidFill>
                              <a:srgbClr val="3333CC"/>
                            </a:solidFill>
                            <a:latin typeface="Cambria Math"/>
                          </a:rPr>
                          <m:t>𝑤</m:t>
                        </m:r>
                      </m:e>
                      <m:sub>
                        <m:r>
                          <a:rPr lang="en-US" sz="1200" b="0" i="1" smtClean="0">
                            <a:solidFill>
                              <a:srgbClr val="3333CC"/>
                            </a:solidFill>
                            <a:latin typeface="Cambria Math"/>
                          </a:rPr>
                          <m:t>𝑖</m:t>
                        </m:r>
                        <m:r>
                          <a:rPr lang="en-US" sz="1200" b="0" i="1" smtClean="0">
                            <a:solidFill>
                              <a:srgbClr val="3333CC"/>
                            </a:solidFill>
                            <a:latin typeface="Cambria Math"/>
                          </a:rPr>
                          <m:t>,</m:t>
                        </m:r>
                        <m:r>
                          <a:rPr lang="en-US" sz="1200" b="0" i="1" smtClean="0">
                            <a:solidFill>
                              <a:srgbClr val="3333CC"/>
                            </a:solidFill>
                            <a:latin typeface="Cambria Math"/>
                          </a:rPr>
                          <m:t>𝑡</m:t>
                        </m:r>
                      </m:sub>
                    </m:sSub>
                  </m:oMath>
                </a14:m>
                <a:endParaRPr lang="en-US" sz="1200" b="0" dirty="0" smtClean="0">
                  <a:solidFill>
                    <a:srgbClr val="3333CC"/>
                  </a:solidFill>
                  <a:latin typeface="dcr10" panose="020B0500000000000000" pitchFamily="34" charset="0"/>
                </a:endParaRPr>
              </a:p>
              <a:p>
                <a:pPr algn="ctr"/>
                <a:r>
                  <a:rPr lang="en-US" sz="1200" dirty="0" smtClean="0">
                    <a:solidFill>
                      <a:srgbClr val="3333CC"/>
                    </a:solidFill>
                    <a:latin typeface="dcr10" panose="020B0500000000000000" pitchFamily="34" charset="0"/>
                  </a:rPr>
                  <a:t>Messages </a:t>
                </a:r>
                <a14:m>
                  <m:oMath xmlns:m="http://schemas.openxmlformats.org/officeDocument/2006/math">
                    <m:sSub>
                      <m:sSubPr>
                        <m:ctrlPr>
                          <a:rPr lang="en-US" sz="1200" b="0" i="1" smtClean="0">
                            <a:solidFill>
                              <a:srgbClr val="3333CC"/>
                            </a:solidFill>
                            <a:latin typeface="Cambria Math"/>
                          </a:rPr>
                        </m:ctrlPr>
                      </m:sSubPr>
                      <m:e>
                        <m:r>
                          <a:rPr lang="en-US" sz="1200" b="0" i="1" smtClean="0">
                            <a:solidFill>
                              <a:srgbClr val="3333CC"/>
                            </a:solidFill>
                            <a:latin typeface="Cambria Math"/>
                          </a:rPr>
                          <m:t>𝑚</m:t>
                        </m:r>
                      </m:e>
                      <m:sub>
                        <m:r>
                          <a:rPr lang="en-US" sz="1200" b="0" i="1" smtClean="0">
                            <a:solidFill>
                              <a:srgbClr val="3333CC"/>
                            </a:solidFill>
                            <a:latin typeface="Cambria Math"/>
                          </a:rPr>
                          <m:t>𝑖</m:t>
                        </m:r>
                        <m:r>
                          <a:rPr lang="en-US" sz="1200" b="0" i="1" smtClean="0">
                            <a:solidFill>
                              <a:srgbClr val="3333CC"/>
                            </a:solidFill>
                            <a:latin typeface="Cambria Math"/>
                          </a:rPr>
                          <m:t>,</m:t>
                        </m:r>
                        <m:r>
                          <a:rPr lang="en-US" sz="1200" b="0" i="1" smtClean="0">
                            <a:solidFill>
                              <a:srgbClr val="3333CC"/>
                            </a:solidFill>
                            <a:latin typeface="Cambria Math"/>
                          </a:rPr>
                          <m:t>𝑡</m:t>
                        </m:r>
                      </m:sub>
                    </m:sSub>
                  </m:oMath>
                </a14:m>
                <a:endParaRPr lang="en-US" sz="1200" b="0" dirty="0" smtClean="0">
                  <a:solidFill>
                    <a:srgbClr val="3333CC"/>
                  </a:solidFill>
                  <a:latin typeface="dcr10" panose="020B0500000000000000"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3033221" y="2514600"/>
                <a:ext cx="1105239" cy="478080"/>
              </a:xfrm>
              <a:prstGeom prst="rect">
                <a:avLst/>
              </a:prstGeom>
              <a:blipFill rotWithShape="1">
                <a:blip r:embed="rId6"/>
                <a:stretch>
                  <a:fillRect b="-64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4080836" y="2514600"/>
                <a:ext cx="985013" cy="285206"/>
              </a:xfrm>
              <a:prstGeom prst="rect">
                <a:avLst/>
              </a:prstGeom>
              <a:noFill/>
            </p:spPr>
            <p:txBody>
              <a:bodyPr wrap="none" rtlCol="0">
                <a:spAutoFit/>
              </a:bodyPr>
              <a:lstStyle/>
              <a:p>
                <a:pPr algn="ctr"/>
                <a:r>
                  <a:rPr lang="en-US" sz="1200" dirty="0" smtClean="0">
                    <a:solidFill>
                      <a:srgbClr val="3333CC"/>
                    </a:solidFill>
                    <a:latin typeface="dcr10" panose="020B0500000000000000" pitchFamily="34" charset="0"/>
                  </a:rPr>
                  <a:t>Accept? </a:t>
                </a:r>
                <a14:m>
                  <m:oMath xmlns:m="http://schemas.openxmlformats.org/officeDocument/2006/math">
                    <m:sSub>
                      <m:sSubPr>
                        <m:ctrlPr>
                          <a:rPr lang="en-US" sz="1200" b="0" i="1" smtClean="0">
                            <a:solidFill>
                              <a:srgbClr val="3333CC"/>
                            </a:solidFill>
                            <a:latin typeface="Cambria Math"/>
                          </a:rPr>
                        </m:ctrlPr>
                      </m:sSubPr>
                      <m:e>
                        <m:r>
                          <a:rPr lang="en-US" sz="1200" b="0" i="1" smtClean="0">
                            <a:solidFill>
                              <a:srgbClr val="3333CC"/>
                            </a:solidFill>
                            <a:latin typeface="Cambria Math"/>
                          </a:rPr>
                          <m:t>𝑎</m:t>
                        </m:r>
                      </m:e>
                      <m:sub>
                        <m:r>
                          <a:rPr lang="en-US" sz="1200" b="0" i="1" smtClean="0">
                            <a:solidFill>
                              <a:srgbClr val="3333CC"/>
                            </a:solidFill>
                            <a:latin typeface="Cambria Math"/>
                          </a:rPr>
                          <m:t>𝑖</m:t>
                        </m:r>
                        <m:r>
                          <a:rPr lang="en-US" sz="1200" b="0" i="1" smtClean="0">
                            <a:solidFill>
                              <a:srgbClr val="3333CC"/>
                            </a:solidFill>
                            <a:latin typeface="Cambria Math"/>
                          </a:rPr>
                          <m:t>,</m:t>
                        </m:r>
                        <m:r>
                          <a:rPr lang="en-US" sz="1200" b="0" i="1" smtClean="0">
                            <a:solidFill>
                              <a:srgbClr val="3333CC"/>
                            </a:solidFill>
                            <a:latin typeface="Cambria Math"/>
                          </a:rPr>
                          <m:t>𝑡</m:t>
                        </m:r>
                      </m:sub>
                    </m:sSub>
                  </m:oMath>
                </a14:m>
                <a:endParaRPr lang="en-US" sz="1200" b="0" dirty="0" smtClean="0">
                  <a:solidFill>
                    <a:srgbClr val="3333CC"/>
                  </a:solidFill>
                  <a:latin typeface="dcr10" panose="020B0500000000000000"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4080836" y="2514600"/>
                <a:ext cx="985013" cy="285206"/>
              </a:xfrm>
              <a:prstGeom prst="rect">
                <a:avLst/>
              </a:prstGeom>
              <a:blipFill rotWithShape="1">
                <a:blip r:embed="rId7"/>
                <a:stretch>
                  <a:fillRect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5170174" y="2514600"/>
                <a:ext cx="828239" cy="285206"/>
              </a:xfrm>
              <a:prstGeom prst="rect">
                <a:avLst/>
              </a:prstGeom>
              <a:noFill/>
            </p:spPr>
            <p:txBody>
              <a:bodyPr wrap="none" rtlCol="0">
                <a:spAutoFit/>
              </a:bodyPr>
              <a:lstStyle/>
              <a:p>
                <a:pPr algn="ctr"/>
                <a:r>
                  <a:rPr lang="en-US" sz="1200" dirty="0" smtClean="0">
                    <a:solidFill>
                      <a:srgbClr val="FF0000"/>
                    </a:solidFill>
                    <a:latin typeface="dcr10" panose="020B0500000000000000" pitchFamily="34" charset="0"/>
                  </a:rPr>
                  <a:t>Effort </a:t>
                </a:r>
                <a14:m>
                  <m:oMath xmlns:m="http://schemas.openxmlformats.org/officeDocument/2006/math">
                    <m:sSub>
                      <m:sSubPr>
                        <m:ctrlPr>
                          <a:rPr lang="en-US" sz="1200" b="0" i="1" smtClean="0">
                            <a:solidFill>
                              <a:srgbClr val="FF0000"/>
                            </a:solidFill>
                            <a:latin typeface="Cambria Math"/>
                          </a:rPr>
                        </m:ctrlPr>
                      </m:sSubPr>
                      <m:e>
                        <m:r>
                          <a:rPr lang="en-US" sz="1200" b="0" i="1" smtClean="0">
                            <a:solidFill>
                              <a:srgbClr val="FF0000"/>
                            </a:solidFill>
                            <a:latin typeface="Cambria Math"/>
                          </a:rPr>
                          <m:t>𝑒</m:t>
                        </m:r>
                      </m:e>
                      <m:sub>
                        <m:r>
                          <a:rPr lang="en-US" sz="1200" b="0" i="1" smtClean="0">
                            <a:solidFill>
                              <a:srgbClr val="FF0000"/>
                            </a:solidFill>
                            <a:latin typeface="Cambria Math"/>
                          </a:rPr>
                          <m:t>𝑖</m:t>
                        </m:r>
                        <m:r>
                          <a:rPr lang="en-US" sz="1200" b="0" i="1" smtClean="0">
                            <a:solidFill>
                              <a:srgbClr val="FF0000"/>
                            </a:solidFill>
                            <a:latin typeface="Cambria Math"/>
                          </a:rPr>
                          <m:t>,</m:t>
                        </m:r>
                        <m:r>
                          <a:rPr lang="en-US" sz="1200" b="0" i="1" smtClean="0">
                            <a:solidFill>
                              <a:srgbClr val="FF0000"/>
                            </a:solidFill>
                            <a:latin typeface="Cambria Math"/>
                          </a:rPr>
                          <m:t>𝑡</m:t>
                        </m:r>
                      </m:sub>
                    </m:sSub>
                  </m:oMath>
                </a14:m>
                <a:endParaRPr lang="en-US" sz="1200" b="0" dirty="0" smtClean="0">
                  <a:latin typeface="dcr10" panose="020B0500000000000000" pitchFamily="34"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5170174" y="2514600"/>
                <a:ext cx="828239" cy="285206"/>
              </a:xfrm>
              <a:prstGeom prst="rect">
                <a:avLst/>
              </a:prstGeom>
              <a:blipFill rotWithShape="1">
                <a:blip r:embed="rId8"/>
                <a:stretch>
                  <a:fillRect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6106761" y="2514600"/>
                <a:ext cx="937051" cy="285206"/>
              </a:xfrm>
              <a:prstGeom prst="rect">
                <a:avLst/>
              </a:prstGeom>
              <a:noFill/>
            </p:spPr>
            <p:txBody>
              <a:bodyPr wrap="none" rtlCol="0">
                <a:spAutoFit/>
              </a:bodyPr>
              <a:lstStyle/>
              <a:p>
                <a:pPr algn="ctr"/>
                <a:r>
                  <a:rPr lang="en-US" sz="1200" dirty="0" smtClean="0">
                    <a:solidFill>
                      <a:srgbClr val="3333CC"/>
                    </a:solidFill>
                    <a:latin typeface="dcr10" panose="020B0500000000000000" pitchFamily="34" charset="0"/>
                  </a:rPr>
                  <a:t>Output </a:t>
                </a:r>
                <a14:m>
                  <m:oMath xmlns:m="http://schemas.openxmlformats.org/officeDocument/2006/math">
                    <m:sSub>
                      <m:sSubPr>
                        <m:ctrlPr>
                          <a:rPr lang="en-US" sz="1200" b="0" i="1" smtClean="0">
                            <a:solidFill>
                              <a:srgbClr val="3333CC"/>
                            </a:solidFill>
                            <a:latin typeface="Cambria Math"/>
                          </a:rPr>
                        </m:ctrlPr>
                      </m:sSubPr>
                      <m:e>
                        <m:r>
                          <a:rPr lang="en-US" sz="1200" b="0" i="1" smtClean="0">
                            <a:solidFill>
                              <a:srgbClr val="3333CC"/>
                            </a:solidFill>
                            <a:latin typeface="Cambria Math"/>
                          </a:rPr>
                          <m:t>𝑦</m:t>
                        </m:r>
                      </m:e>
                      <m:sub>
                        <m:r>
                          <a:rPr lang="en-US" sz="1200" b="0" i="1" smtClean="0">
                            <a:solidFill>
                              <a:srgbClr val="3333CC"/>
                            </a:solidFill>
                            <a:latin typeface="Cambria Math"/>
                          </a:rPr>
                          <m:t>𝑖</m:t>
                        </m:r>
                        <m:r>
                          <a:rPr lang="en-US" sz="1200" b="0" i="1" smtClean="0">
                            <a:solidFill>
                              <a:srgbClr val="3333CC"/>
                            </a:solidFill>
                            <a:latin typeface="Cambria Math"/>
                          </a:rPr>
                          <m:t>,</m:t>
                        </m:r>
                        <m:r>
                          <a:rPr lang="en-US" sz="1200" b="0" i="1" smtClean="0">
                            <a:solidFill>
                              <a:srgbClr val="3333CC"/>
                            </a:solidFill>
                            <a:latin typeface="Cambria Math"/>
                          </a:rPr>
                          <m:t>𝑡</m:t>
                        </m:r>
                      </m:sub>
                    </m:sSub>
                  </m:oMath>
                </a14:m>
                <a:endParaRPr lang="en-US" sz="1200" b="0" dirty="0" smtClean="0">
                  <a:solidFill>
                    <a:srgbClr val="3333CC"/>
                  </a:solidFill>
                  <a:latin typeface="dcr10" panose="020B0500000000000000" pitchFamily="34"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6106761" y="2514600"/>
                <a:ext cx="937051" cy="285206"/>
              </a:xfrm>
              <a:prstGeom prst="rect">
                <a:avLst/>
              </a:prstGeom>
              <a:blipFill rotWithShape="1">
                <a:blip r:embed="rId9"/>
                <a:stretch>
                  <a:fillRect l="-654" b="-13043"/>
                </a:stretch>
              </a:blipFill>
            </p:spPr>
            <p:txBody>
              <a:bodyPr/>
              <a:lstStyle/>
              <a:p>
                <a:r>
                  <a:rPr lang="en-US">
                    <a:noFill/>
                  </a:rPr>
                  <a:t> </a:t>
                </a:r>
              </a:p>
            </p:txBody>
          </p:sp>
        </mc:Fallback>
      </mc:AlternateContent>
    </p:spTree>
    <p:extLst>
      <p:ext uri="{BB962C8B-B14F-4D97-AF65-F5344CB8AC3E}">
        <p14:creationId xmlns:p14="http://schemas.microsoft.com/office/powerpoint/2010/main" val="21083585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914400" y="2061927"/>
            <a:ext cx="73152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1585911"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3571690"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6567305"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7562852"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4572000"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5577073" y="190952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2576143" y="1909527"/>
            <a:ext cx="0" cy="30480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967537" y="2515544"/>
                <a:ext cx="1196546" cy="461665"/>
              </a:xfrm>
              <a:prstGeom prst="rect">
                <a:avLst/>
              </a:prstGeom>
              <a:noFill/>
            </p:spPr>
            <p:txBody>
              <a:bodyPr wrap="none" rtlCol="0">
                <a:spAutoFit/>
              </a:bodyPr>
              <a:lstStyle/>
              <a:p>
                <a:pPr algn="ctr"/>
                <a:r>
                  <a:rPr lang="en-US" sz="1200" dirty="0" smtClean="0">
                    <a:solidFill>
                      <a:schemeClr val="tx1"/>
                    </a:solidFill>
                    <a:latin typeface="dcr10" panose="020B0500000000000000" pitchFamily="34" charset="0"/>
                  </a:rPr>
                  <a:t>Decision set </a:t>
                </a:r>
                <a14:m>
                  <m:oMath xmlns:m="http://schemas.openxmlformats.org/officeDocument/2006/math">
                    <m:sSub>
                      <m:sSubPr>
                        <m:ctrlPr>
                          <a:rPr lang="en-US" sz="1200" b="0" i="1" smtClean="0">
                            <a:solidFill>
                              <a:schemeClr val="tx1"/>
                            </a:solidFill>
                            <a:latin typeface="Cambria Math"/>
                          </a:rPr>
                        </m:ctrlPr>
                      </m:sSubPr>
                      <m:e>
                        <m:r>
                          <a:rPr lang="en-US" sz="1200" b="0" i="1" smtClean="0">
                            <a:solidFill>
                              <a:schemeClr val="tx1"/>
                            </a:solidFill>
                            <a:latin typeface="Cambria Math"/>
                          </a:rPr>
                          <m:t>𝐷</m:t>
                        </m:r>
                      </m:e>
                      <m:sub>
                        <m:r>
                          <a:rPr lang="en-US" sz="1200" b="0" i="1" smtClean="0">
                            <a:solidFill>
                              <a:schemeClr val="tx1"/>
                            </a:solidFill>
                            <a:latin typeface="Cambria Math"/>
                          </a:rPr>
                          <m:t>𝑡</m:t>
                        </m:r>
                      </m:sub>
                    </m:sSub>
                  </m:oMath>
                </a14:m>
                <a:endParaRPr lang="en-US" sz="1200" b="0" dirty="0" smtClean="0">
                  <a:solidFill>
                    <a:schemeClr val="tx1"/>
                  </a:solidFill>
                  <a:latin typeface="dcr10" panose="020B0500000000000000" pitchFamily="34" charset="0"/>
                </a:endParaRPr>
              </a:p>
              <a:p>
                <a:pPr algn="ctr"/>
                <a:r>
                  <a:rPr lang="en-US" sz="1200" dirty="0" smtClean="0">
                    <a:solidFill>
                      <a:schemeClr val="tx1"/>
                    </a:solidFill>
                    <a:latin typeface="dcr10" panose="020B0500000000000000" pitchFamily="34" charset="0"/>
                  </a:rPr>
                  <a:t>State </a:t>
                </a:r>
                <a14:m>
                  <m:oMath xmlns:m="http://schemas.openxmlformats.org/officeDocument/2006/math">
                    <m:sSub>
                      <m:sSubPr>
                        <m:ctrlPr>
                          <a:rPr lang="en-US" sz="1200" b="0" i="1" smtClean="0">
                            <a:solidFill>
                              <a:schemeClr val="tx1"/>
                            </a:solidFill>
                            <a:latin typeface="Cambria Math"/>
                          </a:rPr>
                        </m:ctrlPr>
                      </m:sSubPr>
                      <m:e>
                        <m:r>
                          <a:rPr lang="en-US" sz="1200" b="0" i="1" smtClean="0">
                            <a:solidFill>
                              <a:schemeClr val="tx1"/>
                            </a:solidFill>
                            <a:latin typeface="Cambria Math"/>
                          </a:rPr>
                          <m:t>𝜃</m:t>
                        </m:r>
                      </m:e>
                      <m:sub>
                        <m:r>
                          <a:rPr lang="en-US" sz="1200" b="0" i="1" smtClean="0">
                            <a:solidFill>
                              <a:schemeClr val="tx1"/>
                            </a:solidFill>
                            <a:latin typeface="Cambria Math"/>
                          </a:rPr>
                          <m:t>𝑡</m:t>
                        </m:r>
                      </m:sub>
                    </m:sSub>
                  </m:oMath>
                </a14:m>
                <a:endParaRPr lang="en-US" sz="1200" dirty="0" smtClean="0">
                  <a:solidFill>
                    <a:srgbClr val="FF0000"/>
                  </a:solidFill>
                  <a:latin typeface="dcr10" panose="020B0500000000000000" pitchFamily="34"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967537" y="2515544"/>
                <a:ext cx="1196546" cy="461665"/>
              </a:xfrm>
              <a:prstGeom prst="rect">
                <a:avLst/>
              </a:prstGeom>
              <a:blipFill rotWithShape="1">
                <a:blip r:embed="rId3"/>
                <a:stretch>
                  <a:fillRect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485778" y="3810000"/>
                <a:ext cx="6621877" cy="721288"/>
              </a:xfrm>
              <a:prstGeom prst="rect">
                <a:avLst/>
              </a:prstGeom>
              <a:noFill/>
            </p:spPr>
            <p:txBody>
              <a:bodyPr wrap="none" rtlCol="0">
                <a:spAutoFit/>
              </a:bodyPr>
              <a:lstStyle/>
              <a:p>
                <a:r>
                  <a:rPr lang="en-US" sz="2000" dirty="0" smtClean="0">
                    <a:latin typeface="dcr10" panose="020B0500000000000000" pitchFamily="34" charset="0"/>
                  </a:rPr>
                  <a:t>7: Principal and agent </a:t>
                </a:r>
                <a14:m>
                  <m:oMath xmlns:m="http://schemas.openxmlformats.org/officeDocument/2006/math">
                    <m:r>
                      <a:rPr lang="en-US" sz="2000" b="0" i="1" smtClean="0">
                        <a:latin typeface="Cambria Math"/>
                      </a:rPr>
                      <m:t>𝑖</m:t>
                    </m:r>
                  </m:oMath>
                </a14:m>
                <a:r>
                  <a:rPr lang="en-US" sz="2000" dirty="0" smtClean="0">
                    <a:solidFill>
                      <a:sysClr val="windowText" lastClr="000000"/>
                    </a:solidFill>
                    <a:latin typeface="dcr10" panose="020B0500000000000000" pitchFamily="34" charset="0"/>
                  </a:rPr>
                  <a:t> exchange (net) transfers </a:t>
                </a:r>
                <a14:m>
                  <m:oMath xmlns:m="http://schemas.openxmlformats.org/officeDocument/2006/math">
                    <m:sSub>
                      <m:sSubPr>
                        <m:ctrlPr>
                          <a:rPr lang="en-US" sz="2000" b="0" i="1" smtClean="0">
                            <a:solidFill>
                              <a:sysClr val="windowText" lastClr="000000"/>
                            </a:solidFill>
                            <a:latin typeface="Cambria Math"/>
                          </a:rPr>
                        </m:ctrlPr>
                      </m:sSubPr>
                      <m:e>
                        <m:r>
                          <a:rPr lang="en-US" sz="2000" b="0" i="1" smtClean="0">
                            <a:solidFill>
                              <a:sysClr val="windowText" lastClr="000000"/>
                            </a:solidFill>
                            <a:latin typeface="Cambria Math"/>
                          </a:rPr>
                          <m:t>𝜏</m:t>
                        </m:r>
                      </m:e>
                      <m:sub>
                        <m:r>
                          <a:rPr lang="en-US" sz="2000" b="0" i="1" smtClean="0">
                            <a:solidFill>
                              <a:sysClr val="windowText" lastClr="000000"/>
                            </a:solidFill>
                            <a:latin typeface="Cambria Math"/>
                          </a:rPr>
                          <m:t>𝑖</m:t>
                        </m:r>
                        <m:r>
                          <a:rPr lang="en-US" sz="2000" b="0" i="1" smtClean="0">
                            <a:solidFill>
                              <a:sysClr val="windowText" lastClr="000000"/>
                            </a:solidFill>
                            <a:latin typeface="Cambria Math"/>
                          </a:rPr>
                          <m:t>,</m:t>
                        </m:r>
                        <m:r>
                          <a:rPr lang="en-US" sz="2000" b="0" i="1" smtClean="0">
                            <a:solidFill>
                              <a:sysClr val="windowText" lastClr="000000"/>
                            </a:solidFill>
                            <a:latin typeface="Cambria Math"/>
                          </a:rPr>
                          <m:t>𝑡</m:t>
                        </m:r>
                      </m:sub>
                    </m:sSub>
                    <m:r>
                      <a:rPr lang="en-US" sz="2000" b="0" i="1" smtClean="0">
                        <a:solidFill>
                          <a:sysClr val="windowText" lastClr="000000"/>
                        </a:solidFill>
                        <a:latin typeface="Cambria Math"/>
                      </a:rPr>
                      <m:t>∈</m:t>
                    </m:r>
                    <m:r>
                      <a:rPr lang="en-US" sz="2000" b="0" i="1" smtClean="0">
                        <a:solidFill>
                          <a:sysClr val="windowText" lastClr="000000"/>
                        </a:solidFill>
                        <a:latin typeface="Cambria Math"/>
                      </a:rPr>
                      <m:t>ℝ</m:t>
                    </m:r>
                  </m:oMath>
                </a14:m>
                <a:r>
                  <a:rPr lang="en-US" sz="2000" dirty="0" smtClean="0">
                    <a:solidFill>
                      <a:sysClr val="windowText" lastClr="000000"/>
                    </a:solidFill>
                    <a:latin typeface="dcr10" panose="020B0500000000000000" pitchFamily="34" charset="0"/>
                  </a:rPr>
                  <a:t>.</a:t>
                </a:r>
              </a:p>
              <a:p>
                <a:r>
                  <a:rPr lang="en-US" sz="2000" dirty="0">
                    <a:solidFill>
                      <a:sysClr val="windowText" lastClr="000000"/>
                    </a:solidFill>
                    <a:latin typeface="dcr10" panose="020B0500000000000000" pitchFamily="34" charset="0"/>
                  </a:rPr>
                  <a:t> </a:t>
                </a:r>
                <a:r>
                  <a:rPr lang="en-US" sz="2000" dirty="0" smtClean="0">
                    <a:solidFill>
                      <a:sysClr val="windowText" lastClr="000000"/>
                    </a:solidFill>
                    <a:latin typeface="dcr10" panose="020B0500000000000000" pitchFamily="34" charset="0"/>
                  </a:rPr>
                  <a:t>    </a:t>
                </a:r>
                <a:r>
                  <a:rPr lang="en-US" sz="2000" dirty="0" smtClean="0">
                    <a:solidFill>
                      <a:srgbClr val="3333CC"/>
                    </a:solidFill>
                    <a:latin typeface="dcr10" panose="020B0500000000000000" pitchFamily="34" charset="0"/>
                  </a:rPr>
                  <a:t>Bilaterally observed</a:t>
                </a:r>
                <a:r>
                  <a:rPr lang="en-US" sz="2000" dirty="0" smtClean="0">
                    <a:solidFill>
                      <a:sysClr val="windowText" lastClr="000000"/>
                    </a:solidFill>
                    <a:latin typeface="dcr10" panose="020B0500000000000000" pitchFamily="34" charset="0"/>
                  </a:rPr>
                  <a:t>. </a:t>
                </a:r>
                <a:endParaRPr lang="en-US" sz="2000" dirty="0">
                  <a:solidFill>
                    <a:sysClr val="windowText" lastClr="000000"/>
                  </a:solidFill>
                  <a:latin typeface="dcr10" panose="020B0500000000000000" pitchFamily="34"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485778" y="3810000"/>
                <a:ext cx="6621877" cy="721288"/>
              </a:xfrm>
              <a:prstGeom prst="rect">
                <a:avLst/>
              </a:prstGeom>
              <a:blipFill rotWithShape="1">
                <a:blip r:embed="rId4"/>
                <a:stretch>
                  <a:fillRect l="-1013" t="-3390" r="-92" b="-14407"/>
                </a:stretch>
              </a:blipFill>
            </p:spPr>
            <p:txBody>
              <a:bodyPr/>
              <a:lstStyle/>
              <a:p>
                <a:r>
                  <a:rPr lang="en-US">
                    <a:noFill/>
                  </a:rPr>
                  <a:t> </a:t>
                </a:r>
              </a:p>
            </p:txBody>
          </p:sp>
        </mc:Fallback>
      </mc:AlternateContent>
      <p:sp>
        <p:nvSpPr>
          <p:cNvPr id="33" name="TextBox 32"/>
          <p:cNvSpPr txBox="1"/>
          <p:nvPr/>
        </p:nvSpPr>
        <p:spPr>
          <a:xfrm>
            <a:off x="1447800" y="2190520"/>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1</a:t>
            </a:r>
            <a:endParaRPr lang="en-US" sz="1400" b="1" dirty="0">
              <a:latin typeface="dcr10" panose="020B0500000000000000" pitchFamily="34" charset="0"/>
            </a:endParaRPr>
          </a:p>
        </p:txBody>
      </p:sp>
      <p:sp>
        <p:nvSpPr>
          <p:cNvPr id="34" name="TextBox 33"/>
          <p:cNvSpPr txBox="1"/>
          <p:nvPr/>
        </p:nvSpPr>
        <p:spPr>
          <a:xfrm>
            <a:off x="2438400" y="2195267"/>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2</a:t>
            </a:r>
            <a:endParaRPr lang="en-US" sz="1400" b="1" dirty="0">
              <a:latin typeface="dcr10" panose="020B0500000000000000" pitchFamily="34" charset="0"/>
            </a:endParaRPr>
          </a:p>
        </p:txBody>
      </p:sp>
      <p:sp>
        <p:nvSpPr>
          <p:cNvPr id="36" name="TextBox 35"/>
          <p:cNvSpPr txBox="1"/>
          <p:nvPr/>
        </p:nvSpPr>
        <p:spPr>
          <a:xfrm>
            <a:off x="3429000" y="2190512"/>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3</a:t>
            </a:r>
            <a:endParaRPr lang="en-US" sz="1400" b="1" dirty="0">
              <a:latin typeface="dcr10" panose="020B0500000000000000" pitchFamily="34" charset="0"/>
            </a:endParaRPr>
          </a:p>
        </p:txBody>
      </p:sp>
      <p:sp>
        <p:nvSpPr>
          <p:cNvPr id="37" name="TextBox 36"/>
          <p:cNvSpPr txBox="1"/>
          <p:nvPr/>
        </p:nvSpPr>
        <p:spPr>
          <a:xfrm>
            <a:off x="4438836" y="2195275"/>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4</a:t>
            </a:r>
            <a:endParaRPr lang="en-US" sz="1400" b="1" dirty="0">
              <a:latin typeface="dcr10" panose="020B0500000000000000" pitchFamily="34" charset="0"/>
            </a:endParaRPr>
          </a:p>
        </p:txBody>
      </p:sp>
      <p:sp>
        <p:nvSpPr>
          <p:cNvPr id="38" name="TextBox 37"/>
          <p:cNvSpPr txBox="1"/>
          <p:nvPr/>
        </p:nvSpPr>
        <p:spPr>
          <a:xfrm>
            <a:off x="5438962" y="2190520"/>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5</a:t>
            </a:r>
            <a:endParaRPr lang="en-US" sz="1400" b="1" dirty="0">
              <a:latin typeface="dcr10" panose="020B0500000000000000" pitchFamily="34" charset="0"/>
            </a:endParaRPr>
          </a:p>
        </p:txBody>
      </p:sp>
      <p:sp>
        <p:nvSpPr>
          <p:cNvPr id="39" name="TextBox 38"/>
          <p:cNvSpPr txBox="1"/>
          <p:nvPr/>
        </p:nvSpPr>
        <p:spPr>
          <a:xfrm>
            <a:off x="6429562" y="2195267"/>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6</a:t>
            </a:r>
            <a:endParaRPr lang="en-US" sz="1400" b="1" dirty="0">
              <a:latin typeface="dcr10" panose="020B0500000000000000" pitchFamily="34" charset="0"/>
            </a:endParaRPr>
          </a:p>
        </p:txBody>
      </p:sp>
      <p:sp>
        <p:nvSpPr>
          <p:cNvPr id="42" name="TextBox 41"/>
          <p:cNvSpPr txBox="1"/>
          <p:nvPr/>
        </p:nvSpPr>
        <p:spPr>
          <a:xfrm>
            <a:off x="7420162" y="2190512"/>
            <a:ext cx="276038" cy="307777"/>
          </a:xfrm>
          <a:prstGeom prst="rect">
            <a:avLst/>
          </a:prstGeom>
          <a:noFill/>
        </p:spPr>
        <p:txBody>
          <a:bodyPr wrap="none" rtlCol="0">
            <a:spAutoFit/>
          </a:bodyPr>
          <a:lstStyle/>
          <a:p>
            <a:pPr algn="ctr"/>
            <a:r>
              <a:rPr lang="en-US" sz="1400" b="1" dirty="0" smtClean="0">
                <a:latin typeface="dcr10" panose="020B0500000000000000" pitchFamily="34" charset="0"/>
              </a:rPr>
              <a:t>7</a:t>
            </a:r>
            <a:endParaRPr lang="en-US" sz="1400" b="1" dirty="0">
              <a:latin typeface="dcr10" panose="020B0500000000000000" pitchFamily="34" charset="0"/>
            </a:endParaRPr>
          </a:p>
        </p:txBody>
      </p:sp>
      <p:sp>
        <p:nvSpPr>
          <p:cNvPr id="24" name="Title 1"/>
          <p:cNvSpPr txBox="1">
            <a:spLocks/>
          </p:cNvSpPr>
          <p:nvPr/>
        </p:nvSpPr>
        <p:spPr>
          <a:xfrm>
            <a:off x="457200" y="251488"/>
            <a:ext cx="4191000" cy="944562"/>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dirty="0">
              <a:solidFill>
                <a:srgbClr val="333399"/>
              </a:solidFill>
              <a:latin typeface="dccsc10" panose="020B0500000000000000" pitchFamily="34" charset="0"/>
            </a:endParaRPr>
          </a:p>
          <a:p>
            <a:pPr algn="l"/>
            <a:r>
              <a:rPr lang="en-US" sz="2800" dirty="0" smtClean="0">
                <a:solidFill>
                  <a:srgbClr val="333399"/>
                </a:solidFill>
                <a:latin typeface="dccsc10" panose="020B0500000000000000" pitchFamily="34" charset="0"/>
              </a:rPr>
              <a:t>Stage Game</a:t>
            </a:r>
            <a:endParaRPr lang="en-US" sz="2800" dirty="0">
              <a:solidFill>
                <a:srgbClr val="333399"/>
              </a:solidFill>
              <a:latin typeface="dccsc10" panose="020B0500000000000000" pitchFamily="34" charset="0"/>
            </a:endParaRPr>
          </a:p>
        </p:txBody>
      </p:sp>
      <mc:AlternateContent xmlns:mc="http://schemas.openxmlformats.org/markup-compatibility/2006" xmlns:a14="http://schemas.microsoft.com/office/drawing/2010/main">
        <mc:Choice Requires="a14">
          <p:sp>
            <p:nvSpPr>
              <p:cNvPr id="22" name="TextBox 21"/>
              <p:cNvSpPr txBox="1"/>
              <p:nvPr/>
            </p:nvSpPr>
            <p:spPr>
              <a:xfrm>
                <a:off x="2063641" y="2514600"/>
                <a:ext cx="1038874" cy="276999"/>
              </a:xfrm>
              <a:prstGeom prst="rect">
                <a:avLst/>
              </a:prstGeom>
              <a:noFill/>
            </p:spPr>
            <p:txBody>
              <a:bodyPr wrap="none" rtlCol="0">
                <a:spAutoFit/>
              </a:bodyPr>
              <a:lstStyle/>
              <a:p>
                <a:pPr algn="ctr"/>
                <a:r>
                  <a:rPr lang="en-US" sz="1200" dirty="0" smtClean="0">
                    <a:solidFill>
                      <a:schemeClr val="tx1"/>
                    </a:solidFill>
                    <a:latin typeface="dcr10" panose="020B0500000000000000" pitchFamily="34" charset="0"/>
                  </a:rPr>
                  <a:t>P chooses </a:t>
                </a:r>
                <a14:m>
                  <m:oMath xmlns:m="http://schemas.openxmlformats.org/officeDocument/2006/math">
                    <m:sSub>
                      <m:sSubPr>
                        <m:ctrlPr>
                          <a:rPr lang="en-US" sz="1200" b="0" i="1" smtClean="0">
                            <a:solidFill>
                              <a:schemeClr val="tx1"/>
                            </a:solidFill>
                            <a:latin typeface="Cambria Math"/>
                          </a:rPr>
                        </m:ctrlPr>
                      </m:sSubPr>
                      <m:e>
                        <m:r>
                          <a:rPr lang="en-US" sz="1200" b="0" i="1" smtClean="0">
                            <a:solidFill>
                              <a:schemeClr val="tx1"/>
                            </a:solidFill>
                            <a:latin typeface="Cambria Math"/>
                          </a:rPr>
                          <m:t>𝑑</m:t>
                        </m:r>
                      </m:e>
                      <m:sub>
                        <m:r>
                          <a:rPr lang="en-US" sz="1200" b="0" i="1" smtClean="0">
                            <a:solidFill>
                              <a:schemeClr val="tx1"/>
                            </a:solidFill>
                            <a:latin typeface="Cambria Math"/>
                          </a:rPr>
                          <m:t>𝑡</m:t>
                        </m:r>
                      </m:sub>
                    </m:sSub>
                  </m:oMath>
                </a14:m>
                <a:endParaRPr lang="en-US" sz="1200" b="0" dirty="0" smtClean="0">
                  <a:solidFill>
                    <a:srgbClr val="FF0000"/>
                  </a:solidFill>
                  <a:latin typeface="dcr10" panose="020B0500000000000000"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063641" y="2514600"/>
                <a:ext cx="1038874" cy="276999"/>
              </a:xfrm>
              <a:prstGeom prst="rect">
                <a:avLst/>
              </a:prstGeom>
              <a:blipFill rotWithShape="1">
                <a:blip r:embed="rId5"/>
                <a:stretch>
                  <a:fillRect l="-588"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033221" y="2514600"/>
                <a:ext cx="1105239" cy="478080"/>
              </a:xfrm>
              <a:prstGeom prst="rect">
                <a:avLst/>
              </a:prstGeom>
              <a:noFill/>
            </p:spPr>
            <p:txBody>
              <a:bodyPr wrap="none" rtlCol="0">
                <a:spAutoFit/>
              </a:bodyPr>
              <a:lstStyle/>
              <a:p>
                <a:pPr algn="ctr"/>
                <a:r>
                  <a:rPr lang="en-US" sz="1200" dirty="0" smtClean="0">
                    <a:solidFill>
                      <a:srgbClr val="3333CC"/>
                    </a:solidFill>
                    <a:latin typeface="dcr10" panose="020B0500000000000000" pitchFamily="34" charset="0"/>
                  </a:rPr>
                  <a:t>Transfers </a:t>
                </a:r>
                <a14:m>
                  <m:oMath xmlns:m="http://schemas.openxmlformats.org/officeDocument/2006/math">
                    <m:sSub>
                      <m:sSubPr>
                        <m:ctrlPr>
                          <a:rPr lang="en-US" sz="1200" b="0" i="1" smtClean="0">
                            <a:solidFill>
                              <a:srgbClr val="3333CC"/>
                            </a:solidFill>
                            <a:latin typeface="Cambria Math"/>
                          </a:rPr>
                        </m:ctrlPr>
                      </m:sSubPr>
                      <m:e>
                        <m:r>
                          <a:rPr lang="en-US" sz="1200" b="0" i="1" smtClean="0">
                            <a:solidFill>
                              <a:srgbClr val="3333CC"/>
                            </a:solidFill>
                            <a:latin typeface="Cambria Math"/>
                          </a:rPr>
                          <m:t>𝑤</m:t>
                        </m:r>
                      </m:e>
                      <m:sub>
                        <m:r>
                          <a:rPr lang="en-US" sz="1200" b="0" i="1" smtClean="0">
                            <a:solidFill>
                              <a:srgbClr val="3333CC"/>
                            </a:solidFill>
                            <a:latin typeface="Cambria Math"/>
                          </a:rPr>
                          <m:t>𝑖</m:t>
                        </m:r>
                        <m:r>
                          <a:rPr lang="en-US" sz="1200" b="0" i="1" smtClean="0">
                            <a:solidFill>
                              <a:srgbClr val="3333CC"/>
                            </a:solidFill>
                            <a:latin typeface="Cambria Math"/>
                          </a:rPr>
                          <m:t>,</m:t>
                        </m:r>
                        <m:r>
                          <a:rPr lang="en-US" sz="1200" b="0" i="1" smtClean="0">
                            <a:solidFill>
                              <a:srgbClr val="3333CC"/>
                            </a:solidFill>
                            <a:latin typeface="Cambria Math"/>
                          </a:rPr>
                          <m:t>𝑡</m:t>
                        </m:r>
                      </m:sub>
                    </m:sSub>
                  </m:oMath>
                </a14:m>
                <a:endParaRPr lang="en-US" sz="1200" b="0" dirty="0" smtClean="0">
                  <a:solidFill>
                    <a:srgbClr val="3333CC"/>
                  </a:solidFill>
                  <a:latin typeface="dcr10" panose="020B0500000000000000" pitchFamily="34" charset="0"/>
                </a:endParaRPr>
              </a:p>
              <a:p>
                <a:pPr algn="ctr"/>
                <a:r>
                  <a:rPr lang="en-US" sz="1200" dirty="0" smtClean="0">
                    <a:solidFill>
                      <a:srgbClr val="3333CC"/>
                    </a:solidFill>
                    <a:latin typeface="dcr10" panose="020B0500000000000000" pitchFamily="34" charset="0"/>
                  </a:rPr>
                  <a:t>Messages </a:t>
                </a:r>
                <a14:m>
                  <m:oMath xmlns:m="http://schemas.openxmlformats.org/officeDocument/2006/math">
                    <m:sSub>
                      <m:sSubPr>
                        <m:ctrlPr>
                          <a:rPr lang="en-US" sz="1200" b="0" i="1" smtClean="0">
                            <a:solidFill>
                              <a:srgbClr val="3333CC"/>
                            </a:solidFill>
                            <a:latin typeface="Cambria Math"/>
                          </a:rPr>
                        </m:ctrlPr>
                      </m:sSubPr>
                      <m:e>
                        <m:r>
                          <a:rPr lang="en-US" sz="1200" b="0" i="1" smtClean="0">
                            <a:solidFill>
                              <a:srgbClr val="3333CC"/>
                            </a:solidFill>
                            <a:latin typeface="Cambria Math"/>
                          </a:rPr>
                          <m:t>𝑚</m:t>
                        </m:r>
                      </m:e>
                      <m:sub>
                        <m:r>
                          <a:rPr lang="en-US" sz="1200" b="0" i="1" smtClean="0">
                            <a:solidFill>
                              <a:srgbClr val="3333CC"/>
                            </a:solidFill>
                            <a:latin typeface="Cambria Math"/>
                          </a:rPr>
                          <m:t>𝑖</m:t>
                        </m:r>
                        <m:r>
                          <a:rPr lang="en-US" sz="1200" b="0" i="1" smtClean="0">
                            <a:solidFill>
                              <a:srgbClr val="3333CC"/>
                            </a:solidFill>
                            <a:latin typeface="Cambria Math"/>
                          </a:rPr>
                          <m:t>,</m:t>
                        </m:r>
                        <m:r>
                          <a:rPr lang="en-US" sz="1200" b="0" i="1" smtClean="0">
                            <a:solidFill>
                              <a:srgbClr val="3333CC"/>
                            </a:solidFill>
                            <a:latin typeface="Cambria Math"/>
                          </a:rPr>
                          <m:t>𝑡</m:t>
                        </m:r>
                      </m:sub>
                    </m:sSub>
                  </m:oMath>
                </a14:m>
                <a:endParaRPr lang="en-US" sz="1200" b="0" dirty="0" smtClean="0">
                  <a:solidFill>
                    <a:srgbClr val="3333CC"/>
                  </a:solidFill>
                  <a:latin typeface="dcr10" panose="020B0500000000000000"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033221" y="2514600"/>
                <a:ext cx="1105239" cy="478080"/>
              </a:xfrm>
              <a:prstGeom prst="rect">
                <a:avLst/>
              </a:prstGeom>
              <a:blipFill rotWithShape="1">
                <a:blip r:embed="rId6"/>
                <a:stretch>
                  <a:fillRect b="-64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080836" y="2514600"/>
                <a:ext cx="985013" cy="285206"/>
              </a:xfrm>
              <a:prstGeom prst="rect">
                <a:avLst/>
              </a:prstGeom>
              <a:noFill/>
            </p:spPr>
            <p:txBody>
              <a:bodyPr wrap="none" rtlCol="0">
                <a:spAutoFit/>
              </a:bodyPr>
              <a:lstStyle/>
              <a:p>
                <a:pPr algn="ctr"/>
                <a:r>
                  <a:rPr lang="en-US" sz="1200" dirty="0" smtClean="0">
                    <a:solidFill>
                      <a:srgbClr val="3333CC"/>
                    </a:solidFill>
                    <a:latin typeface="dcr10" panose="020B0500000000000000" pitchFamily="34" charset="0"/>
                  </a:rPr>
                  <a:t>Accept? </a:t>
                </a:r>
                <a14:m>
                  <m:oMath xmlns:m="http://schemas.openxmlformats.org/officeDocument/2006/math">
                    <m:sSub>
                      <m:sSubPr>
                        <m:ctrlPr>
                          <a:rPr lang="en-US" sz="1200" b="0" i="1" smtClean="0">
                            <a:solidFill>
                              <a:srgbClr val="3333CC"/>
                            </a:solidFill>
                            <a:latin typeface="Cambria Math"/>
                          </a:rPr>
                        </m:ctrlPr>
                      </m:sSubPr>
                      <m:e>
                        <m:r>
                          <a:rPr lang="en-US" sz="1200" b="0" i="1" smtClean="0">
                            <a:solidFill>
                              <a:srgbClr val="3333CC"/>
                            </a:solidFill>
                            <a:latin typeface="Cambria Math"/>
                          </a:rPr>
                          <m:t>𝑎</m:t>
                        </m:r>
                      </m:e>
                      <m:sub>
                        <m:r>
                          <a:rPr lang="en-US" sz="1200" b="0" i="1" smtClean="0">
                            <a:solidFill>
                              <a:srgbClr val="3333CC"/>
                            </a:solidFill>
                            <a:latin typeface="Cambria Math"/>
                          </a:rPr>
                          <m:t>𝑖</m:t>
                        </m:r>
                        <m:r>
                          <a:rPr lang="en-US" sz="1200" b="0" i="1" smtClean="0">
                            <a:solidFill>
                              <a:srgbClr val="3333CC"/>
                            </a:solidFill>
                            <a:latin typeface="Cambria Math"/>
                          </a:rPr>
                          <m:t>,</m:t>
                        </m:r>
                        <m:r>
                          <a:rPr lang="en-US" sz="1200" b="0" i="1" smtClean="0">
                            <a:solidFill>
                              <a:srgbClr val="3333CC"/>
                            </a:solidFill>
                            <a:latin typeface="Cambria Math"/>
                          </a:rPr>
                          <m:t>𝑡</m:t>
                        </m:r>
                      </m:sub>
                    </m:sSub>
                  </m:oMath>
                </a14:m>
                <a:endParaRPr lang="en-US" sz="1200" b="0" dirty="0" smtClean="0">
                  <a:solidFill>
                    <a:srgbClr val="3333CC"/>
                  </a:solidFill>
                  <a:latin typeface="dcr10" panose="020B0500000000000000"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4080836" y="2514600"/>
                <a:ext cx="985013" cy="285206"/>
              </a:xfrm>
              <a:prstGeom prst="rect">
                <a:avLst/>
              </a:prstGeom>
              <a:blipFill rotWithShape="1">
                <a:blip r:embed="rId7"/>
                <a:stretch>
                  <a:fillRect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170174" y="2514600"/>
                <a:ext cx="828239" cy="285206"/>
              </a:xfrm>
              <a:prstGeom prst="rect">
                <a:avLst/>
              </a:prstGeom>
              <a:noFill/>
            </p:spPr>
            <p:txBody>
              <a:bodyPr wrap="none" rtlCol="0">
                <a:spAutoFit/>
              </a:bodyPr>
              <a:lstStyle/>
              <a:p>
                <a:pPr algn="ctr"/>
                <a:r>
                  <a:rPr lang="en-US" sz="1200" dirty="0" smtClean="0">
                    <a:solidFill>
                      <a:srgbClr val="FF0000"/>
                    </a:solidFill>
                    <a:latin typeface="dcr10" panose="020B0500000000000000" pitchFamily="34" charset="0"/>
                  </a:rPr>
                  <a:t>Effort </a:t>
                </a:r>
                <a14:m>
                  <m:oMath xmlns:m="http://schemas.openxmlformats.org/officeDocument/2006/math">
                    <m:sSub>
                      <m:sSubPr>
                        <m:ctrlPr>
                          <a:rPr lang="en-US" sz="1200" b="0" i="1" smtClean="0">
                            <a:solidFill>
                              <a:srgbClr val="FF0000"/>
                            </a:solidFill>
                            <a:latin typeface="Cambria Math"/>
                          </a:rPr>
                        </m:ctrlPr>
                      </m:sSubPr>
                      <m:e>
                        <m:r>
                          <a:rPr lang="en-US" sz="1200" b="0" i="1" smtClean="0">
                            <a:solidFill>
                              <a:srgbClr val="FF0000"/>
                            </a:solidFill>
                            <a:latin typeface="Cambria Math"/>
                          </a:rPr>
                          <m:t>𝑒</m:t>
                        </m:r>
                      </m:e>
                      <m:sub>
                        <m:r>
                          <a:rPr lang="en-US" sz="1200" b="0" i="1" smtClean="0">
                            <a:solidFill>
                              <a:srgbClr val="FF0000"/>
                            </a:solidFill>
                            <a:latin typeface="Cambria Math"/>
                          </a:rPr>
                          <m:t>𝑖</m:t>
                        </m:r>
                        <m:r>
                          <a:rPr lang="en-US" sz="1200" b="0" i="1" smtClean="0">
                            <a:solidFill>
                              <a:srgbClr val="FF0000"/>
                            </a:solidFill>
                            <a:latin typeface="Cambria Math"/>
                          </a:rPr>
                          <m:t>,</m:t>
                        </m:r>
                        <m:r>
                          <a:rPr lang="en-US" sz="1200" b="0" i="1" smtClean="0">
                            <a:solidFill>
                              <a:srgbClr val="FF0000"/>
                            </a:solidFill>
                            <a:latin typeface="Cambria Math"/>
                          </a:rPr>
                          <m:t>𝑡</m:t>
                        </m:r>
                      </m:sub>
                    </m:sSub>
                  </m:oMath>
                </a14:m>
                <a:endParaRPr lang="en-US" sz="1200" b="0" dirty="0" smtClean="0">
                  <a:latin typeface="dcr10" panose="020B0500000000000000"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5170174" y="2514600"/>
                <a:ext cx="828239" cy="285206"/>
              </a:xfrm>
              <a:prstGeom prst="rect">
                <a:avLst/>
              </a:prstGeom>
              <a:blipFill rotWithShape="1">
                <a:blip r:embed="rId8"/>
                <a:stretch>
                  <a:fillRect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6106761" y="2514600"/>
                <a:ext cx="937051" cy="285206"/>
              </a:xfrm>
              <a:prstGeom prst="rect">
                <a:avLst/>
              </a:prstGeom>
              <a:noFill/>
            </p:spPr>
            <p:txBody>
              <a:bodyPr wrap="none" rtlCol="0">
                <a:spAutoFit/>
              </a:bodyPr>
              <a:lstStyle/>
              <a:p>
                <a:pPr algn="ctr"/>
                <a:r>
                  <a:rPr lang="en-US" sz="1200" dirty="0" smtClean="0">
                    <a:solidFill>
                      <a:srgbClr val="3333CC"/>
                    </a:solidFill>
                    <a:latin typeface="dcr10" panose="020B0500000000000000" pitchFamily="34" charset="0"/>
                  </a:rPr>
                  <a:t>Output </a:t>
                </a:r>
                <a14:m>
                  <m:oMath xmlns:m="http://schemas.openxmlformats.org/officeDocument/2006/math">
                    <m:sSub>
                      <m:sSubPr>
                        <m:ctrlPr>
                          <a:rPr lang="en-US" sz="1200" b="0" i="1" smtClean="0">
                            <a:solidFill>
                              <a:srgbClr val="3333CC"/>
                            </a:solidFill>
                            <a:latin typeface="Cambria Math"/>
                          </a:rPr>
                        </m:ctrlPr>
                      </m:sSubPr>
                      <m:e>
                        <m:r>
                          <a:rPr lang="en-US" sz="1200" b="0" i="1" smtClean="0">
                            <a:solidFill>
                              <a:srgbClr val="3333CC"/>
                            </a:solidFill>
                            <a:latin typeface="Cambria Math"/>
                          </a:rPr>
                          <m:t>𝑦</m:t>
                        </m:r>
                      </m:e>
                      <m:sub>
                        <m:r>
                          <a:rPr lang="en-US" sz="1200" b="0" i="1" smtClean="0">
                            <a:solidFill>
                              <a:srgbClr val="3333CC"/>
                            </a:solidFill>
                            <a:latin typeface="Cambria Math"/>
                          </a:rPr>
                          <m:t>𝑖</m:t>
                        </m:r>
                        <m:r>
                          <a:rPr lang="en-US" sz="1200" b="0" i="1" smtClean="0">
                            <a:solidFill>
                              <a:srgbClr val="3333CC"/>
                            </a:solidFill>
                            <a:latin typeface="Cambria Math"/>
                          </a:rPr>
                          <m:t>,</m:t>
                        </m:r>
                        <m:r>
                          <a:rPr lang="en-US" sz="1200" b="0" i="1" smtClean="0">
                            <a:solidFill>
                              <a:srgbClr val="3333CC"/>
                            </a:solidFill>
                            <a:latin typeface="Cambria Math"/>
                          </a:rPr>
                          <m:t>𝑡</m:t>
                        </m:r>
                      </m:sub>
                    </m:sSub>
                  </m:oMath>
                </a14:m>
                <a:endParaRPr lang="en-US" sz="1200" b="0" dirty="0" smtClean="0">
                  <a:solidFill>
                    <a:srgbClr val="3333CC"/>
                  </a:solidFill>
                  <a:latin typeface="dcr10" panose="020B0500000000000000"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6106761" y="2514600"/>
                <a:ext cx="937051" cy="285206"/>
              </a:xfrm>
              <a:prstGeom prst="rect">
                <a:avLst/>
              </a:prstGeom>
              <a:blipFill rotWithShape="1">
                <a:blip r:embed="rId9"/>
                <a:stretch>
                  <a:fillRect l="-654"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7049831" y="2514600"/>
                <a:ext cx="1063561" cy="285206"/>
              </a:xfrm>
              <a:prstGeom prst="rect">
                <a:avLst/>
              </a:prstGeom>
              <a:noFill/>
            </p:spPr>
            <p:txBody>
              <a:bodyPr wrap="none" rtlCol="0">
                <a:spAutoFit/>
              </a:bodyPr>
              <a:lstStyle/>
              <a:p>
                <a:pPr algn="ctr"/>
                <a:r>
                  <a:rPr lang="en-US" sz="1200" dirty="0" smtClean="0">
                    <a:solidFill>
                      <a:srgbClr val="3333CC"/>
                    </a:solidFill>
                    <a:latin typeface="dcr10" panose="020B0500000000000000" pitchFamily="34" charset="0"/>
                  </a:rPr>
                  <a:t>Transfers </a:t>
                </a:r>
                <a14:m>
                  <m:oMath xmlns:m="http://schemas.openxmlformats.org/officeDocument/2006/math">
                    <m:sSub>
                      <m:sSubPr>
                        <m:ctrlPr>
                          <a:rPr lang="en-US" sz="1200" b="0" i="1" smtClean="0">
                            <a:solidFill>
                              <a:srgbClr val="3333CC"/>
                            </a:solidFill>
                            <a:latin typeface="Cambria Math"/>
                          </a:rPr>
                        </m:ctrlPr>
                      </m:sSubPr>
                      <m:e>
                        <m:r>
                          <a:rPr lang="en-US" sz="1200" b="0" i="1" smtClean="0">
                            <a:solidFill>
                              <a:srgbClr val="3333CC"/>
                            </a:solidFill>
                            <a:latin typeface="Cambria Math"/>
                          </a:rPr>
                          <m:t>𝜏</m:t>
                        </m:r>
                      </m:e>
                      <m:sub>
                        <m:r>
                          <a:rPr lang="en-US" sz="1200" b="0" i="1" smtClean="0">
                            <a:solidFill>
                              <a:srgbClr val="3333CC"/>
                            </a:solidFill>
                            <a:latin typeface="Cambria Math"/>
                          </a:rPr>
                          <m:t>𝑖</m:t>
                        </m:r>
                        <m:r>
                          <a:rPr lang="en-US" sz="1200" b="0" i="1" smtClean="0">
                            <a:solidFill>
                              <a:srgbClr val="3333CC"/>
                            </a:solidFill>
                            <a:latin typeface="Cambria Math"/>
                          </a:rPr>
                          <m:t>,</m:t>
                        </m:r>
                        <m:r>
                          <a:rPr lang="en-US" sz="1200" b="0" i="1" smtClean="0">
                            <a:solidFill>
                              <a:srgbClr val="3333CC"/>
                            </a:solidFill>
                            <a:latin typeface="Cambria Math"/>
                          </a:rPr>
                          <m:t>𝑡</m:t>
                        </m:r>
                      </m:sub>
                    </m:sSub>
                  </m:oMath>
                </a14:m>
                <a:endParaRPr lang="en-US" sz="1200" b="0" dirty="0" smtClean="0">
                  <a:solidFill>
                    <a:srgbClr val="3333CC"/>
                  </a:solidFill>
                  <a:latin typeface="dcr10" panose="020B0500000000000000"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7049831" y="2514600"/>
                <a:ext cx="1063561" cy="285206"/>
              </a:xfrm>
              <a:prstGeom prst="rect">
                <a:avLst/>
              </a:prstGeom>
              <a:blipFill rotWithShape="1">
                <a:blip r:embed="rId10"/>
                <a:stretch>
                  <a:fillRect b="-13043"/>
                </a:stretch>
              </a:blipFill>
            </p:spPr>
            <p:txBody>
              <a:bodyPr/>
              <a:lstStyle/>
              <a:p>
                <a:r>
                  <a:rPr lang="en-US">
                    <a:noFill/>
                  </a:rPr>
                  <a:t> </a:t>
                </a:r>
              </a:p>
            </p:txBody>
          </p:sp>
        </mc:Fallback>
      </mc:AlternateContent>
    </p:spTree>
    <p:extLst>
      <p:ext uri="{BB962C8B-B14F-4D97-AF65-F5344CB8AC3E}">
        <p14:creationId xmlns:p14="http://schemas.microsoft.com/office/powerpoint/2010/main" val="16338407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47800"/>
                <a:ext cx="8229600" cy="4953000"/>
              </a:xfrm>
            </p:spPr>
            <p:txBody>
              <a:bodyPr>
                <a:normAutofit/>
              </a:bodyPr>
              <a:lstStyle/>
              <a:p>
                <a:pPr marL="0" indent="0">
                  <a:buNone/>
                </a:pPr>
                <a:r>
                  <a:rPr lang="en-US" sz="2000" dirty="0" smtClean="0">
                    <a:latin typeface="dcr10" panose="020B0500000000000000" pitchFamily="34" charset="0"/>
                  </a:rPr>
                  <a:t>Define </a:t>
                </a:r>
                <a14:m>
                  <m:oMath xmlns:m="http://schemas.openxmlformats.org/officeDocument/2006/math">
                    <m:sSub>
                      <m:sSubPr>
                        <m:ctrlPr>
                          <a:rPr lang="en-US" sz="2000" b="0" i="1" smtClean="0">
                            <a:latin typeface="Cambria Math"/>
                          </a:rPr>
                        </m:ctrlPr>
                      </m:sSubPr>
                      <m:e>
                        <m:r>
                          <a:rPr lang="en-US" sz="2000" b="0" i="1" smtClean="0">
                            <a:latin typeface="Cambria Math"/>
                          </a:rPr>
                          <m:t>𝐶</m:t>
                        </m:r>
                      </m:e>
                      <m:sub>
                        <m:r>
                          <a:rPr lang="en-US" sz="2000" b="0" i="1" smtClean="0">
                            <a:latin typeface="Cambria Math"/>
                          </a:rPr>
                          <m:t>𝑖</m:t>
                        </m:r>
                        <m:r>
                          <a:rPr lang="en-US" sz="2000" b="0" i="1" smtClean="0">
                            <a:latin typeface="Cambria Math"/>
                          </a:rPr>
                          <m:t>,</m:t>
                        </m:r>
                        <m:r>
                          <a:rPr lang="en-US" sz="2000" b="0" i="1" smtClean="0">
                            <a:latin typeface="Cambria Math"/>
                          </a:rPr>
                          <m:t>𝑡</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𝑎</m:t>
                        </m:r>
                      </m:e>
                      <m:sub>
                        <m:r>
                          <a:rPr lang="en-US" sz="2000" b="0" i="1" smtClean="0">
                            <a:latin typeface="Cambria Math"/>
                          </a:rPr>
                          <m:t>𝑖</m:t>
                        </m:r>
                        <m:r>
                          <a:rPr lang="en-US" sz="2000" b="0" i="1" smtClean="0">
                            <a:latin typeface="Cambria Math"/>
                          </a:rPr>
                          <m:t>,</m:t>
                        </m:r>
                        <m:r>
                          <a:rPr lang="en-US" sz="2000" b="0" i="1" smtClean="0">
                            <a:latin typeface="Cambria Math"/>
                          </a:rPr>
                          <m:t>𝑡</m:t>
                        </m:r>
                      </m:sub>
                    </m:sSub>
                    <m:r>
                      <a:rPr lang="en-US" sz="2000" b="0" i="1" smtClean="0">
                        <a:latin typeface="Cambria Math"/>
                      </a:rPr>
                      <m:t>𝑐</m:t>
                    </m:r>
                    <m:d>
                      <m:dPr>
                        <m:ctrlPr>
                          <a:rPr lang="en-US" sz="2000" b="0" i="1" smtClean="0">
                            <a:latin typeface="Cambria Math"/>
                          </a:rPr>
                        </m:ctrlPr>
                      </m:dPr>
                      <m:e>
                        <m:sSub>
                          <m:sSubPr>
                            <m:ctrlPr>
                              <a:rPr lang="en-US" sz="2000" b="0" i="1" smtClean="0">
                                <a:latin typeface="Cambria Math"/>
                              </a:rPr>
                            </m:ctrlPr>
                          </m:sSubPr>
                          <m:e>
                            <m:r>
                              <a:rPr lang="en-US" sz="2000" b="0" i="1" smtClean="0">
                                <a:latin typeface="Cambria Math"/>
                              </a:rPr>
                              <m:t>𝑒</m:t>
                            </m:r>
                          </m:e>
                          <m:sub>
                            <m:r>
                              <a:rPr lang="en-US" sz="2000" b="0" i="1" smtClean="0">
                                <a:latin typeface="Cambria Math"/>
                              </a:rPr>
                              <m:t>𝑖</m:t>
                            </m:r>
                            <m:r>
                              <a:rPr lang="en-US" sz="2000" b="0" i="1" smtClean="0">
                                <a:latin typeface="Cambria Math"/>
                              </a:rPr>
                              <m:t>,</m:t>
                            </m:r>
                            <m:r>
                              <a:rPr lang="en-US" sz="2000" b="0" i="1" smtClean="0">
                                <a:latin typeface="Cambria Math"/>
                              </a:rPr>
                              <m:t>𝑡</m:t>
                            </m:r>
                          </m:sub>
                        </m:sSub>
                      </m:e>
                    </m:d>
                    <m:r>
                      <a:rPr lang="en-US" sz="2000" b="0" i="1" smtClean="0">
                        <a:latin typeface="Cambria Math"/>
                      </a:rPr>
                      <m:t>−</m:t>
                    </m:r>
                    <m:d>
                      <m:dPr>
                        <m:ctrlPr>
                          <a:rPr lang="en-US" sz="2000" b="0" i="1" smtClean="0">
                            <a:latin typeface="Cambria Math"/>
                          </a:rPr>
                        </m:ctrlPr>
                      </m:dPr>
                      <m:e>
                        <m:r>
                          <a:rPr lang="en-US" sz="2000" b="0" i="1" smtClean="0">
                            <a:latin typeface="Cambria Math"/>
                          </a:rPr>
                          <m:t>1−</m:t>
                        </m:r>
                        <m:sSub>
                          <m:sSubPr>
                            <m:ctrlPr>
                              <a:rPr lang="en-US" sz="2000" b="0" i="1" smtClean="0">
                                <a:latin typeface="Cambria Math"/>
                              </a:rPr>
                            </m:ctrlPr>
                          </m:sSubPr>
                          <m:e>
                            <m:r>
                              <a:rPr lang="en-US" sz="2000" b="0" i="1" smtClean="0">
                                <a:latin typeface="Cambria Math"/>
                              </a:rPr>
                              <m:t>𝑎</m:t>
                            </m:r>
                          </m:e>
                          <m:sub>
                            <m:r>
                              <a:rPr lang="en-US" sz="2000" b="0" i="1" smtClean="0">
                                <a:latin typeface="Cambria Math"/>
                              </a:rPr>
                              <m:t>𝑖</m:t>
                            </m:r>
                            <m:r>
                              <a:rPr lang="en-US" sz="2000" b="0" i="1" smtClean="0">
                                <a:latin typeface="Cambria Math"/>
                              </a:rPr>
                              <m:t>,</m:t>
                            </m:r>
                            <m:r>
                              <a:rPr lang="en-US" sz="2000" b="0" i="1" smtClean="0">
                                <a:latin typeface="Cambria Math"/>
                              </a:rPr>
                              <m:t>𝑡</m:t>
                            </m:r>
                          </m:sub>
                        </m:sSub>
                      </m:e>
                    </m:d>
                    <m:sSub>
                      <m:sSubPr>
                        <m:ctrlPr>
                          <a:rPr lang="en-US" sz="2000" b="0" i="1" smtClean="0">
                            <a:latin typeface="Cambria Math"/>
                          </a:rPr>
                        </m:ctrlPr>
                      </m:sSubPr>
                      <m:e>
                        <m:acc>
                          <m:accPr>
                            <m:chr m:val="̅"/>
                            <m:ctrlPr>
                              <a:rPr lang="en-US" sz="2000" b="0" i="1" smtClean="0">
                                <a:latin typeface="Cambria Math"/>
                              </a:rPr>
                            </m:ctrlPr>
                          </m:accPr>
                          <m:e>
                            <m:r>
                              <a:rPr lang="en-US" sz="2000" b="0" i="1" smtClean="0">
                                <a:latin typeface="Cambria Math"/>
                              </a:rPr>
                              <m:t>𝑢</m:t>
                            </m:r>
                          </m:e>
                        </m:acc>
                      </m:e>
                      <m:sub>
                        <m:r>
                          <a:rPr lang="en-US" sz="2000" b="0" i="1" smtClean="0">
                            <a:latin typeface="Cambria Math"/>
                          </a:rPr>
                          <m:t>𝑖</m:t>
                        </m:r>
                      </m:sub>
                    </m:sSub>
                  </m:oMath>
                </a14:m>
                <a:endParaRPr lang="en-US" sz="2000" dirty="0" smtClean="0">
                  <a:latin typeface="dcr10" panose="020B0500000000000000" pitchFamily="34" charset="0"/>
                </a:endParaRPr>
              </a:p>
              <a:p>
                <a:pPr marL="0" indent="0">
                  <a:buNone/>
                </a:pPr>
                <a:endParaRPr lang="en-US" sz="2000" dirty="0">
                  <a:latin typeface="dcr10" panose="020B0500000000000000" pitchFamily="34" charset="0"/>
                </a:endParaRPr>
              </a:p>
              <a:p>
                <a:pPr marL="0" indent="0">
                  <a:buNone/>
                </a:pPr>
                <a:r>
                  <a:rPr lang="en-US" sz="2000" dirty="0" smtClean="0">
                    <a:latin typeface="dcr10" panose="020B0500000000000000" pitchFamily="34" charset="0"/>
                  </a:rPr>
                  <a:t>Payoffs:</a:t>
                </a:r>
              </a:p>
              <a:p>
                <a:pPr marL="0" indent="0">
                  <a:buNone/>
                </a:pPr>
                <a:endParaRPr lang="en-US" sz="2000" dirty="0" smtClean="0">
                  <a:latin typeface="dcr10" panose="020B0500000000000000" pitchFamily="34" charset="0"/>
                </a:endParaRPr>
              </a:p>
              <a:p>
                <a:pPr marL="0" indent="0">
                  <a:buNone/>
                </a:pPr>
                <a:endParaRPr lang="en-US" sz="2000" dirty="0">
                  <a:latin typeface="dcr10" panose="020B0500000000000000" pitchFamily="34" charset="0"/>
                </a:endParaRPr>
              </a:p>
              <a:p>
                <a:pPr marL="0" indent="0">
                  <a:buNone/>
                </a:pPr>
                <a:endParaRPr lang="en-US" sz="2000" dirty="0" smtClean="0">
                  <a:latin typeface="dcr10" panose="020B0500000000000000" pitchFamily="34" charset="0"/>
                </a:endParaRPr>
              </a:p>
              <a:p>
                <a:pPr marL="0" indent="0">
                  <a:buNone/>
                </a:pPr>
                <a:endParaRPr lang="en-US" sz="2000" dirty="0" smtClean="0">
                  <a:latin typeface="dcr10" panose="020B0500000000000000" pitchFamily="34" charset="0"/>
                </a:endParaRPr>
              </a:p>
              <a:p>
                <a:pPr marL="0" indent="0">
                  <a:buNone/>
                </a:pPr>
                <a:r>
                  <a:rPr lang="en-US" sz="2000" dirty="0" smtClean="0">
                    <a:latin typeface="dcr10" panose="020B0500000000000000" pitchFamily="34" charset="0"/>
                  </a:rPr>
                  <a:t>Dyad-surplus: </a:t>
                </a:r>
                <a14:m>
                  <m:oMath xmlns:m="http://schemas.openxmlformats.org/officeDocument/2006/math">
                    <m:sSub>
                      <m:sSubPr>
                        <m:ctrlPr>
                          <a:rPr lang="en-US" sz="2000" b="0" i="1" smtClean="0">
                            <a:latin typeface="Cambria Math"/>
                          </a:rPr>
                        </m:ctrlPr>
                      </m:sSubPr>
                      <m:e>
                        <m:r>
                          <a:rPr lang="en-US" sz="2000" b="0" i="1" smtClean="0">
                            <a:latin typeface="Cambria Math"/>
                          </a:rPr>
                          <m:t>𝑆</m:t>
                        </m:r>
                      </m:e>
                      <m:sub>
                        <m:r>
                          <a:rPr lang="en-US" sz="2000" b="0" i="1" smtClean="0">
                            <a:latin typeface="Cambria Math"/>
                          </a:rPr>
                          <m:t>𝑖</m:t>
                        </m:r>
                        <m:r>
                          <a:rPr lang="en-US" sz="2000" b="0" i="1" smtClean="0">
                            <a:latin typeface="Cambria Math"/>
                          </a:rPr>
                          <m:t>,</m:t>
                        </m:r>
                        <m:r>
                          <a:rPr lang="en-US" sz="2000" b="0" i="1" smtClean="0">
                            <a:latin typeface="Cambria Math"/>
                          </a:rPr>
                          <m:t>𝑡</m:t>
                        </m:r>
                      </m:sub>
                    </m:sSub>
                    <m:r>
                      <a:rPr lang="en-US" sz="2000" b="0" i="1" smtClean="0">
                        <a:latin typeface="Cambria Math"/>
                      </a:rPr>
                      <m:t>=</m:t>
                    </m:r>
                    <m:nary>
                      <m:naryPr>
                        <m:chr m:val="∑"/>
                        <m:supHide m:val="on"/>
                        <m:ctrlPr>
                          <a:rPr lang="en-US" sz="2000" b="0" i="1" smtClean="0">
                            <a:latin typeface="Cambria Math"/>
                          </a:rPr>
                        </m:ctrlPr>
                      </m:naryPr>
                      <m:sub>
                        <m:sSup>
                          <m:sSupPr>
                            <m:ctrlPr>
                              <a:rPr lang="en-US" sz="2000" b="0" i="1" smtClean="0">
                                <a:latin typeface="Cambria Math"/>
                              </a:rPr>
                            </m:ctrlPr>
                          </m:sSupPr>
                          <m:e>
                            <m:r>
                              <a:rPr lang="en-US" sz="2000" b="0" i="1" smtClean="0">
                                <a:latin typeface="Cambria Math"/>
                              </a:rPr>
                              <m:t>𝑡</m:t>
                            </m:r>
                          </m:e>
                          <m:sup>
                            <m:r>
                              <a:rPr lang="en-US" sz="2000" b="0" i="1" smtClean="0">
                                <a:latin typeface="Cambria Math"/>
                              </a:rPr>
                              <m:t>′</m:t>
                            </m:r>
                          </m:sup>
                        </m:sSup>
                        <m:r>
                          <a:rPr lang="en-US" sz="2000" b="0" i="1" smtClean="0">
                            <a:latin typeface="Cambria Math"/>
                          </a:rPr>
                          <m:t>≥</m:t>
                        </m:r>
                        <m:r>
                          <a:rPr lang="en-US" sz="2000" b="0" i="1" smtClean="0">
                            <a:latin typeface="Cambria Math"/>
                          </a:rPr>
                          <m:t>𝑡</m:t>
                        </m:r>
                      </m:sub>
                      <m:sup/>
                      <m:e>
                        <m:sSup>
                          <m:sSupPr>
                            <m:ctrlPr>
                              <a:rPr lang="en-US" sz="2000" b="0" i="1" smtClean="0">
                                <a:latin typeface="Cambria Math"/>
                              </a:rPr>
                            </m:ctrlPr>
                          </m:sSupPr>
                          <m:e>
                            <m:r>
                              <a:rPr lang="en-US" sz="2000" b="0" i="1" smtClean="0">
                                <a:latin typeface="Cambria Math"/>
                              </a:rPr>
                              <m:t>𝛿</m:t>
                            </m:r>
                          </m:e>
                          <m:sup>
                            <m:sSup>
                              <m:sSupPr>
                                <m:ctrlPr>
                                  <a:rPr lang="en-US" sz="2000" b="0" i="1" smtClean="0">
                                    <a:latin typeface="Cambria Math"/>
                                  </a:rPr>
                                </m:ctrlPr>
                              </m:sSupPr>
                              <m:e>
                                <m:r>
                                  <a:rPr lang="en-US" sz="2000" b="0" i="1" smtClean="0">
                                    <a:latin typeface="Cambria Math"/>
                                  </a:rPr>
                                  <m:t>𝑡</m:t>
                                </m:r>
                              </m:e>
                              <m:sup>
                                <m:r>
                                  <a:rPr lang="en-US" sz="2000" b="0" i="1" smtClean="0">
                                    <a:latin typeface="Cambria Math"/>
                                  </a:rPr>
                                  <m:t>′</m:t>
                                </m:r>
                              </m:sup>
                            </m:sSup>
                            <m:r>
                              <a:rPr lang="en-US" sz="2000" b="0" i="1" smtClean="0">
                                <a:latin typeface="Cambria Math"/>
                              </a:rPr>
                              <m:t>−</m:t>
                            </m:r>
                            <m:r>
                              <a:rPr lang="en-US" sz="2000" b="0" i="1" smtClean="0">
                                <a:latin typeface="Cambria Math"/>
                              </a:rPr>
                              <m:t>𝑡</m:t>
                            </m:r>
                          </m:sup>
                        </m:sSup>
                        <m:r>
                          <a:rPr lang="en-US" sz="2000" b="0" i="1" smtClean="0">
                            <a:latin typeface="Cambria Math"/>
                          </a:rPr>
                          <m:t>(1−</m:t>
                        </m:r>
                        <m:r>
                          <a:rPr lang="en-US" sz="2000" b="0" i="1" smtClean="0">
                            <a:latin typeface="Cambria Math"/>
                          </a:rPr>
                          <m:t>𝛿</m:t>
                        </m:r>
                        <m:r>
                          <a:rPr lang="en-US" sz="2000" b="0" i="1" smtClean="0">
                            <a:latin typeface="Cambria Math"/>
                          </a:rPr>
                          <m:t>)(</m:t>
                        </m:r>
                        <m:sSub>
                          <m:sSubPr>
                            <m:ctrlPr>
                              <a:rPr lang="en-US" sz="2000" b="0" i="1" smtClean="0">
                                <a:latin typeface="Cambria Math"/>
                              </a:rPr>
                            </m:ctrlPr>
                          </m:sSubPr>
                          <m:e>
                            <m:r>
                              <a:rPr lang="en-US" sz="2000" b="0" i="1" smtClean="0">
                                <a:latin typeface="Cambria Math"/>
                              </a:rPr>
                              <m:t>𝑦</m:t>
                            </m:r>
                          </m:e>
                          <m:sub>
                            <m:r>
                              <a:rPr lang="en-US" sz="2000" b="0" i="1" smtClean="0">
                                <a:latin typeface="Cambria Math"/>
                              </a:rPr>
                              <m:t>𝑖</m:t>
                            </m:r>
                            <m:r>
                              <a:rPr lang="en-US" sz="2000" b="0" i="1" smtClean="0">
                                <a:latin typeface="Cambria Math"/>
                              </a:rPr>
                              <m:t>,</m:t>
                            </m:r>
                            <m:sSup>
                              <m:sSupPr>
                                <m:ctrlPr>
                                  <a:rPr lang="en-US" sz="2000" b="0" i="1" smtClean="0">
                                    <a:latin typeface="Cambria Math"/>
                                  </a:rPr>
                                </m:ctrlPr>
                              </m:sSupPr>
                              <m:e>
                                <m:r>
                                  <a:rPr lang="en-US" sz="2000" b="0" i="1" smtClean="0">
                                    <a:latin typeface="Cambria Math"/>
                                  </a:rPr>
                                  <m:t>𝑡</m:t>
                                </m:r>
                              </m:e>
                              <m:sup>
                                <m:r>
                                  <a:rPr lang="en-US" sz="2000" b="0" i="1" smtClean="0">
                                    <a:latin typeface="Cambria Math"/>
                                  </a:rPr>
                                  <m:t>′</m:t>
                                </m:r>
                              </m:sup>
                            </m:sSup>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𝐶</m:t>
                            </m:r>
                          </m:e>
                          <m:sub>
                            <m:r>
                              <a:rPr lang="en-US" sz="2000" b="0" i="1" smtClean="0">
                                <a:latin typeface="Cambria Math"/>
                              </a:rPr>
                              <m:t>𝑖</m:t>
                            </m:r>
                            <m:r>
                              <a:rPr lang="en-US" sz="2000" b="0" i="1" smtClean="0">
                                <a:latin typeface="Cambria Math"/>
                              </a:rPr>
                              <m:t>,</m:t>
                            </m:r>
                            <m:sSup>
                              <m:sSupPr>
                                <m:ctrlPr>
                                  <a:rPr lang="en-US" sz="2000" b="0" i="1" smtClean="0">
                                    <a:latin typeface="Cambria Math"/>
                                  </a:rPr>
                                </m:ctrlPr>
                              </m:sSupPr>
                              <m:e>
                                <m:r>
                                  <a:rPr lang="en-US" sz="2000" b="0" i="1" smtClean="0">
                                    <a:latin typeface="Cambria Math"/>
                                  </a:rPr>
                                  <m:t>𝑡</m:t>
                                </m:r>
                              </m:e>
                              <m:sup>
                                <m:r>
                                  <a:rPr lang="en-US" sz="2000" b="0" i="1" smtClean="0">
                                    <a:latin typeface="Cambria Math"/>
                                  </a:rPr>
                                  <m:t>′</m:t>
                                </m:r>
                              </m:sup>
                            </m:sSup>
                          </m:sub>
                        </m:sSub>
                        <m:r>
                          <a:rPr lang="en-US" sz="2000" b="0" i="1" smtClean="0">
                            <a:latin typeface="Cambria Math"/>
                          </a:rPr>
                          <m:t>)</m:t>
                        </m:r>
                      </m:e>
                    </m:nary>
                  </m:oMath>
                </a14:m>
                <a:endParaRPr lang="en-US" sz="2000" dirty="0" smtClean="0">
                  <a:latin typeface="dcr10" panose="020B0500000000000000" pitchFamily="34" charset="0"/>
                </a:endParaRPr>
              </a:p>
              <a:p>
                <a:pPr marL="0" indent="0">
                  <a:buNone/>
                </a:pPr>
                <a:endParaRPr lang="en-US" sz="2000" dirty="0">
                  <a:latin typeface="dcr10" panose="020B0500000000000000" pitchFamily="34" charset="0"/>
                </a:endParaRPr>
              </a:p>
              <a:p>
                <a:pPr marL="0" indent="0">
                  <a:buNone/>
                </a:pPr>
                <a:r>
                  <a:rPr lang="en-US" sz="2000" dirty="0" smtClean="0">
                    <a:latin typeface="dcr10" panose="020B0500000000000000" pitchFamily="34" charset="0"/>
                  </a:rPr>
                  <a:t>Histories: </a:t>
                </a:r>
                <a14:m>
                  <m:oMath xmlns:m="http://schemas.openxmlformats.org/officeDocument/2006/math">
                    <m:sSubSup>
                      <m:sSubSupPr>
                        <m:ctrlPr>
                          <a:rPr lang="en-US" sz="2000" b="0" i="1" smtClean="0">
                            <a:latin typeface="Cambria Math"/>
                          </a:rPr>
                        </m:ctrlPr>
                      </m:sSubSupPr>
                      <m:e>
                        <m:r>
                          <a:rPr lang="en-US" sz="2000" b="0" i="1" smtClean="0">
                            <a:latin typeface="Cambria Math"/>
                          </a:rPr>
                          <m:t>h</m:t>
                        </m:r>
                      </m:e>
                      <m:sub>
                        <m:r>
                          <a:rPr lang="en-US" sz="2000" b="0" i="1" smtClean="0">
                            <a:latin typeface="Cambria Math"/>
                          </a:rPr>
                          <m:t>0</m:t>
                        </m:r>
                      </m:sub>
                      <m:sup>
                        <m:r>
                          <a:rPr lang="en-US" sz="2000" b="0" i="1" smtClean="0">
                            <a:latin typeface="Cambria Math"/>
                          </a:rPr>
                          <m:t>𝑡</m:t>
                        </m:r>
                      </m:sup>
                    </m:sSubSup>
                  </m:oMath>
                </a14:m>
                <a:r>
                  <a:rPr lang="en-US" sz="2000" dirty="0" smtClean="0">
                    <a:latin typeface="dcr10" panose="020B0500000000000000" pitchFamily="34" charset="0"/>
                  </a:rPr>
                  <a:t> at start of period, </a:t>
                </a:r>
                <a14:m>
                  <m:oMath xmlns:m="http://schemas.openxmlformats.org/officeDocument/2006/math">
                    <m:sSubSup>
                      <m:sSubSupPr>
                        <m:ctrlPr>
                          <a:rPr lang="en-US" sz="2000" b="0" i="1" smtClean="0">
                            <a:latin typeface="Cambria Math"/>
                          </a:rPr>
                        </m:ctrlPr>
                      </m:sSubSupPr>
                      <m:e>
                        <m:r>
                          <a:rPr lang="en-US" sz="2000" b="0" i="1" smtClean="0">
                            <a:latin typeface="Cambria Math"/>
                          </a:rPr>
                          <m:t>h</m:t>
                        </m:r>
                      </m:e>
                      <m:sub>
                        <m:r>
                          <a:rPr lang="en-US" sz="2000" b="0" i="1" smtClean="0">
                            <a:latin typeface="Cambria Math"/>
                          </a:rPr>
                          <m:t>𝑥</m:t>
                        </m:r>
                      </m:sub>
                      <m:sup>
                        <m:r>
                          <a:rPr lang="en-US" sz="2000" b="0" i="1" smtClean="0">
                            <a:latin typeface="Cambria Math"/>
                          </a:rPr>
                          <m:t>𝑡</m:t>
                        </m:r>
                      </m:sup>
                    </m:sSubSup>
                  </m:oMath>
                </a14:m>
                <a:r>
                  <a:rPr lang="en-US" sz="2000" dirty="0" smtClean="0">
                    <a:latin typeface="dcr10" panose="020B0500000000000000" pitchFamily="34" charset="0"/>
                  </a:rPr>
                  <a:t> after variable </a:t>
                </a:r>
                <a14:m>
                  <m:oMath xmlns:m="http://schemas.openxmlformats.org/officeDocument/2006/math">
                    <m:r>
                      <a:rPr lang="en-US" sz="2000" b="0" i="1" smtClean="0">
                        <a:latin typeface="Cambria Math"/>
                      </a:rPr>
                      <m:t>𝑥</m:t>
                    </m:r>
                  </m:oMath>
                </a14:m>
                <a:r>
                  <a:rPr lang="en-US" sz="2000" dirty="0" smtClean="0">
                    <a:latin typeface="dcr10" panose="020B0500000000000000" pitchFamily="34" charset="0"/>
                  </a:rPr>
                  <a:t>, agent </a:t>
                </a:r>
                <a14:m>
                  <m:oMath xmlns:m="http://schemas.openxmlformats.org/officeDocument/2006/math">
                    <m:r>
                      <a:rPr lang="en-US" sz="2000" b="0" i="1" smtClean="0">
                        <a:latin typeface="Cambria Math"/>
                      </a:rPr>
                      <m:t>𝑖</m:t>
                    </m:r>
                  </m:oMath>
                </a14:m>
                <a:r>
                  <a:rPr lang="en-US" sz="2000" dirty="0" smtClean="0">
                    <a:latin typeface="dcr10" panose="020B0500000000000000" pitchFamily="34" charset="0"/>
                  </a:rPr>
                  <a:t> sees </a:t>
                </a:r>
                <a14:m>
                  <m:oMath xmlns:m="http://schemas.openxmlformats.org/officeDocument/2006/math">
                    <m:sSub>
                      <m:sSubPr>
                        <m:ctrlPr>
                          <a:rPr lang="en-US" sz="2000" b="0" i="1" smtClean="0">
                            <a:latin typeface="Cambria Math"/>
                          </a:rPr>
                        </m:ctrlPr>
                      </m:sSubPr>
                      <m:e>
                        <m:r>
                          <a:rPr lang="en-US" sz="2000" b="0" i="1" smtClean="0">
                            <a:latin typeface="Cambria Math"/>
                          </a:rPr>
                          <m:t>𝜙</m:t>
                        </m:r>
                      </m:e>
                      <m:sub>
                        <m:r>
                          <a:rPr lang="en-US" sz="2000" b="0" i="1" smtClean="0">
                            <a:latin typeface="Cambria Math"/>
                          </a:rPr>
                          <m:t>𝑖</m:t>
                        </m:r>
                      </m:sub>
                    </m:sSub>
                    <m:r>
                      <a:rPr lang="en-US" sz="2000" b="0" i="1" smtClean="0">
                        <a:latin typeface="Cambria Math"/>
                      </a:rPr>
                      <m:t>(</m:t>
                    </m:r>
                    <m:sSup>
                      <m:sSupPr>
                        <m:ctrlPr>
                          <a:rPr lang="en-US" sz="2000" b="0" i="1" smtClean="0">
                            <a:latin typeface="Cambria Math"/>
                          </a:rPr>
                        </m:ctrlPr>
                      </m:sSupPr>
                      <m:e>
                        <m:r>
                          <a:rPr lang="en-US" sz="2000" b="0" i="1" smtClean="0">
                            <a:latin typeface="Cambria Math"/>
                          </a:rPr>
                          <m:t>h</m:t>
                        </m:r>
                      </m:e>
                      <m:sup>
                        <m:r>
                          <a:rPr lang="en-US" sz="2000" b="0" i="1" smtClean="0">
                            <a:latin typeface="Cambria Math"/>
                          </a:rPr>
                          <m:t>𝑡</m:t>
                        </m:r>
                      </m:sup>
                    </m:sSup>
                    <m:r>
                      <a:rPr lang="en-US" sz="2000" b="0" i="1" smtClean="0">
                        <a:latin typeface="Cambria Math"/>
                      </a:rPr>
                      <m:t>)</m:t>
                    </m:r>
                  </m:oMath>
                </a14:m>
                <a:endParaRPr lang="en-US" sz="2000" dirty="0">
                  <a:latin typeface="dcr10" panose="020B0500000000000000" pitchFamily="34" charset="0"/>
                </a:endParaRPr>
              </a:p>
              <a:p>
                <a:endParaRPr lang="en-US" sz="1600" dirty="0" smtClean="0">
                  <a:latin typeface="dcr10" panose="020B0500000000000000" pitchFamily="34" charset="0"/>
                </a:endParaRPr>
              </a:p>
              <a:p>
                <a:endParaRPr lang="en-US" sz="2000" dirty="0">
                  <a:latin typeface="dcr10" panose="020B0500000000000000" pitchFamily="34" charset="0"/>
                </a:endParaRPr>
              </a:p>
              <a:p>
                <a:endParaRPr lang="en-US" sz="2000" dirty="0">
                  <a:latin typeface="dcr10" panose="020B0500000000000000"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47800"/>
                <a:ext cx="8229600" cy="4953000"/>
              </a:xfrm>
              <a:blipFill rotWithShape="1">
                <a:blip r:embed="rId8"/>
                <a:stretch>
                  <a:fillRect l="-741" t="-123"/>
                </a:stretch>
              </a:blipFill>
            </p:spPr>
            <p:txBody>
              <a:bodyPr/>
              <a:lstStyle/>
              <a:p>
                <a:r>
                  <a:rPr lang="en-US">
                    <a:noFill/>
                  </a:rPr>
                  <a:t> </a:t>
                </a:r>
              </a:p>
            </p:txBody>
          </p:sp>
        </mc:Fallback>
      </mc:AlternateContent>
      <p:sp>
        <p:nvSpPr>
          <p:cNvPr id="4" name="Title 3"/>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Payoffs and Information</a:t>
            </a:r>
            <a:endParaRPr lang="en-US" sz="2800" dirty="0">
              <a:solidFill>
                <a:srgbClr val="333399"/>
              </a:solidFill>
            </a:endParaRPr>
          </a:p>
        </p:txBody>
      </p:sp>
      <mc:AlternateContent xmlns:mc="http://schemas.openxmlformats.org/markup-compatibility/2006" xmlns:a14="http://schemas.microsoft.com/office/drawing/2010/main">
        <mc:Choice Requires="a14">
          <p:sp>
            <p:nvSpPr>
              <p:cNvPr id="5" name="TextBox 4"/>
              <p:cNvSpPr txBox="1"/>
              <p:nvPr/>
            </p:nvSpPr>
            <p:spPr>
              <a:xfrm>
                <a:off x="1920421" y="2590800"/>
                <a:ext cx="3634393" cy="7645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𝜋</m:t>
                          </m:r>
                        </m:e>
                        <m:sub>
                          <m:r>
                            <a:rPr lang="en-US" b="0" i="1" smtClean="0">
                              <a:latin typeface="Cambria Math"/>
                            </a:rPr>
                            <m:t>𝑡</m:t>
                          </m:r>
                        </m:sub>
                      </m:sSub>
                      <m:r>
                        <a:rPr lang="en-US" b="0" i="1" smtClean="0">
                          <a:latin typeface="Cambria Math"/>
                        </a:rPr>
                        <m:t>=</m:t>
                      </m:r>
                      <m:r>
                        <m:rPr>
                          <m:lit/>
                        </m:rPr>
                        <a:rPr lang="en-US" i="1">
                          <a:latin typeface="Cambria Math"/>
                        </a:rPr>
                        <m:t>(</m:t>
                      </m:r>
                      <m:r>
                        <a:rPr lang="en-US" i="1">
                          <a:latin typeface="Cambria Math"/>
                        </a:rPr>
                        <m:t>1−</m:t>
                      </m:r>
                      <m:r>
                        <a:rPr lang="en-US" i="1">
                          <a:latin typeface="Cambria Math"/>
                        </a:rPr>
                        <m:t>𝛿</m:t>
                      </m:r>
                      <m:r>
                        <m:rPr>
                          <m:lit/>
                        </m:rPr>
                        <a:rPr lang="en-US" i="1">
                          <a:latin typeface="Cambria Math"/>
                        </a:rPr>
                        <m:t>)</m:t>
                      </m:r>
                      <m:nary>
                        <m:naryPr>
                          <m:chr m:val="∑"/>
                          <m:supHide m:val="on"/>
                          <m:ctrlPr>
                            <a:rPr lang="en-US" b="0" i="1" smtClean="0">
                              <a:latin typeface="Cambria Math"/>
                            </a:rPr>
                          </m:ctrlPr>
                        </m:naryPr>
                        <m:sub>
                          <m:r>
                            <a:rPr lang="en-US" b="0" i="1" smtClean="0">
                              <a:latin typeface="Cambria Math"/>
                            </a:rPr>
                            <m:t>𝑖</m:t>
                          </m:r>
                          <m:r>
                            <a:rPr lang="en-US" b="0" i="1" smtClean="0">
                              <a:latin typeface="Cambria Math"/>
                            </a:rPr>
                            <m:t>≤</m:t>
                          </m:r>
                          <m:r>
                            <a:rPr lang="en-US" b="0" i="1" smtClean="0">
                              <a:latin typeface="Cambria Math"/>
                            </a:rPr>
                            <m:t>𝑁</m:t>
                          </m:r>
                        </m:sub>
                        <m:sup/>
                        <m:e>
                          <m:r>
                            <m:rPr>
                              <m:lit/>
                            </m:rPr>
                            <a:rPr lang="en-US" i="1">
                              <a:latin typeface="Cambria Math"/>
                            </a:rPr>
                            <m:t>(</m:t>
                          </m:r>
                          <m:sSub>
                            <m:sSubPr>
                              <m:ctrlPr>
                                <a:rPr lang="en-US" i="1">
                                  <a:latin typeface="Cambria Math"/>
                                </a:rPr>
                              </m:ctrlPr>
                            </m:sSubPr>
                            <m:e>
                              <m:r>
                                <a:rPr lang="en-US" i="1">
                                  <a:latin typeface="Cambria Math"/>
                                </a:rPr>
                                <m:t>𝑦</m:t>
                              </m:r>
                            </m:e>
                            <m:sub>
                              <m:r>
                                <a:rPr lang="en-US" i="1">
                                  <a:latin typeface="Cambria Math"/>
                                </a:rPr>
                                <m:t>𝑖</m:t>
                              </m:r>
                              <m:r>
                                <a:rPr lang="en-US" i="1">
                                  <a:latin typeface="Cambria Math"/>
                                </a:rPr>
                                <m:t>,</m:t>
                              </m:r>
                              <m:r>
                                <a:rPr lang="en-US" i="1">
                                  <a:latin typeface="Cambria Math"/>
                                </a:rPr>
                                <m:t>𝑡</m:t>
                              </m:r>
                            </m:sub>
                          </m:sSub>
                          <m:r>
                            <a:rPr lang="en-US" i="1">
                              <a:latin typeface="Cambria Math"/>
                            </a:rPr>
                            <m:t>−</m:t>
                          </m:r>
                          <m:sSub>
                            <m:sSubPr>
                              <m:ctrlPr>
                                <a:rPr lang="en-US" i="1">
                                  <a:latin typeface="Cambria Math"/>
                                </a:rPr>
                              </m:ctrlPr>
                            </m:sSubPr>
                            <m:e>
                              <m:r>
                                <a:rPr lang="en-US" i="1">
                                  <a:latin typeface="Cambria Math"/>
                                </a:rPr>
                                <m:t>𝑤</m:t>
                              </m:r>
                            </m:e>
                            <m:sub>
                              <m:r>
                                <a:rPr lang="en-US" i="1">
                                  <a:latin typeface="Cambria Math"/>
                                </a:rPr>
                                <m:t>𝑖</m:t>
                              </m:r>
                              <m:r>
                                <a:rPr lang="en-US" i="1">
                                  <a:latin typeface="Cambria Math"/>
                                </a:rPr>
                                <m:t>,</m:t>
                              </m:r>
                              <m:r>
                                <a:rPr lang="en-US" i="1">
                                  <a:latin typeface="Cambria Math"/>
                                </a:rPr>
                                <m:t>𝑡</m:t>
                              </m:r>
                            </m:sub>
                          </m:sSub>
                          <m:r>
                            <a:rPr lang="en-US" i="1">
                              <a:latin typeface="Cambria Math"/>
                            </a:rPr>
                            <m:t>−</m:t>
                          </m:r>
                          <m:sSub>
                            <m:sSubPr>
                              <m:ctrlPr>
                                <a:rPr lang="en-US" i="1">
                                  <a:latin typeface="Cambria Math"/>
                                </a:rPr>
                              </m:ctrlPr>
                            </m:sSubPr>
                            <m:e>
                              <m:r>
                                <a:rPr lang="en-US" i="1">
                                  <a:latin typeface="Cambria Math"/>
                                </a:rPr>
                                <m:t>𝜏</m:t>
                              </m:r>
                            </m:e>
                            <m:sub>
                              <m:r>
                                <a:rPr lang="en-US" i="1">
                                  <a:latin typeface="Cambria Math"/>
                                </a:rPr>
                                <m:t>𝑖</m:t>
                              </m:r>
                              <m:r>
                                <a:rPr lang="en-US" i="1">
                                  <a:latin typeface="Cambria Math"/>
                                </a:rPr>
                                <m:t>,</m:t>
                              </m:r>
                              <m:r>
                                <a:rPr lang="en-US" i="1">
                                  <a:latin typeface="Cambria Math"/>
                                </a:rPr>
                                <m:t>𝑡</m:t>
                              </m:r>
                            </m:sub>
                          </m:sSub>
                          <m:r>
                            <a:rPr lang="en-US" b="0" i="1" smtClean="0">
                              <a:latin typeface="Cambria Math"/>
                            </a:rPr>
                            <m:t>)</m:t>
                          </m:r>
                        </m:e>
                      </m:nary>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920421" y="2590800"/>
                <a:ext cx="3634393" cy="764568"/>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889617" y="3448455"/>
                <a:ext cx="3315010" cy="381515"/>
              </a:xfrm>
              <a:prstGeom prst="rect">
                <a:avLst/>
              </a:prstGeom>
              <a:noFill/>
            </p:spPr>
            <p:txBody>
              <a:bodyPr wrap="none" rtlCol="0">
                <a:spAutoFit/>
              </a:bodyPr>
              <a:lstStyle/>
              <a:p>
                <a:pPr marL="0" lvl="1"/>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𝑢</m:t>
                          </m:r>
                        </m:e>
                        <m:sub>
                          <m:r>
                            <a:rPr lang="en-US" b="0" i="1" smtClean="0">
                              <a:latin typeface="Cambria Math"/>
                            </a:rPr>
                            <m:t>𝑖</m:t>
                          </m:r>
                          <m:r>
                            <a:rPr lang="en-US" b="0" i="1" smtClean="0">
                              <a:latin typeface="Cambria Math"/>
                            </a:rPr>
                            <m:t>,</m:t>
                          </m:r>
                          <m:r>
                            <a:rPr lang="en-US" b="0" i="1" smtClean="0">
                              <a:latin typeface="Cambria Math"/>
                            </a:rPr>
                            <m:t>𝑡</m:t>
                          </m:r>
                        </m:sub>
                      </m:sSub>
                      <m:r>
                        <a:rPr lang="en-US" b="0" i="1" smtClean="0">
                          <a:latin typeface="Cambria Math"/>
                        </a:rPr>
                        <m:t>=</m:t>
                      </m:r>
                      <m:r>
                        <m:rPr>
                          <m:lit/>
                        </m:rPr>
                        <a:rPr lang="en-US" i="1">
                          <a:latin typeface="Cambria Math"/>
                        </a:rPr>
                        <m:t>(</m:t>
                      </m:r>
                      <m:r>
                        <a:rPr lang="en-US" i="1">
                          <a:latin typeface="Cambria Math"/>
                        </a:rPr>
                        <m:t>1−</m:t>
                      </m:r>
                      <m:r>
                        <a:rPr lang="en-US" i="1">
                          <a:latin typeface="Cambria Math"/>
                        </a:rPr>
                        <m:t>𝛿</m:t>
                      </m:r>
                      <m:r>
                        <m:rPr>
                          <m:lit/>
                        </m:rPr>
                        <a:rPr lang="en-US" i="1">
                          <a:latin typeface="Cambria Math"/>
                        </a:rPr>
                        <m:t>)(</m:t>
                      </m:r>
                      <m:sSub>
                        <m:sSubPr>
                          <m:ctrlPr>
                            <a:rPr lang="en-US" i="1">
                              <a:latin typeface="Cambria Math"/>
                            </a:rPr>
                          </m:ctrlPr>
                        </m:sSubPr>
                        <m:e>
                          <m:r>
                            <a:rPr lang="en-US" i="1">
                              <a:latin typeface="Cambria Math"/>
                            </a:rPr>
                            <m:t>𝑤</m:t>
                          </m:r>
                        </m:e>
                        <m:sub>
                          <m:r>
                            <a:rPr lang="en-US" i="1">
                              <a:latin typeface="Cambria Math"/>
                            </a:rPr>
                            <m:t>𝑖</m:t>
                          </m:r>
                          <m:r>
                            <a:rPr lang="en-US" b="0" i="1" smtClean="0">
                              <a:latin typeface="Cambria Math"/>
                            </a:rPr>
                            <m:t>,</m:t>
                          </m:r>
                          <m:r>
                            <a:rPr lang="en-US" b="0" i="1" smtClean="0">
                              <a:latin typeface="Cambria Math"/>
                            </a:rPr>
                            <m:t>𝑡</m:t>
                          </m:r>
                        </m:sub>
                      </m:sSub>
                      <m:r>
                        <a:rPr lang="en-US" i="1">
                          <a:latin typeface="Cambria Math"/>
                        </a:rPr>
                        <m:t>+</m:t>
                      </m:r>
                      <m:sSub>
                        <m:sSubPr>
                          <m:ctrlPr>
                            <a:rPr lang="en-US" i="1">
                              <a:latin typeface="Cambria Math"/>
                            </a:rPr>
                          </m:ctrlPr>
                        </m:sSubPr>
                        <m:e>
                          <m:r>
                            <a:rPr lang="en-US" i="1">
                              <a:latin typeface="Cambria Math"/>
                            </a:rPr>
                            <m:t>𝜏</m:t>
                          </m:r>
                        </m:e>
                        <m:sub>
                          <m:r>
                            <a:rPr lang="en-US" i="1">
                              <a:latin typeface="Cambria Math"/>
                            </a:rPr>
                            <m:t>𝑖</m:t>
                          </m:r>
                          <m:r>
                            <a:rPr lang="en-US" b="0" i="1" smtClean="0">
                              <a:latin typeface="Cambria Math"/>
                            </a:rPr>
                            <m:t>,</m:t>
                          </m:r>
                          <m:r>
                            <a:rPr lang="en-US" b="0" i="1" smtClean="0">
                              <a:latin typeface="Cambria Math"/>
                            </a:rPr>
                            <m:t>𝑡</m:t>
                          </m:r>
                        </m:sub>
                      </m:sSub>
                      <m:r>
                        <a:rPr lang="en-US" i="1">
                          <a:latin typeface="Cambria Math"/>
                        </a:rPr>
                        <m:t>−</m:t>
                      </m:r>
                      <m:sSub>
                        <m:sSubPr>
                          <m:ctrlPr>
                            <a:rPr lang="en-US" b="0" i="1" smtClean="0">
                              <a:latin typeface="Cambria Math"/>
                            </a:rPr>
                          </m:ctrlPr>
                        </m:sSubPr>
                        <m:e>
                          <m:r>
                            <a:rPr lang="en-US" b="0" i="1" smtClean="0">
                              <a:latin typeface="Cambria Math"/>
                            </a:rPr>
                            <m:t>𝐶</m:t>
                          </m:r>
                        </m:e>
                        <m:sub>
                          <m:r>
                            <a:rPr lang="en-US" b="0" i="1" smtClean="0">
                              <a:latin typeface="Cambria Math"/>
                            </a:rPr>
                            <m:t>𝑖</m:t>
                          </m:r>
                          <m:r>
                            <a:rPr lang="en-US" b="0" i="1" smtClean="0">
                              <a:latin typeface="Cambria Math"/>
                            </a:rPr>
                            <m:t>,</m:t>
                          </m:r>
                          <m:r>
                            <a:rPr lang="en-US" b="0" i="1" smtClean="0">
                              <a:latin typeface="Cambria Math"/>
                            </a:rPr>
                            <m:t>𝑡</m:t>
                          </m:r>
                        </m:sub>
                      </m:sSub>
                      <m:r>
                        <a:rPr lang="en-US" b="0" i="1" smtClean="0">
                          <a:latin typeface="Cambria Math"/>
                        </a:rPr>
                        <m:t>)</m:t>
                      </m:r>
                    </m:oMath>
                  </m:oMathPara>
                </a14:m>
                <a:endParaRPr lang="en-US" dirty="0">
                  <a:latin typeface="dcr10" panose="020B0500000000000000"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889617" y="3448455"/>
                <a:ext cx="3315010" cy="381515"/>
              </a:xfrm>
              <a:prstGeom prst="rect">
                <a:avLst/>
              </a:prstGeom>
              <a:blipFill rotWithShape="1">
                <a:blip r:embed="rId7"/>
                <a:stretch>
                  <a:fillRect b="-11290"/>
                </a:stretch>
              </a:blipFill>
            </p:spPr>
            <p:txBody>
              <a:bodyPr/>
              <a:lstStyle/>
              <a:p>
                <a:r>
                  <a:rPr lang="en-US">
                    <a:noFill/>
                  </a:rPr>
                  <a:t> </a:t>
                </a:r>
              </a:p>
            </p:txBody>
          </p:sp>
        </mc:Fallback>
      </mc:AlternateContent>
    </p:spTree>
    <p:extLst>
      <p:ext uri="{BB962C8B-B14F-4D97-AF65-F5344CB8AC3E}">
        <p14:creationId xmlns:p14="http://schemas.microsoft.com/office/powerpoint/2010/main" val="34633676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057400"/>
                <a:ext cx="8229600" cy="4068763"/>
              </a:xfrm>
            </p:spPr>
            <p:txBody>
              <a:bodyPr>
                <a:normAutofit/>
              </a:bodyPr>
              <a:lstStyle/>
              <a:p>
                <a:pPr marL="0" indent="0">
                  <a:buNone/>
                </a:pPr>
                <a:r>
                  <a:rPr lang="en-US" sz="2000" dirty="0" smtClean="0">
                    <a:latin typeface="dcr10" panose="020B0500000000000000" pitchFamily="34" charset="0"/>
                  </a:rPr>
                  <a:t>A Perfect Bayesian Equilibrium </a:t>
                </a:r>
                <a14:m>
                  <m:oMath xmlns:m="http://schemas.openxmlformats.org/officeDocument/2006/math">
                    <m:sSup>
                      <m:sSupPr>
                        <m:ctrlPr>
                          <a:rPr lang="en-US" sz="2000" i="1">
                            <a:latin typeface="Cambria Math"/>
                          </a:rPr>
                        </m:ctrlPr>
                      </m:sSupPr>
                      <m:e>
                        <m:r>
                          <a:rPr lang="en-US" sz="2000" i="1">
                            <a:latin typeface="Cambria Math"/>
                          </a:rPr>
                          <m:t>𝜎</m:t>
                        </m:r>
                      </m:e>
                      <m:sup>
                        <m:r>
                          <a:rPr lang="en-US" sz="2000" i="1">
                            <a:latin typeface="Cambria Math"/>
                          </a:rPr>
                          <m:t>∗</m:t>
                        </m:r>
                      </m:sup>
                    </m:sSup>
                  </m:oMath>
                </a14:m>
                <a:r>
                  <a:rPr lang="en-US" sz="2000" dirty="0">
                    <a:latin typeface="dcr10" panose="020B0500000000000000" pitchFamily="34" charset="0"/>
                  </a:rPr>
                  <a:t> </a:t>
                </a:r>
                <a:r>
                  <a:rPr lang="en-US" sz="2000" dirty="0" smtClean="0">
                    <a:latin typeface="dcr10" panose="020B0500000000000000" pitchFamily="34" charset="0"/>
                  </a:rPr>
                  <a:t> is a </a:t>
                </a:r>
                <a:r>
                  <a:rPr lang="en-US" sz="2000" b="1" dirty="0" smtClean="0">
                    <a:latin typeface="dcr10" panose="020B0500000000000000" pitchFamily="34" charset="0"/>
                  </a:rPr>
                  <a:t>recursive equilibrium </a:t>
                </a:r>
                <a:r>
                  <a:rPr lang="en-US" sz="2000" dirty="0" smtClean="0">
                    <a:latin typeface="dcr10" panose="020B0500000000000000" pitchFamily="34" charset="0"/>
                  </a:rPr>
                  <a:t>if, for each </a:t>
                </a:r>
                <a14:m>
                  <m:oMath xmlns:m="http://schemas.openxmlformats.org/officeDocument/2006/math">
                    <m:sSubSup>
                      <m:sSubSupPr>
                        <m:ctrlPr>
                          <a:rPr lang="en-US" sz="2000" b="0" i="1" smtClean="0">
                            <a:latin typeface="Cambria Math"/>
                          </a:rPr>
                        </m:ctrlPr>
                      </m:sSubSupPr>
                      <m:e>
                        <m:r>
                          <a:rPr lang="en-US" sz="2000" b="0" i="1" smtClean="0">
                            <a:latin typeface="Cambria Math"/>
                          </a:rPr>
                          <m:t>h</m:t>
                        </m:r>
                      </m:e>
                      <m:sub>
                        <m:r>
                          <a:rPr lang="en-US" sz="2000" b="0" i="1" smtClean="0">
                            <a:latin typeface="Cambria Math"/>
                          </a:rPr>
                          <m:t>0</m:t>
                        </m:r>
                      </m:sub>
                      <m:sup>
                        <m:r>
                          <a:rPr lang="en-US" sz="2000" b="0" i="1" smtClean="0">
                            <a:latin typeface="Cambria Math"/>
                          </a:rPr>
                          <m:t>𝑡</m:t>
                        </m:r>
                      </m:sup>
                    </m:sSubSup>
                  </m:oMath>
                </a14:m>
                <a:r>
                  <a:rPr lang="en-US" sz="2000" dirty="0" smtClean="0">
                    <a:latin typeface="dcr10" panose="020B0500000000000000" pitchFamily="34" charset="0"/>
                  </a:rPr>
                  <a:t> on </a:t>
                </a:r>
                <a:r>
                  <a:rPr lang="en-US" sz="2000" dirty="0" err="1" smtClean="0">
                    <a:latin typeface="dcr10" panose="020B0500000000000000" pitchFamily="34" charset="0"/>
                  </a:rPr>
                  <a:t>eq’m</a:t>
                </a:r>
                <a:r>
                  <a:rPr lang="en-US" sz="2000" dirty="0" smtClean="0">
                    <a:latin typeface="dcr10" panose="020B0500000000000000" pitchFamily="34" charset="0"/>
                  </a:rPr>
                  <a:t> path, </a:t>
                </a:r>
                <a14:m>
                  <m:oMath xmlns:m="http://schemas.openxmlformats.org/officeDocument/2006/math">
                    <m:sSup>
                      <m:sSupPr>
                        <m:ctrlPr>
                          <a:rPr lang="en-US" sz="2000" b="0" i="1" smtClean="0">
                            <a:latin typeface="Cambria Math"/>
                          </a:rPr>
                        </m:ctrlPr>
                      </m:sSupPr>
                      <m:e>
                        <m:r>
                          <a:rPr lang="en-US" sz="2000" b="0" i="1" smtClean="0">
                            <a:latin typeface="Cambria Math"/>
                          </a:rPr>
                          <m:t>𝜎</m:t>
                        </m:r>
                      </m:e>
                      <m:sup>
                        <m:r>
                          <a:rPr lang="en-US" sz="2000" b="0" i="1" smtClean="0">
                            <a:latin typeface="Cambria Math"/>
                          </a:rPr>
                          <m:t>∗</m:t>
                        </m:r>
                      </m:sup>
                    </m:sSup>
                    <m:r>
                      <a:rPr lang="en-US" sz="2000" b="0" i="1" smtClean="0">
                        <a:latin typeface="Cambria Math"/>
                      </a:rPr>
                      <m:t>|</m:t>
                    </m:r>
                    <m:sSubSup>
                      <m:sSubSupPr>
                        <m:ctrlPr>
                          <a:rPr lang="en-US" sz="2000" b="0" i="1" smtClean="0">
                            <a:latin typeface="Cambria Math"/>
                          </a:rPr>
                        </m:ctrlPr>
                      </m:sSubSupPr>
                      <m:e>
                        <m:r>
                          <a:rPr lang="en-US" sz="2000" b="0" i="1" smtClean="0">
                            <a:latin typeface="Cambria Math"/>
                          </a:rPr>
                          <m:t>h</m:t>
                        </m:r>
                      </m:e>
                      <m:sub>
                        <m:r>
                          <a:rPr lang="en-US" sz="2000" b="0" i="1" smtClean="0">
                            <a:latin typeface="Cambria Math"/>
                          </a:rPr>
                          <m:t>0</m:t>
                        </m:r>
                      </m:sub>
                      <m:sup>
                        <m:r>
                          <a:rPr lang="en-US" sz="2000" b="0" i="1" smtClean="0">
                            <a:latin typeface="Cambria Math"/>
                          </a:rPr>
                          <m:t>𝑡</m:t>
                        </m:r>
                      </m:sup>
                    </m:sSubSup>
                  </m:oMath>
                </a14:m>
                <a:r>
                  <a:rPr lang="en-US" sz="2000" dirty="0" smtClean="0">
                    <a:latin typeface="dcr10" panose="020B0500000000000000" pitchFamily="34" charset="0"/>
                  </a:rPr>
                  <a:t> is a PBE</a:t>
                </a:r>
              </a:p>
              <a:p>
                <a:r>
                  <a:rPr lang="en-US" sz="1600" dirty="0" smtClean="0">
                    <a:latin typeface="dcr10" panose="020B0500000000000000" pitchFamily="34" charset="0"/>
                  </a:rPr>
                  <a:t>Private monitoring: PBE not recursive</a:t>
                </a:r>
              </a:p>
              <a:p>
                <a:r>
                  <a:rPr lang="en-US" sz="1600" dirty="0" smtClean="0">
                    <a:latin typeface="dcr10" panose="020B0500000000000000" pitchFamily="34" charset="0"/>
                  </a:rPr>
                  <a:t>Recursive </a:t>
                </a:r>
                <a:r>
                  <a:rPr lang="en-US" sz="1600" dirty="0" err="1" smtClean="0">
                    <a:latin typeface="dcr10" panose="020B0500000000000000" pitchFamily="34" charset="0"/>
                  </a:rPr>
                  <a:t>eq’m</a:t>
                </a:r>
                <a:r>
                  <a:rPr lang="en-US" sz="1600" dirty="0" smtClean="0">
                    <a:latin typeface="dcr10" panose="020B0500000000000000" pitchFamily="34" charset="0"/>
                  </a:rPr>
                  <a:t> tractable alternative (</a:t>
                </a:r>
                <a14:m>
                  <m:oMath xmlns:m="http://schemas.openxmlformats.org/officeDocument/2006/math">
                    <m:r>
                      <a:rPr lang="en-US" sz="1600" b="0" i="1" smtClean="0">
                        <a:latin typeface="Cambria Math"/>
                      </a:rPr>
                      <m:t>≈</m:t>
                    </m:r>
                  </m:oMath>
                </a14:m>
                <a:r>
                  <a:rPr lang="en-US" sz="1600" dirty="0" smtClean="0">
                    <a:latin typeface="dcr10" panose="020B0500000000000000" pitchFamily="34" charset="0"/>
                  </a:rPr>
                  <a:t> BFE for extensive form)</a:t>
                </a:r>
                <a:endParaRPr lang="en-US" sz="2000" dirty="0" smtClean="0">
                  <a:latin typeface="dcr10" panose="020B0500000000000000" pitchFamily="34" charset="0"/>
                </a:endParaRPr>
              </a:p>
              <a:p>
                <a:pPr marL="0" indent="0">
                  <a:buNone/>
                </a:pPr>
                <a:endParaRPr lang="en-US" sz="2000" dirty="0" smtClean="0">
                  <a:latin typeface="dcr10" panose="020B0500000000000000" pitchFamily="34" charset="0"/>
                </a:endParaRPr>
              </a:p>
              <a:p>
                <a:pPr marL="0" indent="0">
                  <a:buNone/>
                </a:pPr>
                <a:endParaRPr lang="en-US" sz="2000" dirty="0">
                  <a:latin typeface="dcr10" panose="020B0500000000000000" pitchFamily="34" charset="0"/>
                </a:endParaRPr>
              </a:p>
              <a:p>
                <a:pPr marL="0" indent="0">
                  <a:buNone/>
                </a:pPr>
                <a:r>
                  <a:rPr lang="en-US" sz="2000" dirty="0" smtClean="0">
                    <a:latin typeface="dcr10" panose="020B0500000000000000" pitchFamily="34" charset="0"/>
                  </a:rPr>
                  <a:t>Intuition for this refinement:</a:t>
                </a:r>
              </a:p>
              <a:p>
                <a:r>
                  <a:rPr lang="en-US" sz="1600" dirty="0" smtClean="0">
                    <a:latin typeface="dcr10" panose="020B0500000000000000" pitchFamily="34" charset="0"/>
                  </a:rPr>
                  <a:t>Agent </a:t>
                </a:r>
                <a14:m>
                  <m:oMath xmlns:m="http://schemas.openxmlformats.org/officeDocument/2006/math">
                    <m:r>
                      <a:rPr lang="en-US" sz="1600" b="0" i="1" smtClean="0">
                        <a:latin typeface="Cambria Math"/>
                      </a:rPr>
                      <m:t>𝑖</m:t>
                    </m:r>
                  </m:oMath>
                </a14:m>
                <a:r>
                  <a:rPr lang="en-US" sz="1600" dirty="0" smtClean="0">
                    <a:latin typeface="dcr10" panose="020B0500000000000000" pitchFamily="34" charset="0"/>
                  </a:rPr>
                  <a:t>’s effort IC constraint conditions on </a:t>
                </a:r>
                <a14:m>
                  <m:oMath xmlns:m="http://schemas.openxmlformats.org/officeDocument/2006/math">
                    <m:sSubSup>
                      <m:sSubSupPr>
                        <m:ctrlPr>
                          <a:rPr lang="en-US" sz="1600" b="0" i="1" smtClean="0">
                            <a:latin typeface="Cambria Math"/>
                          </a:rPr>
                        </m:ctrlPr>
                      </m:sSubSupPr>
                      <m:e>
                        <m:r>
                          <a:rPr lang="en-US" sz="1600" b="0" i="1" smtClean="0">
                            <a:latin typeface="Cambria Math"/>
                          </a:rPr>
                          <m:t>h</m:t>
                        </m:r>
                      </m:e>
                      <m:sub>
                        <m:r>
                          <a:rPr lang="en-US" sz="1600" b="0" i="0" smtClean="0">
                            <a:latin typeface="Cambria Math"/>
                          </a:rPr>
                          <m:t>0</m:t>
                        </m:r>
                      </m:sub>
                      <m:sup>
                        <m:r>
                          <a:rPr lang="en-US" sz="1600" b="0" i="1" smtClean="0">
                            <a:latin typeface="Cambria Math"/>
                          </a:rPr>
                          <m:t>𝑡</m:t>
                        </m:r>
                      </m:sup>
                    </m:sSubSup>
                  </m:oMath>
                </a14:m>
                <a:r>
                  <a:rPr lang="en-US" sz="1600" dirty="0" smtClean="0">
                    <a:latin typeface="dcr10" panose="020B0500000000000000" pitchFamily="34" charset="0"/>
                  </a:rPr>
                  <a:t> , not </a:t>
                </a:r>
                <a14:m>
                  <m:oMath xmlns:m="http://schemas.openxmlformats.org/officeDocument/2006/math">
                    <m:sSub>
                      <m:sSubPr>
                        <m:ctrlPr>
                          <a:rPr lang="en-US" sz="1600" b="0" i="1" smtClean="0">
                            <a:latin typeface="Cambria Math"/>
                          </a:rPr>
                        </m:ctrlPr>
                      </m:sSubPr>
                      <m:e>
                        <m:r>
                          <a:rPr lang="en-US" sz="1600" b="0" i="1" smtClean="0">
                            <a:latin typeface="Cambria Math"/>
                          </a:rPr>
                          <m:t>𝜙</m:t>
                        </m:r>
                      </m:e>
                      <m:sub>
                        <m:r>
                          <a:rPr lang="en-US" sz="1600" b="0" i="1" smtClean="0">
                            <a:latin typeface="Cambria Math"/>
                          </a:rPr>
                          <m:t>𝑖</m:t>
                        </m:r>
                      </m:sub>
                    </m:sSub>
                    <m:r>
                      <a:rPr lang="en-US" sz="1600" b="0" i="1" smtClean="0">
                        <a:latin typeface="Cambria Math"/>
                      </a:rPr>
                      <m:t>(</m:t>
                    </m:r>
                    <m:sSubSup>
                      <m:sSubSupPr>
                        <m:ctrlPr>
                          <a:rPr lang="en-US" sz="1600" b="0" i="1" smtClean="0">
                            <a:latin typeface="Cambria Math"/>
                          </a:rPr>
                        </m:ctrlPr>
                      </m:sSubSupPr>
                      <m:e>
                        <m:r>
                          <a:rPr lang="en-US" sz="1600" b="0" i="1" smtClean="0">
                            <a:latin typeface="Cambria Math"/>
                          </a:rPr>
                          <m:t>h</m:t>
                        </m:r>
                      </m:e>
                      <m:sub>
                        <m:r>
                          <a:rPr lang="en-US" sz="1600" b="0" i="1" smtClean="0">
                            <a:latin typeface="Cambria Math"/>
                          </a:rPr>
                          <m:t>0</m:t>
                        </m:r>
                      </m:sub>
                      <m:sup>
                        <m:r>
                          <a:rPr lang="en-US" sz="1600" b="0" i="1" smtClean="0">
                            <a:latin typeface="Cambria Math"/>
                          </a:rPr>
                          <m:t>𝑡</m:t>
                        </m:r>
                      </m:sup>
                    </m:sSubSup>
                    <m:r>
                      <a:rPr lang="en-US" sz="1600" b="0" i="1" smtClean="0">
                        <a:latin typeface="Cambria Math"/>
                      </a:rPr>
                      <m:t>)</m:t>
                    </m:r>
                  </m:oMath>
                </a14:m>
                <a:endParaRPr lang="en-US" sz="1600" dirty="0" smtClean="0">
                  <a:latin typeface="dcr10" panose="020B0500000000000000" pitchFamily="34" charset="0"/>
                </a:endParaRPr>
              </a:p>
              <a:p>
                <a:r>
                  <a:rPr lang="en-US" sz="1600" dirty="0" smtClean="0">
                    <a:latin typeface="dcr10" panose="020B0500000000000000" pitchFamily="34" charset="0"/>
                  </a:rPr>
                  <a:t>When paying </a:t>
                </a:r>
                <a14:m>
                  <m:oMath xmlns:m="http://schemas.openxmlformats.org/officeDocument/2006/math">
                    <m:sSub>
                      <m:sSubPr>
                        <m:ctrlPr>
                          <a:rPr lang="en-US" sz="1600" b="0" i="1" smtClean="0">
                            <a:latin typeface="Cambria Math"/>
                          </a:rPr>
                        </m:ctrlPr>
                      </m:sSubPr>
                      <m:e>
                        <m:r>
                          <a:rPr lang="en-US" sz="1600" b="0" i="1" smtClean="0">
                            <a:latin typeface="Cambria Math"/>
                          </a:rPr>
                          <m:t>𝜏</m:t>
                        </m:r>
                      </m:e>
                      <m:sub>
                        <m:r>
                          <a:rPr lang="en-US" sz="1600" b="0" i="1" smtClean="0">
                            <a:latin typeface="Cambria Math"/>
                          </a:rPr>
                          <m:t>𝑖</m:t>
                        </m:r>
                        <m:r>
                          <a:rPr lang="en-US" sz="1600" b="0" i="1" smtClean="0">
                            <a:latin typeface="Cambria Math"/>
                          </a:rPr>
                          <m:t>,</m:t>
                        </m:r>
                        <m:r>
                          <a:rPr lang="en-US" sz="1600" b="0" i="1" smtClean="0">
                            <a:latin typeface="Cambria Math"/>
                          </a:rPr>
                          <m:t>𝑡</m:t>
                        </m:r>
                      </m:sub>
                    </m:sSub>
                  </m:oMath>
                </a14:m>
                <a:r>
                  <a:rPr lang="en-US" sz="1600" dirty="0" smtClean="0">
                    <a:latin typeface="dcr10" panose="020B0500000000000000" pitchFamily="34" charset="0"/>
                  </a:rPr>
                  <a:t>, agent </a:t>
                </a:r>
                <a14:m>
                  <m:oMath xmlns:m="http://schemas.openxmlformats.org/officeDocument/2006/math">
                    <m:r>
                      <a:rPr lang="en-US" sz="1600" b="0" i="1" smtClean="0">
                        <a:latin typeface="Cambria Math"/>
                      </a:rPr>
                      <m:t>𝑖</m:t>
                    </m:r>
                  </m:oMath>
                </a14:m>
                <a:r>
                  <a:rPr lang="en-US" sz="1600" dirty="0" smtClean="0">
                    <a:latin typeface="dcr10" panose="020B0500000000000000" pitchFamily="34" charset="0"/>
                  </a:rPr>
                  <a:t> has Bayesian expectations over </a:t>
                </a:r>
                <a14:m>
                  <m:oMath xmlns:m="http://schemas.openxmlformats.org/officeDocument/2006/math">
                    <m:sSub>
                      <m:sSubPr>
                        <m:ctrlPr>
                          <a:rPr lang="en-US" sz="1600" b="0" i="1" smtClean="0">
                            <a:latin typeface="Cambria Math"/>
                          </a:rPr>
                        </m:ctrlPr>
                      </m:sSubPr>
                      <m:e>
                        <m:r>
                          <a:rPr lang="en-US" sz="1600" b="0" i="1" smtClean="0">
                            <a:latin typeface="Cambria Math"/>
                          </a:rPr>
                          <m:t>𝑦</m:t>
                        </m:r>
                      </m:e>
                      <m:sub>
                        <m:r>
                          <a:rPr lang="en-US" sz="1600" b="0" i="1" smtClean="0">
                            <a:latin typeface="Cambria Math"/>
                          </a:rPr>
                          <m:t>−</m:t>
                        </m:r>
                        <m:r>
                          <a:rPr lang="en-US" sz="1600" b="0" i="1" smtClean="0">
                            <a:latin typeface="Cambria Math"/>
                          </a:rPr>
                          <m:t>𝑖</m:t>
                        </m:r>
                        <m:r>
                          <a:rPr lang="en-US" sz="1600" b="0" i="1" smtClean="0">
                            <a:latin typeface="Cambria Math"/>
                          </a:rPr>
                          <m:t>,</m:t>
                        </m:r>
                        <m:r>
                          <a:rPr lang="en-US" sz="1600" b="0" i="1" smtClean="0">
                            <a:latin typeface="Cambria Math"/>
                          </a:rPr>
                          <m:t>𝑡</m:t>
                        </m:r>
                      </m:sub>
                    </m:sSub>
                  </m:oMath>
                </a14:m>
                <a:endParaRPr lang="en-US" sz="1600" dirty="0" smtClean="0">
                  <a:latin typeface="dcr10" panose="020B0500000000000000" pitchFamily="34" charset="0"/>
                </a:endParaRPr>
              </a:p>
              <a:p>
                <a:r>
                  <a:rPr lang="en-US" sz="1600" dirty="0" smtClean="0">
                    <a:latin typeface="dcr10" panose="020B0500000000000000" pitchFamily="34" charset="0"/>
                  </a:rPr>
                  <a:t>Off-path, agents don’t observe if principal deviates in other relationships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057400"/>
                <a:ext cx="8229600" cy="4068763"/>
              </a:xfrm>
              <a:blipFill rotWithShape="1">
                <a:blip r:embed="rId3"/>
                <a:stretch>
                  <a:fillRect l="-741" t="-750"/>
                </a:stretch>
              </a:blipFill>
            </p:spPr>
            <p:txBody>
              <a:bodyPr/>
              <a:lstStyle/>
              <a:p>
                <a:r>
                  <a:rPr lang="en-US">
                    <a:noFill/>
                  </a:rPr>
                  <a:t> </a:t>
                </a:r>
              </a:p>
            </p:txBody>
          </p:sp>
        </mc:Fallback>
      </mc:AlternateContent>
      <p:sp>
        <p:nvSpPr>
          <p:cNvPr id="4" name="Title 3"/>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Recursive Equilibrium</a:t>
            </a:r>
            <a:endParaRPr lang="en-US" sz="2800" dirty="0">
              <a:solidFill>
                <a:srgbClr val="333399"/>
              </a:solidFill>
            </a:endParaRPr>
          </a:p>
        </p:txBody>
      </p:sp>
    </p:spTree>
    <p:extLst>
      <p:ext uri="{BB962C8B-B14F-4D97-AF65-F5344CB8AC3E}">
        <p14:creationId xmlns:p14="http://schemas.microsoft.com/office/powerpoint/2010/main" val="2426335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Outline of Results</a:t>
            </a:r>
            <a:endParaRPr lang="en-US" sz="2800" dirty="0">
              <a:solidFill>
                <a:srgbClr val="333399"/>
              </a:solidFill>
              <a:latin typeface="dccsc10" panose="020B0500000000000000" pitchFamily="34" charset="0"/>
            </a:endParaRPr>
          </a:p>
        </p:txBody>
      </p:sp>
      <p:sp>
        <p:nvSpPr>
          <p:cNvPr id="3" name="Content Placeholder 2"/>
          <p:cNvSpPr>
            <a:spLocks noGrp="1"/>
          </p:cNvSpPr>
          <p:nvPr>
            <p:ph idx="1"/>
          </p:nvPr>
        </p:nvSpPr>
        <p:spPr/>
        <p:txBody>
          <a:bodyPr>
            <a:noAutofit/>
          </a:bodyPr>
          <a:lstStyle/>
          <a:p>
            <a:pPr marL="0" indent="0">
              <a:buNone/>
            </a:pPr>
            <a:r>
              <a:rPr lang="en-US" sz="2000" dirty="0" smtClean="0">
                <a:latin typeface="dcr10" panose="020B0500000000000000" pitchFamily="34" charset="0"/>
              </a:rPr>
              <a:t>General model of policies in relational contracts</a:t>
            </a:r>
          </a:p>
          <a:p>
            <a:r>
              <a:rPr lang="en-US" sz="1600" dirty="0" smtClean="0">
                <a:latin typeface="dcr10" panose="020B0500000000000000" pitchFamily="34" charset="0"/>
              </a:rPr>
              <a:t>Principal chooses a decision (production function) in each period</a:t>
            </a:r>
          </a:p>
          <a:p>
            <a:r>
              <a:rPr lang="en-US" sz="1600" dirty="0" smtClean="0">
                <a:latin typeface="dcr10" panose="020B0500000000000000" pitchFamily="34" charset="0"/>
              </a:rPr>
              <a:t>This decision determines how agent efforts map to agent outputs</a:t>
            </a:r>
          </a:p>
          <a:p>
            <a:endParaRPr lang="en-US" sz="2000" dirty="0">
              <a:latin typeface="dcr10" panose="020B0500000000000000" pitchFamily="34" charset="0"/>
            </a:endParaRPr>
          </a:p>
          <a:p>
            <a:pPr marL="0" indent="0">
              <a:buNone/>
            </a:pPr>
            <a:r>
              <a:rPr lang="en-US" sz="2000" dirty="0" smtClean="0">
                <a:latin typeface="dcr10" panose="020B0500000000000000" pitchFamily="34" charset="0"/>
              </a:rPr>
              <a:t>Result: biased decisions optimal in class of games</a:t>
            </a:r>
          </a:p>
          <a:p>
            <a:r>
              <a:rPr lang="en-US" sz="1600" dirty="0">
                <a:latin typeface="dcr10" panose="020B0500000000000000" pitchFamily="34" charset="0"/>
              </a:rPr>
              <a:t>Look at recursive equilibrium </a:t>
            </a:r>
            <a:r>
              <a:rPr lang="en-US" sz="1600" dirty="0" smtClean="0">
                <a:latin typeface="dcr10" panose="020B0500000000000000" pitchFamily="34" charset="0"/>
              </a:rPr>
              <a:t>refinement</a:t>
            </a:r>
          </a:p>
          <a:p>
            <a:r>
              <a:rPr lang="en-US" sz="1600" dirty="0" smtClean="0">
                <a:latin typeface="dcr10" panose="020B0500000000000000" pitchFamily="34" charset="0"/>
              </a:rPr>
              <a:t>Agents who performed well in the past produce “too much” surplus relative to continuation play that maximizes total surplus</a:t>
            </a:r>
          </a:p>
          <a:p>
            <a:r>
              <a:rPr lang="en-US" sz="1600" dirty="0" smtClean="0">
                <a:latin typeface="dcr10" panose="020B0500000000000000" pitchFamily="34" charset="0"/>
              </a:rPr>
              <a:t>Agents who perform poorly produce “too little”</a:t>
            </a:r>
          </a:p>
          <a:p>
            <a:endParaRPr lang="en-US" sz="2000" dirty="0">
              <a:latin typeface="dcr10" panose="020B0500000000000000" pitchFamily="34" charset="0"/>
            </a:endParaRPr>
          </a:p>
          <a:p>
            <a:pPr marL="0" indent="0">
              <a:buNone/>
            </a:pPr>
            <a:r>
              <a:rPr lang="en-US" sz="2000" dirty="0" smtClean="0">
                <a:latin typeface="dcr10" panose="020B0500000000000000" pitchFamily="34" charset="0"/>
              </a:rPr>
              <a:t>Applications and Extensions:</a:t>
            </a:r>
          </a:p>
          <a:p>
            <a:r>
              <a:rPr lang="en-US" sz="1600" dirty="0">
                <a:latin typeface="dcr10" panose="020B0500000000000000" pitchFamily="34" charset="0"/>
              </a:rPr>
              <a:t>Show equilibrium refinement is not driving </a:t>
            </a:r>
            <a:r>
              <a:rPr lang="en-US" sz="1600" dirty="0" smtClean="0">
                <a:latin typeface="dcr10" panose="020B0500000000000000" pitchFamily="34" charset="0"/>
              </a:rPr>
              <a:t>result</a:t>
            </a:r>
          </a:p>
          <a:p>
            <a:r>
              <a:rPr lang="en-US" sz="1600" dirty="0" smtClean="0">
                <a:latin typeface="dcr10" panose="020B0500000000000000" pitchFamily="34" charset="0"/>
              </a:rPr>
              <a:t>“Jobless recoveries”: hiring lags increase in demand</a:t>
            </a:r>
          </a:p>
          <a:p>
            <a:r>
              <a:rPr lang="en-US" sz="1600" dirty="0" smtClean="0">
                <a:latin typeface="dcr10" panose="020B0500000000000000" pitchFamily="34" charset="0"/>
              </a:rPr>
              <a:t>“Distorted investment”: irreversibly invest in less productive agent</a:t>
            </a:r>
          </a:p>
        </p:txBody>
      </p:sp>
    </p:spTree>
    <p:extLst>
      <p:ext uri="{BB962C8B-B14F-4D97-AF65-F5344CB8AC3E}">
        <p14:creationId xmlns:p14="http://schemas.microsoft.com/office/powerpoint/2010/main" val="10284645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endParaRPr lang="en-US" sz="2000" dirty="0" smtClean="0">
                  <a:latin typeface="dcr10" panose="020B0500000000000000" pitchFamily="34" charset="0"/>
                </a:endParaRPr>
              </a:p>
              <a:p>
                <a:endParaRPr lang="en-US" sz="2000" dirty="0">
                  <a:latin typeface="dcr10" panose="020B0500000000000000" pitchFamily="34" charset="0"/>
                </a:endParaRPr>
              </a:p>
              <a:p>
                <a:pPr marL="0" indent="0">
                  <a:buNone/>
                </a:pPr>
                <a:r>
                  <a:rPr lang="en-US" sz="2000" dirty="0" smtClean="0">
                    <a:latin typeface="dcr10" panose="020B0500000000000000" pitchFamily="34" charset="0"/>
                  </a:rPr>
                  <a:t>A recursive equilibrium </a:t>
                </a:r>
                <a14:m>
                  <m:oMath xmlns:m="http://schemas.openxmlformats.org/officeDocument/2006/math">
                    <m:sSup>
                      <m:sSupPr>
                        <m:ctrlPr>
                          <a:rPr lang="en-US" sz="2000" b="0" i="1" smtClean="0">
                            <a:latin typeface="Cambria Math"/>
                          </a:rPr>
                        </m:ctrlPr>
                      </m:sSupPr>
                      <m:e>
                        <m:r>
                          <a:rPr lang="en-US" sz="2000" b="0" i="1" smtClean="0">
                            <a:latin typeface="Cambria Math"/>
                          </a:rPr>
                          <m:t>𝜎</m:t>
                        </m:r>
                      </m:e>
                      <m:sup>
                        <m:r>
                          <a:rPr lang="en-US" sz="2000" b="0" i="1" smtClean="0">
                            <a:latin typeface="Cambria Math"/>
                          </a:rPr>
                          <m:t>∗</m:t>
                        </m:r>
                      </m:sup>
                    </m:sSup>
                  </m:oMath>
                </a14:m>
                <a:r>
                  <a:rPr lang="en-US" sz="2000" dirty="0" smtClean="0">
                    <a:latin typeface="dcr10" panose="020B0500000000000000" pitchFamily="34" charset="0"/>
                  </a:rPr>
                  <a:t> is</a:t>
                </a:r>
                <a:endParaRPr lang="en-US" sz="1600" dirty="0" smtClean="0">
                  <a:latin typeface="dcr10" panose="020B0500000000000000" pitchFamily="34" charset="0"/>
                </a:endParaRPr>
              </a:p>
              <a:p>
                <a:r>
                  <a:rPr lang="en-US" sz="1600" b="1" dirty="0" smtClean="0">
                    <a:latin typeface="dcr10" panose="020B0500000000000000" pitchFamily="34" charset="0"/>
                  </a:rPr>
                  <a:t>Surplus-maximizing</a:t>
                </a:r>
                <a:r>
                  <a:rPr lang="en-US" sz="1600" dirty="0" smtClean="0">
                    <a:latin typeface="dcr10" panose="020B0500000000000000" pitchFamily="34" charset="0"/>
                  </a:rPr>
                  <a:t> = maximizes ex ante total surplus (among recursive equilibria) </a:t>
                </a:r>
              </a:p>
              <a:p>
                <a:r>
                  <a:rPr lang="en-US" sz="1600" b="1" dirty="0" smtClean="0">
                    <a:latin typeface="dcr10" panose="020B0500000000000000" pitchFamily="34" charset="0"/>
                  </a:rPr>
                  <a:t>Sequentially surplus-maximizing</a:t>
                </a:r>
                <a:r>
                  <a:rPr lang="en-US" sz="1600" dirty="0" smtClean="0">
                    <a:latin typeface="dcr10" panose="020B0500000000000000" pitchFamily="34" charset="0"/>
                  </a:rPr>
                  <a:t> = </a:t>
                </a:r>
                <a14:m>
                  <m:oMath xmlns:m="http://schemas.openxmlformats.org/officeDocument/2006/math">
                    <m:sSup>
                      <m:sSupPr>
                        <m:ctrlPr>
                          <a:rPr lang="en-US" sz="1600" b="0" i="1" smtClean="0">
                            <a:latin typeface="Cambria Math"/>
                          </a:rPr>
                        </m:ctrlPr>
                      </m:sSupPr>
                      <m:e>
                        <m:r>
                          <a:rPr lang="en-US" sz="1600" b="0" i="1" smtClean="0">
                            <a:latin typeface="Cambria Math"/>
                          </a:rPr>
                          <m:t>𝜎</m:t>
                        </m:r>
                      </m:e>
                      <m:sup>
                        <m:r>
                          <a:rPr lang="en-US" sz="1600" b="0" i="1" smtClean="0">
                            <a:latin typeface="Cambria Math"/>
                          </a:rPr>
                          <m:t>∗</m:t>
                        </m:r>
                      </m:sup>
                    </m:sSup>
                    <m:r>
                      <a:rPr lang="en-US" sz="1600" b="0" i="1" smtClean="0">
                        <a:latin typeface="Cambria Math"/>
                      </a:rPr>
                      <m:t>|</m:t>
                    </m:r>
                    <m:sSubSup>
                      <m:sSubSupPr>
                        <m:ctrlPr>
                          <a:rPr lang="en-US" sz="1600" b="0" i="1" smtClean="0">
                            <a:latin typeface="Cambria Math"/>
                          </a:rPr>
                        </m:ctrlPr>
                      </m:sSubSupPr>
                      <m:e>
                        <m:r>
                          <a:rPr lang="en-US" sz="1600" b="0" i="1" smtClean="0">
                            <a:latin typeface="Cambria Math"/>
                          </a:rPr>
                          <m:t>h</m:t>
                        </m:r>
                      </m:e>
                      <m:sub>
                        <m:r>
                          <a:rPr lang="en-US" sz="1600" b="0" i="1" smtClean="0">
                            <a:latin typeface="Cambria Math"/>
                          </a:rPr>
                          <m:t>0</m:t>
                        </m:r>
                      </m:sub>
                      <m:sup>
                        <m:r>
                          <a:rPr lang="en-US" sz="1600" b="0" i="1" smtClean="0">
                            <a:latin typeface="Cambria Math"/>
                          </a:rPr>
                          <m:t>𝑡</m:t>
                        </m:r>
                      </m:sup>
                    </m:sSubSup>
                  </m:oMath>
                </a14:m>
                <a:r>
                  <a:rPr lang="en-US" sz="1600" dirty="0" smtClean="0">
                    <a:latin typeface="dcr10" panose="020B0500000000000000" pitchFamily="34" charset="0"/>
                  </a:rPr>
                  <a:t> is surplus-maximizing for every on-path </a:t>
                </a:r>
                <a14:m>
                  <m:oMath xmlns:m="http://schemas.openxmlformats.org/officeDocument/2006/math">
                    <m:sSubSup>
                      <m:sSubSupPr>
                        <m:ctrlPr>
                          <a:rPr lang="en-US" sz="1600" b="0" i="1" smtClean="0">
                            <a:latin typeface="Cambria Math"/>
                          </a:rPr>
                        </m:ctrlPr>
                      </m:sSubSupPr>
                      <m:e>
                        <m:r>
                          <a:rPr lang="en-US" sz="1600" b="0" i="1" smtClean="0">
                            <a:latin typeface="Cambria Math"/>
                          </a:rPr>
                          <m:t>h</m:t>
                        </m:r>
                      </m:e>
                      <m:sub>
                        <m:r>
                          <a:rPr lang="en-US" sz="1600" b="0" i="1" smtClean="0">
                            <a:latin typeface="Cambria Math"/>
                          </a:rPr>
                          <m:t>0</m:t>
                        </m:r>
                      </m:sub>
                      <m:sup>
                        <m:r>
                          <a:rPr lang="en-US" sz="1600" b="0" i="1" smtClean="0">
                            <a:latin typeface="Cambria Math"/>
                          </a:rPr>
                          <m:t>𝑡</m:t>
                        </m:r>
                      </m:sup>
                    </m:sSubSup>
                  </m:oMath>
                </a14:m>
                <a:endParaRPr lang="en-US" sz="1600" dirty="0" smtClean="0">
                  <a:latin typeface="dcr10" panose="020B0500000000000000" pitchFamily="34" charset="0"/>
                </a:endParaRPr>
              </a:p>
              <a:p>
                <a:endParaRPr lang="en-US" sz="2000" dirty="0">
                  <a:latin typeface="dcr10" panose="020B0500000000000000" pitchFamily="34" charset="0"/>
                </a:endParaRPr>
              </a:p>
              <a:p>
                <a:pPr marL="0" indent="0">
                  <a:buNone/>
                </a:pPr>
                <a:r>
                  <a:rPr lang="en-US" sz="2000" dirty="0" smtClean="0">
                    <a:latin typeface="dcr10" panose="020B0500000000000000" pitchFamily="34" charset="0"/>
                  </a:rPr>
                  <a:t>A </a:t>
                </a:r>
                <a:r>
                  <a:rPr lang="en-US" sz="2000" b="1" dirty="0" smtClean="0">
                    <a:latin typeface="dcr10" panose="020B0500000000000000" pitchFamily="34" charset="0"/>
                  </a:rPr>
                  <a:t>biased </a:t>
                </a:r>
                <a:r>
                  <a:rPr lang="en-US" sz="2000" dirty="0" smtClean="0">
                    <a:latin typeface="dcr10" panose="020B0500000000000000" pitchFamily="34" charset="0"/>
                  </a:rPr>
                  <a:t>decision is not sequentially surplus-maximizing</a:t>
                </a:r>
              </a:p>
              <a:p>
                <a:endParaRPr lang="en-US" sz="2000" dirty="0">
                  <a:latin typeface="dcr10" panose="020B0500000000000000" pitchFamily="34" charset="0"/>
                </a:endParaRPr>
              </a:p>
              <a:p>
                <a:pPr marL="0" indent="0">
                  <a:buNone/>
                </a:pPr>
                <a:r>
                  <a:rPr lang="en-US" sz="2000" dirty="0" smtClean="0">
                    <a:latin typeface="dcr10" panose="020B0500000000000000" pitchFamily="34" charset="0"/>
                  </a:rPr>
                  <a:t>A </a:t>
                </a:r>
                <a:r>
                  <a:rPr lang="en-US" sz="2000" b="1" dirty="0" smtClean="0">
                    <a:latin typeface="dcr10" panose="020B0500000000000000" pitchFamily="34" charset="0"/>
                  </a:rPr>
                  <a:t>backward-looking </a:t>
                </a:r>
                <a:r>
                  <a:rPr lang="en-US" sz="2000" dirty="0" smtClean="0">
                    <a:latin typeface="dcr10" panose="020B0500000000000000" pitchFamily="34" charset="0"/>
                  </a:rPr>
                  <a:t>policy involves (on-path) biased decisions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41"/>
                </a:stretch>
              </a:blipFill>
            </p:spPr>
            <p:txBody>
              <a:bodyPr/>
              <a:lstStyle/>
              <a:p>
                <a:r>
                  <a:rPr lang="en-US">
                    <a:noFill/>
                  </a:rPr>
                  <a:t> </a:t>
                </a:r>
              </a:p>
            </p:txBody>
          </p:sp>
        </mc:Fallback>
      </mc:AlternateContent>
      <p:sp>
        <p:nvSpPr>
          <p:cNvPr id="4" name="Title 3"/>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Surplus-Maximizing Relational Contracts</a:t>
            </a:r>
            <a:endParaRPr lang="en-US" sz="2800" dirty="0">
              <a:solidFill>
                <a:srgbClr val="333399"/>
              </a:solidFill>
            </a:endParaRPr>
          </a:p>
        </p:txBody>
      </p:sp>
    </p:spTree>
    <p:extLst>
      <p:ext uri="{BB962C8B-B14F-4D97-AF65-F5344CB8AC3E}">
        <p14:creationId xmlns:p14="http://schemas.microsoft.com/office/powerpoint/2010/main" val="23020411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800600"/>
              </a:xfrm>
            </p:spPr>
            <p:txBody>
              <a:bodyPr>
                <a:normAutofit/>
              </a:bodyPr>
              <a:lstStyle/>
              <a:p>
                <a:pPr marL="0" indent="0">
                  <a:buNone/>
                </a:pPr>
                <a:r>
                  <a:rPr lang="en-US" sz="2000" b="1" dirty="0" smtClean="0">
                    <a:latin typeface="dcr10" panose="020B0500000000000000" pitchFamily="34" charset="0"/>
                  </a:rPr>
                  <a:t>Hiring / Firing: </a:t>
                </a:r>
                <a:r>
                  <a:rPr lang="en-US" sz="2000" dirty="0" smtClean="0">
                    <a:latin typeface="dcr10" panose="020B0500000000000000" pitchFamily="34" charset="0"/>
                  </a:rPr>
                  <a:t>D = agents available; </a:t>
                </a:r>
                <a14:m>
                  <m:oMath xmlns:m="http://schemas.openxmlformats.org/officeDocument/2006/math">
                    <m:r>
                      <a:rPr lang="en-US" sz="2000" i="1">
                        <a:latin typeface="Cambria Math"/>
                      </a:rPr>
                      <m:t>𝜃</m:t>
                    </m:r>
                  </m:oMath>
                </a14:m>
                <a:r>
                  <a:rPr lang="en-US" sz="2000" dirty="0">
                    <a:latin typeface="dcr10" panose="020B0500000000000000" pitchFamily="34" charset="0"/>
                  </a:rPr>
                  <a:t> = demand; </a:t>
                </a:r>
                <a14:m>
                  <m:oMath xmlns:m="http://schemas.openxmlformats.org/officeDocument/2006/math">
                    <m:r>
                      <a:rPr lang="en-US" sz="2000" i="1">
                        <a:latin typeface="Cambria Math"/>
                      </a:rPr>
                      <m:t>𝑑</m:t>
                    </m:r>
                  </m:oMath>
                </a14:m>
                <a:r>
                  <a:rPr lang="en-US" sz="2000" dirty="0">
                    <a:latin typeface="dcr10" panose="020B0500000000000000" pitchFamily="34" charset="0"/>
                  </a:rPr>
                  <a:t> = agents hired</a:t>
                </a:r>
                <a:endParaRPr lang="en-US" sz="2000" dirty="0" smtClean="0">
                  <a:latin typeface="dcr10" panose="020B0500000000000000" pitchFamily="34" charset="0"/>
                </a:endParaRPr>
              </a:p>
              <a:p>
                <a:r>
                  <a:rPr lang="en-US" sz="1600" dirty="0" smtClean="0">
                    <a:latin typeface="dcr10" panose="020B0500000000000000" pitchFamily="34" charset="0"/>
                  </a:rPr>
                  <a:t>Possible bias: low-productivity or wrong # of agents hired</a:t>
                </a:r>
              </a:p>
              <a:p>
                <a:pPr marL="0" indent="0">
                  <a:buNone/>
                </a:pPr>
                <a:endParaRPr lang="en-US" sz="2000" dirty="0">
                  <a:latin typeface="dcr10" panose="020B0500000000000000" pitchFamily="34" charset="0"/>
                </a:endParaRPr>
              </a:p>
              <a:p>
                <a:pPr marL="0" indent="0">
                  <a:buNone/>
                </a:pPr>
                <a:r>
                  <a:rPr lang="en-US" sz="2000" b="1" dirty="0" smtClean="0">
                    <a:latin typeface="dcr10" panose="020B0500000000000000" pitchFamily="34" charset="0"/>
                  </a:rPr>
                  <a:t>Promotion: </a:t>
                </a:r>
                <a:r>
                  <a:rPr lang="en-US" sz="2000" dirty="0" smtClean="0">
                    <a:latin typeface="dcr10" panose="020B0500000000000000" pitchFamily="34" charset="0"/>
                  </a:rPr>
                  <a:t>D = set of agents up for promotion; </a:t>
                </a:r>
                <a14:m>
                  <m:oMath xmlns:m="http://schemas.openxmlformats.org/officeDocument/2006/math">
                    <m:r>
                      <a:rPr lang="en-US" sz="2000" i="1">
                        <a:latin typeface="Cambria Math"/>
                      </a:rPr>
                      <m:t>𝑑</m:t>
                    </m:r>
                  </m:oMath>
                </a14:m>
                <a:r>
                  <a:rPr lang="en-US" sz="2000" dirty="0">
                    <a:latin typeface="dcr10" panose="020B0500000000000000" pitchFamily="34" charset="0"/>
                  </a:rPr>
                  <a:t> = agent promoted</a:t>
                </a:r>
                <a:endParaRPr lang="en-US" sz="2000" dirty="0" smtClean="0">
                  <a:latin typeface="dcr10" panose="020B0500000000000000" pitchFamily="34" charset="0"/>
                </a:endParaRPr>
              </a:p>
              <a:p>
                <a:r>
                  <a:rPr lang="en-US" sz="1600" dirty="0" smtClean="0">
                    <a:latin typeface="dcr10" panose="020B0500000000000000" pitchFamily="34" charset="0"/>
                  </a:rPr>
                  <a:t>Possible bias: low-productivity agent promoted</a:t>
                </a:r>
              </a:p>
              <a:p>
                <a:endParaRPr lang="en-US" sz="2000" dirty="0">
                  <a:latin typeface="dcr10" panose="020B0500000000000000" pitchFamily="34" charset="0"/>
                </a:endParaRPr>
              </a:p>
              <a:p>
                <a:pPr marL="0" indent="0">
                  <a:buNone/>
                </a:pPr>
                <a:r>
                  <a:rPr lang="en-US" sz="2000" b="1" dirty="0" smtClean="0">
                    <a:latin typeface="dcr10" panose="020B0500000000000000" pitchFamily="34" charset="0"/>
                  </a:rPr>
                  <a:t>Irreversible investment: </a:t>
                </a:r>
                <a:r>
                  <a:rPr lang="en-US" sz="2000" dirty="0" smtClean="0">
                    <a:latin typeface="dcr10" panose="020B0500000000000000" pitchFamily="34" charset="0"/>
                  </a:rPr>
                  <a:t>D = set of agents (if no investment yet), chosen agent otherwise; </a:t>
                </a:r>
                <a14:m>
                  <m:oMath xmlns:m="http://schemas.openxmlformats.org/officeDocument/2006/math">
                    <m:r>
                      <a:rPr lang="en-US" sz="2000" i="1">
                        <a:latin typeface="Cambria Math"/>
                      </a:rPr>
                      <m:t>𝑑</m:t>
                    </m:r>
                  </m:oMath>
                </a14:m>
                <a:r>
                  <a:rPr lang="en-US" sz="2000" dirty="0">
                    <a:latin typeface="dcr10" panose="020B0500000000000000" pitchFamily="34" charset="0"/>
                  </a:rPr>
                  <a:t> = agent chosen for </a:t>
                </a:r>
                <a:r>
                  <a:rPr lang="en-US" sz="2000" dirty="0" smtClean="0">
                    <a:latin typeface="dcr10" panose="020B0500000000000000" pitchFamily="34" charset="0"/>
                  </a:rPr>
                  <a:t>investment</a:t>
                </a:r>
              </a:p>
              <a:p>
                <a:r>
                  <a:rPr lang="en-US" sz="1600" dirty="0" smtClean="0">
                    <a:latin typeface="dcr10" panose="020B0500000000000000" pitchFamily="34" charset="0"/>
                  </a:rPr>
                  <a:t>Possible bias: delay investment or invest in low-productivity agent</a:t>
                </a:r>
              </a:p>
              <a:p>
                <a:endParaRPr lang="en-US" sz="2000" dirty="0">
                  <a:latin typeface="dcr10" panose="020B0500000000000000" pitchFamily="34" charset="0"/>
                </a:endParaRPr>
              </a:p>
              <a:p>
                <a:pPr marL="0" indent="0">
                  <a:buNone/>
                </a:pPr>
                <a:r>
                  <a:rPr lang="en-US" sz="2000" b="1" dirty="0" smtClean="0">
                    <a:latin typeface="dcr10" panose="020B0500000000000000" pitchFamily="34" charset="0"/>
                  </a:rPr>
                  <a:t>Sourcing decision: </a:t>
                </a:r>
                <a:r>
                  <a:rPr lang="en-US" sz="2000" dirty="0" smtClean="0">
                    <a:latin typeface="dcr10" panose="020B0500000000000000" pitchFamily="34" charset="0"/>
                  </a:rPr>
                  <a:t>D = set of available suppliers; </a:t>
                </a:r>
                <a14:m>
                  <m:oMath xmlns:m="http://schemas.openxmlformats.org/officeDocument/2006/math">
                    <m:r>
                      <a:rPr lang="en-US" sz="2000" b="0" i="1" smtClean="0">
                        <a:latin typeface="Cambria Math"/>
                      </a:rPr>
                      <m:t>𝜃</m:t>
                    </m:r>
                  </m:oMath>
                </a14:m>
                <a:r>
                  <a:rPr lang="en-US" sz="2000" dirty="0" smtClean="0">
                    <a:latin typeface="dcr10" panose="020B0500000000000000" pitchFamily="34" charset="0"/>
                  </a:rPr>
                  <a:t> = each supplier’s productivity; </a:t>
                </a:r>
                <a14:m>
                  <m:oMath xmlns:m="http://schemas.openxmlformats.org/officeDocument/2006/math">
                    <m:r>
                      <a:rPr lang="en-US" sz="2000" b="0" i="1" smtClean="0">
                        <a:latin typeface="Cambria Math"/>
                      </a:rPr>
                      <m:t>𝑑</m:t>
                    </m:r>
                  </m:oMath>
                </a14:m>
                <a:r>
                  <a:rPr lang="en-US" sz="2000" dirty="0" smtClean="0">
                    <a:latin typeface="dcr10" panose="020B0500000000000000" pitchFamily="34" charset="0"/>
                  </a:rPr>
                  <a:t> = supplier chosen</a:t>
                </a:r>
              </a:p>
              <a:p>
                <a:r>
                  <a:rPr lang="en-US" sz="1600" dirty="0" smtClean="0">
                    <a:latin typeface="dcr10" panose="020B0500000000000000" pitchFamily="34" charset="0"/>
                  </a:rPr>
                  <a:t>Possible bias: pick low productivity supplier </a:t>
                </a:r>
                <a:endParaRPr lang="en-US" sz="1600" b="1" dirty="0" smtClean="0">
                  <a:latin typeface="dcr10" panose="020B0500000000000000"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800600"/>
              </a:xfrm>
              <a:blipFill rotWithShape="1">
                <a:blip r:embed="rId2"/>
                <a:stretch>
                  <a:fillRect l="-741" t="-635"/>
                </a:stretch>
              </a:blipFill>
            </p:spPr>
            <p:txBody>
              <a:bodyPr/>
              <a:lstStyle/>
              <a:p>
                <a:r>
                  <a:rPr lang="en-US">
                    <a:noFill/>
                  </a:rPr>
                  <a:t> </a:t>
                </a:r>
              </a:p>
            </p:txBody>
          </p:sp>
        </mc:Fallback>
      </mc:AlternateContent>
      <p:sp>
        <p:nvSpPr>
          <p:cNvPr id="4" name="Title 3"/>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Examples of Decisions</a:t>
            </a:r>
            <a:endParaRPr lang="en-US" sz="2800" dirty="0">
              <a:solidFill>
                <a:srgbClr val="333399"/>
              </a:solidFill>
            </a:endParaRPr>
          </a:p>
        </p:txBody>
      </p:sp>
    </p:spTree>
    <p:extLst>
      <p:ext uri="{BB962C8B-B14F-4D97-AF65-F5344CB8AC3E}">
        <p14:creationId xmlns:p14="http://schemas.microsoft.com/office/powerpoint/2010/main" val="27232334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427036" y="2840662"/>
            <a:ext cx="5502275" cy="609600"/>
          </a:xfrm>
          <a:prstGeom prst="rect">
            <a:avLst/>
          </a:prstGeom>
          <a:solidFill>
            <a:srgbClr val="6666FF">
              <a:alpha val="30000"/>
            </a:srgbClr>
          </a:solidFill>
          <a:ln w="9525">
            <a:noFill/>
            <a:miter lim="800000"/>
            <a:headEnd/>
            <a:tailEnd/>
          </a:ln>
        </p:spPr>
        <p:txBody>
          <a:bodyPr wrap="none" anchor="ctr"/>
          <a:lstStyle/>
          <a:p>
            <a:endParaRPr lang="en-US" sz="1800"/>
          </a:p>
        </p:txBody>
      </p:sp>
      <p:sp>
        <p:nvSpPr>
          <p:cNvPr id="153604" name="Text Box 4"/>
          <p:cNvSpPr txBox="1">
            <a:spLocks noChangeArrowheads="1"/>
          </p:cNvSpPr>
          <p:nvPr/>
        </p:nvSpPr>
        <p:spPr bwMode="auto">
          <a:xfrm>
            <a:off x="452438" y="1711325"/>
            <a:ext cx="28184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342900" indent="-342900">
              <a:buFont typeface="Arial" panose="020B0604020202020204" pitchFamily="34" charset="0"/>
              <a:buChar char="•"/>
              <a:defRPr/>
            </a:pPr>
            <a:r>
              <a:rPr lang="en-US" sz="2000" dirty="0" smtClean="0">
                <a:latin typeface="dcr10" charset="0"/>
                <a:ea typeface="ＭＳ Ｐゴシック" charset="0"/>
                <a:cs typeface="ＭＳ Ｐゴシック" charset="0"/>
              </a:rPr>
              <a:t>Illustrative Example</a:t>
            </a:r>
            <a:endParaRPr lang="en-US" sz="2000" dirty="0">
              <a:latin typeface="dcr10" charset="0"/>
              <a:ea typeface="ＭＳ Ｐゴシック" charset="0"/>
              <a:cs typeface="ＭＳ Ｐゴシック" charset="0"/>
            </a:endParaRPr>
          </a:p>
          <a:p>
            <a:pPr>
              <a:buFontTx/>
              <a:buChar char="•"/>
              <a:defRPr/>
            </a:pPr>
            <a:endParaRPr lang="en-US" sz="2000" dirty="0">
              <a:latin typeface="dcr10" charset="0"/>
              <a:ea typeface="ＭＳ Ｐゴシック" charset="0"/>
              <a:cs typeface="ＭＳ Ｐゴシック" charset="0"/>
            </a:endParaRPr>
          </a:p>
          <a:p>
            <a:pPr marL="342900" indent="-342900">
              <a:buFont typeface="Arial" panose="020B0604020202020204" pitchFamily="34" charset="0"/>
              <a:buChar char="•"/>
              <a:defRPr/>
            </a:pPr>
            <a:r>
              <a:rPr lang="en-US" sz="2000" dirty="0" smtClean="0">
                <a:latin typeface="dcr10" charset="0"/>
                <a:ea typeface="ＭＳ Ｐゴシック" charset="0"/>
                <a:cs typeface="ＭＳ Ｐゴシック" charset="0"/>
              </a:rPr>
              <a:t>The Model</a:t>
            </a:r>
          </a:p>
          <a:p>
            <a:pPr marL="342900" indent="-342900">
              <a:buFont typeface="Arial" panose="020B0604020202020204" pitchFamily="34" charset="0"/>
              <a:buChar char="•"/>
              <a:defRPr/>
            </a:pPr>
            <a:endParaRPr lang="en-US" sz="2000" dirty="0">
              <a:latin typeface="dcr10" charset="0"/>
              <a:ea typeface="ＭＳ Ｐゴシック" charset="0"/>
              <a:cs typeface="ＭＳ Ｐゴシック" charset="0"/>
            </a:endParaRPr>
          </a:p>
          <a:p>
            <a:pPr marL="342900" indent="-342900">
              <a:buFont typeface="Arial" panose="020B0604020202020204" pitchFamily="34" charset="0"/>
              <a:buChar char="•"/>
              <a:defRPr/>
            </a:pPr>
            <a:r>
              <a:rPr lang="en-US" sz="2000" dirty="0" smtClean="0">
                <a:latin typeface="dcr10" charset="0"/>
                <a:ea typeface="ＭＳ Ｐゴシック" charset="0"/>
                <a:cs typeface="ＭＳ Ｐゴシック" charset="0"/>
              </a:rPr>
              <a:t>General Results</a:t>
            </a:r>
            <a:endParaRPr lang="en-US" sz="2000" dirty="0">
              <a:latin typeface="dcr10" charset="0"/>
              <a:ea typeface="ＭＳ Ｐゴシック" charset="0"/>
              <a:cs typeface="ＭＳ Ｐゴシック" charset="0"/>
            </a:endParaRPr>
          </a:p>
          <a:p>
            <a:pPr>
              <a:buFontTx/>
              <a:buChar char="•"/>
              <a:defRPr/>
            </a:pPr>
            <a:endParaRPr lang="en-US" sz="2000" dirty="0">
              <a:latin typeface="dcr10" charset="0"/>
              <a:ea typeface="ＭＳ Ｐゴシック" charset="0"/>
              <a:cs typeface="ＭＳ Ｐゴシック" charset="0"/>
            </a:endParaRPr>
          </a:p>
          <a:p>
            <a:pPr marL="342900" indent="-342900">
              <a:buFont typeface="Arial" panose="020B0604020202020204" pitchFamily="34" charset="0"/>
              <a:buChar char="•"/>
              <a:defRPr/>
            </a:pPr>
            <a:r>
              <a:rPr lang="en-US" sz="2000" dirty="0" smtClean="0">
                <a:latin typeface="dcr10" charset="0"/>
                <a:ea typeface="ＭＳ Ｐゴシック" charset="0"/>
                <a:cs typeface="ＭＳ Ｐゴシック" charset="0"/>
              </a:rPr>
              <a:t>Applications</a:t>
            </a:r>
          </a:p>
          <a:p>
            <a:pPr>
              <a:defRPr/>
            </a:pPr>
            <a:endParaRPr lang="en-US" sz="2000" dirty="0" smtClean="0">
              <a:latin typeface="dcr10" charset="0"/>
              <a:ea typeface="ＭＳ Ｐゴシック" charset="0"/>
              <a:cs typeface="ＭＳ Ｐゴシック" charset="0"/>
            </a:endParaRPr>
          </a:p>
          <a:p>
            <a:pPr marL="342900" indent="-342900">
              <a:buFont typeface="Arial" panose="020B0604020202020204" pitchFamily="34" charset="0"/>
              <a:buChar char="•"/>
              <a:defRPr/>
            </a:pPr>
            <a:r>
              <a:rPr lang="en-US" sz="2000" dirty="0" smtClean="0">
                <a:latin typeface="dcr10" charset="0"/>
                <a:ea typeface="ＭＳ Ｐゴシック" charset="0"/>
                <a:cs typeface="ＭＳ Ｐゴシック" charset="0"/>
              </a:rPr>
              <a:t>Extensions</a:t>
            </a:r>
          </a:p>
          <a:p>
            <a:pPr>
              <a:buFontTx/>
              <a:buChar char="•"/>
              <a:defRPr/>
            </a:pPr>
            <a:endParaRPr lang="en-US" sz="2000" dirty="0" smtClean="0">
              <a:latin typeface="dcr10" charset="0"/>
              <a:ea typeface="ＭＳ Ｐゴシック" charset="0"/>
              <a:cs typeface="ＭＳ Ｐゴシック" charset="0"/>
            </a:endParaRPr>
          </a:p>
          <a:p>
            <a:pPr>
              <a:buFontTx/>
              <a:buChar char="•"/>
              <a:defRPr/>
            </a:pPr>
            <a:endParaRPr lang="en-US" sz="2000" dirty="0">
              <a:latin typeface="dcr10" charset="0"/>
              <a:ea typeface="ＭＳ Ｐゴシック" charset="0"/>
              <a:cs typeface="ＭＳ Ｐゴシック" charset="0"/>
            </a:endParaRPr>
          </a:p>
        </p:txBody>
      </p:sp>
      <p:sp>
        <p:nvSpPr>
          <p:cNvPr id="6" name="Text Box 6"/>
          <p:cNvSpPr txBox="1">
            <a:spLocks noChangeArrowheads="1"/>
          </p:cNvSpPr>
          <p:nvPr/>
        </p:nvSpPr>
        <p:spPr bwMode="auto">
          <a:xfrm>
            <a:off x="457200" y="585094"/>
            <a:ext cx="1557338" cy="519112"/>
          </a:xfrm>
          <a:prstGeom prst="rect">
            <a:avLst/>
          </a:prstGeom>
          <a:noFill/>
          <a:ln w="9525">
            <a:noFill/>
            <a:miter lim="800000"/>
            <a:headEnd/>
            <a:tailEnd/>
          </a:ln>
        </p:spPr>
        <p:txBody>
          <a:bodyPr wrap="none">
            <a:spAutoFit/>
          </a:bodyPr>
          <a:lstStyle/>
          <a:p>
            <a:r>
              <a:rPr lang="en-US" sz="2800" dirty="0">
                <a:solidFill>
                  <a:srgbClr val="333399"/>
                </a:solidFill>
                <a:latin typeface="dccsc10" pitchFamily="34" charset="0"/>
              </a:rPr>
              <a:t>Agenda</a:t>
            </a:r>
          </a:p>
        </p:txBody>
      </p:sp>
    </p:spTree>
    <p:custDataLst>
      <p:tags r:id="rId1"/>
    </p:custDataLst>
    <p:extLst>
      <p:ext uri="{BB962C8B-B14F-4D97-AF65-F5344CB8AC3E}">
        <p14:creationId xmlns:p14="http://schemas.microsoft.com/office/powerpoint/2010/main" val="21909279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General Results</a:t>
            </a:r>
            <a:endParaRPr lang="en-US" sz="2800" dirty="0">
              <a:solidFill>
                <a:srgbClr val="333399"/>
              </a:solidFill>
            </a:endParaRPr>
          </a:p>
        </p:txBody>
      </p:sp>
      <p:sp>
        <p:nvSpPr>
          <p:cNvPr id="5" name="Content Placeholder 2"/>
          <p:cNvSpPr txBox="1">
            <a:spLocks/>
          </p:cNvSpPr>
          <p:nvPr/>
        </p:nvSpPr>
        <p:spPr>
          <a:xfrm>
            <a:off x="457200" y="232992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smtClean="0">
                <a:latin typeface="dcr10" panose="020B0500000000000000" pitchFamily="34" charset="0"/>
              </a:rPr>
              <a:t>Develop necessary and sufficient conditions for relational contract</a:t>
            </a:r>
            <a:endParaRPr lang="en-US" sz="1600" dirty="0" smtClean="0">
              <a:latin typeface="dcr10" panose="020B0500000000000000" pitchFamily="34" charset="0"/>
            </a:endParaRPr>
          </a:p>
          <a:p>
            <a:r>
              <a:rPr lang="en-US" sz="1600" dirty="0" smtClean="0">
                <a:latin typeface="dcr10" panose="020B0500000000000000" pitchFamily="34" charset="0"/>
              </a:rPr>
              <a:t>Rewards must </a:t>
            </a:r>
            <a:r>
              <a:rPr lang="en-US" sz="1600" b="1" dirty="0" smtClean="0">
                <a:latin typeface="dcr10" panose="020B0500000000000000" pitchFamily="34" charset="0"/>
              </a:rPr>
              <a:t>motivate </a:t>
            </a:r>
            <a:r>
              <a:rPr lang="en-US" sz="1600" dirty="0" smtClean="0">
                <a:latin typeface="dcr10" panose="020B0500000000000000" pitchFamily="34" charset="0"/>
              </a:rPr>
              <a:t>agents and satisfy </a:t>
            </a:r>
            <a:r>
              <a:rPr lang="en-US" sz="1600" b="1" dirty="0" smtClean="0">
                <a:latin typeface="dcr10" panose="020B0500000000000000" pitchFamily="34" charset="0"/>
              </a:rPr>
              <a:t>dynamic enforcement constraints</a:t>
            </a:r>
          </a:p>
          <a:p>
            <a:r>
              <a:rPr lang="en-US" sz="1600" b="1" dirty="0" smtClean="0">
                <a:latin typeface="dcr10" panose="020B0500000000000000" pitchFamily="34" charset="0"/>
              </a:rPr>
              <a:t>Dynamic enforcement </a:t>
            </a:r>
            <a:r>
              <a:rPr lang="en-US" sz="1600" dirty="0" smtClean="0">
                <a:latin typeface="dcr10" panose="020B0500000000000000" pitchFamily="34" charset="0"/>
              </a:rPr>
              <a:t>depends on future policies</a:t>
            </a:r>
          </a:p>
          <a:p>
            <a:pPr marL="457200" lvl="1" indent="0">
              <a:buFont typeface="Arial" pitchFamily="34" charset="0"/>
              <a:buNone/>
            </a:pPr>
            <a:endParaRPr lang="en-US" sz="2000" dirty="0" smtClean="0">
              <a:latin typeface="dcr10" panose="020B0500000000000000" pitchFamily="34" charset="0"/>
            </a:endParaRPr>
          </a:p>
          <a:p>
            <a:pPr marL="0" indent="0">
              <a:buFont typeface="Arial" pitchFamily="34" charset="0"/>
              <a:buNone/>
            </a:pPr>
            <a:r>
              <a:rPr lang="en-US" sz="2000" b="1" dirty="0" smtClean="0">
                <a:latin typeface="dcr10" panose="020B0500000000000000" pitchFamily="34" charset="0"/>
              </a:rPr>
              <a:t>Biased decisions </a:t>
            </a:r>
            <a:r>
              <a:rPr lang="en-US" sz="2000" dirty="0" smtClean="0">
                <a:latin typeface="dcr10" panose="020B0500000000000000" pitchFamily="34" charset="0"/>
              </a:rPr>
              <a:t>are surplus-maximizing for broad class of games</a:t>
            </a:r>
            <a:endParaRPr lang="en-US" sz="1600" dirty="0" smtClean="0">
              <a:latin typeface="dcr10" panose="020B0500000000000000" pitchFamily="34" charset="0"/>
            </a:endParaRPr>
          </a:p>
          <a:p>
            <a:r>
              <a:rPr lang="en-US" sz="1600" dirty="0" smtClean="0">
                <a:latin typeface="dcr10" panose="020B0500000000000000" pitchFamily="34" charset="0"/>
              </a:rPr>
              <a:t>Biased towards those who performed well in past, against those who did not</a:t>
            </a:r>
          </a:p>
          <a:p>
            <a:r>
              <a:rPr lang="en-US" sz="1600" dirty="0" smtClean="0">
                <a:latin typeface="dcr10" panose="020B0500000000000000" pitchFamily="34" charset="0"/>
              </a:rPr>
              <a:t>Resembles a </a:t>
            </a:r>
            <a:r>
              <a:rPr lang="en-US" sz="1600" b="1" dirty="0" smtClean="0">
                <a:latin typeface="dcr10" panose="020B0500000000000000" pitchFamily="34" charset="0"/>
              </a:rPr>
              <a:t>tournament </a:t>
            </a:r>
            <a:r>
              <a:rPr lang="en-US" sz="1600" dirty="0" smtClean="0">
                <a:latin typeface="dcr10" panose="020B0500000000000000" pitchFamily="34" charset="0"/>
              </a:rPr>
              <a:t>for future biased decisions</a:t>
            </a:r>
            <a:endParaRPr lang="en-US" sz="1600" dirty="0">
              <a:latin typeface="dcr10" panose="020B0500000000000000" pitchFamily="34" charset="0"/>
            </a:endParaRPr>
          </a:p>
        </p:txBody>
      </p:sp>
      <p:sp>
        <p:nvSpPr>
          <p:cNvPr id="2" name="Action Button: Custom 1">
            <a:hlinkClick r:id="rId2" action="ppaction://hlinksldjump" highlightClick="1"/>
          </p:cNvPr>
          <p:cNvSpPr/>
          <p:nvPr/>
        </p:nvSpPr>
        <p:spPr>
          <a:xfrm>
            <a:off x="914400" y="5791200"/>
            <a:ext cx="4038600" cy="457200"/>
          </a:xfrm>
          <a:prstGeom prst="actionButtonBlank">
            <a:avLst/>
          </a:prstGeom>
          <a:solidFill>
            <a:srgbClr val="3333CC">
              <a:alpha val="25000"/>
            </a:srgbClr>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latin typeface="dcr10" panose="020B0500000000000000" pitchFamily="34" charset="0"/>
              </a:rPr>
              <a:t>More detail on Main Results</a:t>
            </a:r>
            <a:endParaRPr lang="en-US" dirty="0">
              <a:solidFill>
                <a:sysClr val="windowText" lastClr="000000"/>
              </a:solidFill>
              <a:latin typeface="dcr10" panose="020B0500000000000000" pitchFamily="34" charset="0"/>
            </a:endParaRPr>
          </a:p>
        </p:txBody>
      </p:sp>
    </p:spTree>
    <p:extLst>
      <p:ext uri="{BB962C8B-B14F-4D97-AF65-F5344CB8AC3E}">
        <p14:creationId xmlns:p14="http://schemas.microsoft.com/office/powerpoint/2010/main" val="39955364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Intuition: Why are Decisions Biased?</a:t>
            </a:r>
            <a:endParaRPr lang="en-US" sz="2800" dirty="0">
              <a:solidFill>
                <a:srgbClr val="333399"/>
              </a:solidFill>
            </a:endParaRPr>
          </a:p>
        </p:txBody>
      </p:sp>
      <p:cxnSp>
        <p:nvCxnSpPr>
          <p:cNvPr id="3" name="Straight Connector 2"/>
          <p:cNvCxnSpPr/>
          <p:nvPr/>
        </p:nvCxnSpPr>
        <p:spPr>
          <a:xfrm>
            <a:off x="1371600" y="1600200"/>
            <a:ext cx="0" cy="441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71600" y="6019800"/>
            <a:ext cx="6019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837900" y="1600200"/>
                <a:ext cx="48699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𝑆</m:t>
                          </m:r>
                        </m:e>
                        <m:sub>
                          <m:r>
                            <a:rPr lang="en-US" sz="2000" b="0" i="1" smtClean="0">
                              <a:latin typeface="Cambria Math"/>
                            </a:rPr>
                            <m:t>2</m:t>
                          </m:r>
                        </m:sub>
                      </m:sSub>
                    </m:oMath>
                  </m:oMathPara>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37900" y="1600200"/>
                <a:ext cx="486993" cy="40011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940123" y="6057900"/>
                <a:ext cx="48102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𝑆</m:t>
                          </m:r>
                        </m:e>
                        <m:sub>
                          <m:r>
                            <a:rPr lang="en-US" sz="2000" b="0" i="1" smtClean="0">
                              <a:latin typeface="Cambria Math"/>
                            </a:rPr>
                            <m:t>1</m:t>
                          </m:r>
                        </m:sub>
                      </m:sSub>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940123" y="6057900"/>
                <a:ext cx="481029" cy="400110"/>
              </a:xfrm>
              <a:prstGeom prst="rect">
                <a:avLst/>
              </a:prstGeom>
              <a:blipFill rotWithShape="1">
                <a:blip r:embed="rId3"/>
                <a:stretch>
                  <a:fillRect/>
                </a:stretch>
              </a:blipFill>
            </p:spPr>
            <p:txBody>
              <a:bodyPr/>
              <a:lstStyle/>
              <a:p>
                <a:r>
                  <a:rPr lang="en-US">
                    <a:noFill/>
                  </a:rPr>
                  <a:t> </a:t>
                </a:r>
              </a:p>
            </p:txBody>
          </p:sp>
        </mc:Fallback>
      </mc:AlternateContent>
      <p:sp>
        <p:nvSpPr>
          <p:cNvPr id="18" name="Freeform 17"/>
          <p:cNvSpPr/>
          <p:nvPr/>
        </p:nvSpPr>
        <p:spPr>
          <a:xfrm>
            <a:off x="1358900" y="1943100"/>
            <a:ext cx="4889500" cy="4076700"/>
          </a:xfrm>
          <a:custGeom>
            <a:avLst/>
            <a:gdLst>
              <a:gd name="connsiteX0" fmla="*/ 0 w 4470400"/>
              <a:gd name="connsiteY0" fmla="*/ 0 h 4051300"/>
              <a:gd name="connsiteX1" fmla="*/ 1968500 w 4470400"/>
              <a:gd name="connsiteY1" fmla="*/ 584200 h 4051300"/>
              <a:gd name="connsiteX2" fmla="*/ 3238500 w 4470400"/>
              <a:gd name="connsiteY2" fmla="*/ 1473200 h 4051300"/>
              <a:gd name="connsiteX3" fmla="*/ 4064000 w 4470400"/>
              <a:gd name="connsiteY3" fmla="*/ 2997200 h 4051300"/>
              <a:gd name="connsiteX4" fmla="*/ 4470400 w 4470400"/>
              <a:gd name="connsiteY4" fmla="*/ 4051300 h 405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400" h="4051300">
                <a:moveTo>
                  <a:pt x="0" y="0"/>
                </a:moveTo>
                <a:cubicBezTo>
                  <a:pt x="714375" y="169333"/>
                  <a:pt x="1428750" y="338667"/>
                  <a:pt x="1968500" y="584200"/>
                </a:cubicBezTo>
                <a:cubicBezTo>
                  <a:pt x="2508250" y="829733"/>
                  <a:pt x="2889250" y="1071033"/>
                  <a:pt x="3238500" y="1473200"/>
                </a:cubicBezTo>
                <a:cubicBezTo>
                  <a:pt x="3587750" y="1875367"/>
                  <a:pt x="3858683" y="2567517"/>
                  <a:pt x="4064000" y="2997200"/>
                </a:cubicBezTo>
                <a:cubicBezTo>
                  <a:pt x="4269317" y="3426883"/>
                  <a:pt x="4369858" y="3739091"/>
                  <a:pt x="4470400" y="40513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45285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Intuition: Why are Decisions Biased?</a:t>
            </a:r>
            <a:endParaRPr lang="en-US" sz="2800" dirty="0">
              <a:solidFill>
                <a:srgbClr val="333399"/>
              </a:solidFill>
            </a:endParaRPr>
          </a:p>
        </p:txBody>
      </p:sp>
      <p:cxnSp>
        <p:nvCxnSpPr>
          <p:cNvPr id="3" name="Straight Connector 2"/>
          <p:cNvCxnSpPr/>
          <p:nvPr/>
        </p:nvCxnSpPr>
        <p:spPr>
          <a:xfrm>
            <a:off x="1371600" y="1600200"/>
            <a:ext cx="0" cy="441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71600" y="6019800"/>
            <a:ext cx="6019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837900" y="1600200"/>
                <a:ext cx="48699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𝑆</m:t>
                          </m:r>
                        </m:e>
                        <m:sub>
                          <m:r>
                            <a:rPr lang="en-US" sz="2000" b="0" i="1" smtClean="0">
                              <a:latin typeface="Cambria Math"/>
                            </a:rPr>
                            <m:t>2</m:t>
                          </m:r>
                        </m:sub>
                      </m:sSub>
                    </m:oMath>
                  </m:oMathPara>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37900" y="1600200"/>
                <a:ext cx="486993" cy="40011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940123" y="6057900"/>
                <a:ext cx="48102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𝑆</m:t>
                          </m:r>
                        </m:e>
                        <m:sub>
                          <m:r>
                            <a:rPr lang="en-US" sz="2000" b="0" i="1" smtClean="0">
                              <a:latin typeface="Cambria Math"/>
                            </a:rPr>
                            <m:t>1</m:t>
                          </m:r>
                        </m:sub>
                      </m:sSub>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940123" y="6057900"/>
                <a:ext cx="481029" cy="400110"/>
              </a:xfrm>
              <a:prstGeom prst="rect">
                <a:avLst/>
              </a:prstGeom>
              <a:blipFill rotWithShape="1">
                <a:blip r:embed="rId3"/>
                <a:stretch>
                  <a:fillRect/>
                </a:stretch>
              </a:blipFill>
            </p:spPr>
            <p:txBody>
              <a:bodyPr/>
              <a:lstStyle/>
              <a:p>
                <a:r>
                  <a:rPr lang="en-US">
                    <a:noFill/>
                  </a:rPr>
                  <a:t> </a:t>
                </a:r>
              </a:p>
            </p:txBody>
          </p:sp>
        </mc:Fallback>
      </mc:AlternateContent>
      <p:sp>
        <p:nvSpPr>
          <p:cNvPr id="13" name="Freeform 12"/>
          <p:cNvSpPr/>
          <p:nvPr/>
        </p:nvSpPr>
        <p:spPr>
          <a:xfrm>
            <a:off x="1358900" y="1943100"/>
            <a:ext cx="4889500" cy="4076700"/>
          </a:xfrm>
          <a:custGeom>
            <a:avLst/>
            <a:gdLst>
              <a:gd name="connsiteX0" fmla="*/ 0 w 4470400"/>
              <a:gd name="connsiteY0" fmla="*/ 0 h 4051300"/>
              <a:gd name="connsiteX1" fmla="*/ 1968500 w 4470400"/>
              <a:gd name="connsiteY1" fmla="*/ 584200 h 4051300"/>
              <a:gd name="connsiteX2" fmla="*/ 3238500 w 4470400"/>
              <a:gd name="connsiteY2" fmla="*/ 1473200 h 4051300"/>
              <a:gd name="connsiteX3" fmla="*/ 4064000 w 4470400"/>
              <a:gd name="connsiteY3" fmla="*/ 2997200 h 4051300"/>
              <a:gd name="connsiteX4" fmla="*/ 4470400 w 4470400"/>
              <a:gd name="connsiteY4" fmla="*/ 4051300 h 405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400" h="4051300">
                <a:moveTo>
                  <a:pt x="0" y="0"/>
                </a:moveTo>
                <a:cubicBezTo>
                  <a:pt x="714375" y="169333"/>
                  <a:pt x="1428750" y="338667"/>
                  <a:pt x="1968500" y="584200"/>
                </a:cubicBezTo>
                <a:cubicBezTo>
                  <a:pt x="2508250" y="829733"/>
                  <a:pt x="2889250" y="1071033"/>
                  <a:pt x="3238500" y="1473200"/>
                </a:cubicBezTo>
                <a:cubicBezTo>
                  <a:pt x="3587750" y="1875367"/>
                  <a:pt x="3858683" y="2567517"/>
                  <a:pt x="4064000" y="2997200"/>
                </a:cubicBezTo>
                <a:cubicBezTo>
                  <a:pt x="4269317" y="3426883"/>
                  <a:pt x="4369858" y="3739091"/>
                  <a:pt x="4470400" y="40513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167097" y="1200090"/>
            <a:ext cx="2642070" cy="400110"/>
          </a:xfrm>
          <a:prstGeom prst="rect">
            <a:avLst/>
          </a:prstGeom>
          <a:noFill/>
        </p:spPr>
        <p:txBody>
          <a:bodyPr wrap="none" rtlCol="0">
            <a:spAutoFit/>
          </a:bodyPr>
          <a:lstStyle/>
          <a:p>
            <a:r>
              <a:rPr lang="en-US" sz="2000" dirty="0" smtClean="0">
                <a:latin typeface="dcr10" panose="020B0500000000000000" pitchFamily="34" charset="0"/>
              </a:rPr>
              <a:t>If frontier is smooth...</a:t>
            </a:r>
            <a:endParaRPr lang="en-US" sz="2000" dirty="0">
              <a:latin typeface="dcr10" panose="020B0500000000000000" pitchFamily="34" charset="0"/>
            </a:endParaRPr>
          </a:p>
        </p:txBody>
      </p:sp>
    </p:spTree>
    <p:extLst>
      <p:ext uri="{BB962C8B-B14F-4D97-AF65-F5344CB8AC3E}">
        <p14:creationId xmlns:p14="http://schemas.microsoft.com/office/powerpoint/2010/main" val="29978295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Intuition: Why are Decisions Biased?</a:t>
            </a:r>
            <a:endParaRPr lang="en-US" sz="2800" dirty="0">
              <a:solidFill>
                <a:srgbClr val="333399"/>
              </a:solidFill>
            </a:endParaRPr>
          </a:p>
        </p:txBody>
      </p:sp>
      <p:cxnSp>
        <p:nvCxnSpPr>
          <p:cNvPr id="3" name="Straight Connector 2"/>
          <p:cNvCxnSpPr/>
          <p:nvPr/>
        </p:nvCxnSpPr>
        <p:spPr>
          <a:xfrm>
            <a:off x="1371600" y="1600200"/>
            <a:ext cx="0" cy="441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71600" y="6019800"/>
            <a:ext cx="6019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837900" y="1600200"/>
                <a:ext cx="48699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𝑆</m:t>
                          </m:r>
                        </m:e>
                        <m:sub>
                          <m:r>
                            <a:rPr lang="en-US" sz="2000" b="0" i="1" smtClean="0">
                              <a:latin typeface="Cambria Math"/>
                            </a:rPr>
                            <m:t>2</m:t>
                          </m:r>
                        </m:sub>
                      </m:sSub>
                    </m:oMath>
                  </m:oMathPara>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37900" y="1600200"/>
                <a:ext cx="486993" cy="40011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940123" y="6057900"/>
                <a:ext cx="48102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𝑆</m:t>
                          </m:r>
                        </m:e>
                        <m:sub>
                          <m:r>
                            <a:rPr lang="en-US" sz="2000" b="0" i="1" smtClean="0">
                              <a:latin typeface="Cambria Math"/>
                            </a:rPr>
                            <m:t>1</m:t>
                          </m:r>
                        </m:sub>
                      </m:sSub>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940123" y="6057900"/>
                <a:ext cx="481029" cy="400110"/>
              </a:xfrm>
              <a:prstGeom prst="rect">
                <a:avLst/>
              </a:prstGeom>
              <a:blipFill rotWithShape="1">
                <a:blip r:embed="rId3"/>
                <a:stretch>
                  <a:fillRect/>
                </a:stretch>
              </a:blipFill>
            </p:spPr>
            <p:txBody>
              <a:bodyPr/>
              <a:lstStyle/>
              <a:p>
                <a:r>
                  <a:rPr lang="en-US">
                    <a:noFill/>
                  </a:rPr>
                  <a:t> </a:t>
                </a:r>
              </a:p>
            </p:txBody>
          </p:sp>
        </mc:Fallback>
      </mc:AlternateContent>
      <p:cxnSp>
        <p:nvCxnSpPr>
          <p:cNvPr id="6" name="Straight Connector 5"/>
          <p:cNvCxnSpPr/>
          <p:nvPr/>
        </p:nvCxnSpPr>
        <p:spPr>
          <a:xfrm>
            <a:off x="2971800" y="1800255"/>
            <a:ext cx="3733800" cy="3076545"/>
          </a:xfrm>
          <a:prstGeom prst="line">
            <a:avLst/>
          </a:prstGeom>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1358900" y="1943100"/>
            <a:ext cx="4889500" cy="4076700"/>
          </a:xfrm>
          <a:custGeom>
            <a:avLst/>
            <a:gdLst>
              <a:gd name="connsiteX0" fmla="*/ 0 w 4470400"/>
              <a:gd name="connsiteY0" fmla="*/ 0 h 4051300"/>
              <a:gd name="connsiteX1" fmla="*/ 1968500 w 4470400"/>
              <a:gd name="connsiteY1" fmla="*/ 584200 h 4051300"/>
              <a:gd name="connsiteX2" fmla="*/ 3238500 w 4470400"/>
              <a:gd name="connsiteY2" fmla="*/ 1473200 h 4051300"/>
              <a:gd name="connsiteX3" fmla="*/ 4064000 w 4470400"/>
              <a:gd name="connsiteY3" fmla="*/ 2997200 h 4051300"/>
              <a:gd name="connsiteX4" fmla="*/ 4470400 w 4470400"/>
              <a:gd name="connsiteY4" fmla="*/ 4051300 h 405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400" h="4051300">
                <a:moveTo>
                  <a:pt x="0" y="0"/>
                </a:moveTo>
                <a:cubicBezTo>
                  <a:pt x="714375" y="169333"/>
                  <a:pt x="1428750" y="338667"/>
                  <a:pt x="1968500" y="584200"/>
                </a:cubicBezTo>
                <a:cubicBezTo>
                  <a:pt x="2508250" y="829733"/>
                  <a:pt x="2889250" y="1071033"/>
                  <a:pt x="3238500" y="1473200"/>
                </a:cubicBezTo>
                <a:cubicBezTo>
                  <a:pt x="3587750" y="1875367"/>
                  <a:pt x="3858683" y="2567517"/>
                  <a:pt x="4064000" y="2997200"/>
                </a:cubicBezTo>
                <a:cubicBezTo>
                  <a:pt x="4269317" y="3426883"/>
                  <a:pt x="4369858" y="3739091"/>
                  <a:pt x="4470400" y="40513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a:off x="4724400" y="2708196"/>
            <a:ext cx="609600" cy="49220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4650740" y="3200400"/>
            <a:ext cx="76200" cy="762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331734" y="2061865"/>
            <a:ext cx="2257349" cy="646331"/>
          </a:xfrm>
          <a:prstGeom prst="rect">
            <a:avLst/>
          </a:prstGeom>
          <a:noFill/>
        </p:spPr>
        <p:txBody>
          <a:bodyPr wrap="none" rtlCol="0">
            <a:spAutoFit/>
          </a:bodyPr>
          <a:lstStyle/>
          <a:p>
            <a:r>
              <a:rPr lang="en-US" dirty="0" smtClean="0">
                <a:latin typeface="dcr10" panose="020B0500000000000000" pitchFamily="34" charset="0"/>
              </a:rPr>
              <a:t>Surplus-maximizing </a:t>
            </a:r>
          </a:p>
          <a:p>
            <a:r>
              <a:rPr lang="en-US" dirty="0" smtClean="0">
                <a:latin typeface="dcr10" panose="020B0500000000000000" pitchFamily="34" charset="0"/>
              </a:rPr>
              <a:t>equilibrium</a:t>
            </a:r>
            <a:endParaRPr lang="en-US" dirty="0">
              <a:latin typeface="dcr10" panose="020B0500000000000000" pitchFamily="34" charset="0"/>
            </a:endParaRPr>
          </a:p>
        </p:txBody>
      </p:sp>
      <p:sp>
        <p:nvSpPr>
          <p:cNvPr id="16" name="TextBox 15"/>
          <p:cNvSpPr txBox="1"/>
          <p:nvPr/>
        </p:nvSpPr>
        <p:spPr>
          <a:xfrm>
            <a:off x="3167097" y="1200090"/>
            <a:ext cx="2642070" cy="400110"/>
          </a:xfrm>
          <a:prstGeom prst="rect">
            <a:avLst/>
          </a:prstGeom>
          <a:noFill/>
        </p:spPr>
        <p:txBody>
          <a:bodyPr wrap="none" rtlCol="0">
            <a:spAutoFit/>
          </a:bodyPr>
          <a:lstStyle/>
          <a:p>
            <a:r>
              <a:rPr lang="en-US" sz="2000" dirty="0" smtClean="0">
                <a:latin typeface="dcr10" panose="020B0500000000000000" pitchFamily="34" charset="0"/>
              </a:rPr>
              <a:t>If frontier is smooth...</a:t>
            </a:r>
            <a:endParaRPr lang="en-US" sz="2000" dirty="0">
              <a:latin typeface="dcr10" panose="020B0500000000000000" pitchFamily="34" charset="0"/>
            </a:endParaRPr>
          </a:p>
        </p:txBody>
      </p:sp>
    </p:spTree>
    <p:extLst>
      <p:ext uri="{BB962C8B-B14F-4D97-AF65-F5344CB8AC3E}">
        <p14:creationId xmlns:p14="http://schemas.microsoft.com/office/powerpoint/2010/main" val="25360670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Intuition: Why are Decisions Biased?</a:t>
            </a:r>
            <a:endParaRPr lang="en-US" sz="2800" dirty="0">
              <a:solidFill>
                <a:srgbClr val="333399"/>
              </a:solidFill>
            </a:endParaRPr>
          </a:p>
        </p:txBody>
      </p:sp>
      <p:cxnSp>
        <p:nvCxnSpPr>
          <p:cNvPr id="3" name="Straight Connector 2"/>
          <p:cNvCxnSpPr/>
          <p:nvPr/>
        </p:nvCxnSpPr>
        <p:spPr>
          <a:xfrm>
            <a:off x="1371600" y="1600200"/>
            <a:ext cx="0" cy="441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71600" y="6019800"/>
            <a:ext cx="6019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837900" y="1600200"/>
                <a:ext cx="48699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𝑆</m:t>
                          </m:r>
                        </m:e>
                        <m:sub>
                          <m:r>
                            <a:rPr lang="en-US" sz="2000" b="0" i="1" smtClean="0">
                              <a:latin typeface="Cambria Math"/>
                            </a:rPr>
                            <m:t>2</m:t>
                          </m:r>
                        </m:sub>
                      </m:sSub>
                    </m:oMath>
                  </m:oMathPara>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37900" y="1600200"/>
                <a:ext cx="486993" cy="40011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940123" y="6057900"/>
                <a:ext cx="48102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𝑆</m:t>
                          </m:r>
                        </m:e>
                        <m:sub>
                          <m:r>
                            <a:rPr lang="en-US" sz="2000" b="0" i="1" smtClean="0">
                              <a:latin typeface="Cambria Math"/>
                            </a:rPr>
                            <m:t>1</m:t>
                          </m:r>
                        </m:sub>
                      </m:sSub>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940123" y="6057900"/>
                <a:ext cx="481029" cy="400110"/>
              </a:xfrm>
              <a:prstGeom prst="rect">
                <a:avLst/>
              </a:prstGeom>
              <a:blipFill rotWithShape="1">
                <a:blip r:embed="rId3"/>
                <a:stretch>
                  <a:fillRect/>
                </a:stretch>
              </a:blipFill>
            </p:spPr>
            <p:txBody>
              <a:bodyPr/>
              <a:lstStyle/>
              <a:p>
                <a:r>
                  <a:rPr lang="en-US">
                    <a:noFill/>
                  </a:rPr>
                  <a:t> </a:t>
                </a:r>
              </a:p>
            </p:txBody>
          </p:sp>
        </mc:Fallback>
      </mc:AlternateContent>
      <p:cxnSp>
        <p:nvCxnSpPr>
          <p:cNvPr id="6" name="Straight Connector 5"/>
          <p:cNvCxnSpPr/>
          <p:nvPr/>
        </p:nvCxnSpPr>
        <p:spPr>
          <a:xfrm>
            <a:off x="2971800" y="1800255"/>
            <a:ext cx="3733800" cy="3076545"/>
          </a:xfrm>
          <a:prstGeom prst="line">
            <a:avLst/>
          </a:prstGeom>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1358900" y="1943100"/>
            <a:ext cx="4889500" cy="4076700"/>
          </a:xfrm>
          <a:custGeom>
            <a:avLst/>
            <a:gdLst>
              <a:gd name="connsiteX0" fmla="*/ 0 w 4470400"/>
              <a:gd name="connsiteY0" fmla="*/ 0 h 4051300"/>
              <a:gd name="connsiteX1" fmla="*/ 1968500 w 4470400"/>
              <a:gd name="connsiteY1" fmla="*/ 584200 h 4051300"/>
              <a:gd name="connsiteX2" fmla="*/ 3238500 w 4470400"/>
              <a:gd name="connsiteY2" fmla="*/ 1473200 h 4051300"/>
              <a:gd name="connsiteX3" fmla="*/ 4064000 w 4470400"/>
              <a:gd name="connsiteY3" fmla="*/ 2997200 h 4051300"/>
              <a:gd name="connsiteX4" fmla="*/ 4470400 w 4470400"/>
              <a:gd name="connsiteY4" fmla="*/ 4051300 h 405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400" h="4051300">
                <a:moveTo>
                  <a:pt x="0" y="0"/>
                </a:moveTo>
                <a:cubicBezTo>
                  <a:pt x="714375" y="169333"/>
                  <a:pt x="1428750" y="338667"/>
                  <a:pt x="1968500" y="584200"/>
                </a:cubicBezTo>
                <a:cubicBezTo>
                  <a:pt x="2508250" y="829733"/>
                  <a:pt x="2889250" y="1071033"/>
                  <a:pt x="3238500" y="1473200"/>
                </a:cubicBezTo>
                <a:cubicBezTo>
                  <a:pt x="3587750" y="1875367"/>
                  <a:pt x="3858683" y="2567517"/>
                  <a:pt x="4064000" y="2997200"/>
                </a:cubicBezTo>
                <a:cubicBezTo>
                  <a:pt x="4269317" y="3426883"/>
                  <a:pt x="4369858" y="3739091"/>
                  <a:pt x="4470400" y="40513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31734" y="2061865"/>
            <a:ext cx="2257349" cy="646331"/>
          </a:xfrm>
          <a:prstGeom prst="rect">
            <a:avLst/>
          </a:prstGeom>
          <a:noFill/>
        </p:spPr>
        <p:txBody>
          <a:bodyPr wrap="none" rtlCol="0">
            <a:spAutoFit/>
          </a:bodyPr>
          <a:lstStyle/>
          <a:p>
            <a:r>
              <a:rPr lang="en-US" dirty="0" smtClean="0">
                <a:latin typeface="dcr10" panose="020B0500000000000000" pitchFamily="34" charset="0"/>
              </a:rPr>
              <a:t>Surplus-maximizing </a:t>
            </a:r>
          </a:p>
          <a:p>
            <a:r>
              <a:rPr lang="en-US" dirty="0" smtClean="0">
                <a:latin typeface="dcr10" panose="020B0500000000000000" pitchFamily="34" charset="0"/>
              </a:rPr>
              <a:t>equilibrium</a:t>
            </a:r>
            <a:endParaRPr lang="en-US" dirty="0">
              <a:latin typeface="dcr10" panose="020B0500000000000000" pitchFamily="34" charset="0"/>
            </a:endParaRPr>
          </a:p>
        </p:txBody>
      </p:sp>
      <p:cxnSp>
        <p:nvCxnSpPr>
          <p:cNvPr id="14" name="Straight Arrow Connector 13"/>
          <p:cNvCxnSpPr/>
          <p:nvPr/>
        </p:nvCxnSpPr>
        <p:spPr>
          <a:xfrm flipH="1">
            <a:off x="4724400" y="2708196"/>
            <a:ext cx="609600" cy="49220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4650740" y="3200400"/>
            <a:ext cx="76200" cy="762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371600" y="3238500"/>
            <a:ext cx="3317240" cy="27813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658644" y="4444484"/>
            <a:ext cx="2743152" cy="369332"/>
          </a:xfrm>
          <a:prstGeom prst="rect">
            <a:avLst/>
          </a:prstGeom>
          <a:noFill/>
        </p:spPr>
        <p:txBody>
          <a:bodyPr wrap="square" rtlCol="0">
            <a:spAutoFit/>
          </a:bodyPr>
          <a:lstStyle/>
          <a:p>
            <a:r>
              <a:rPr lang="en-US" dirty="0" smtClean="0">
                <a:latin typeface="dcr10" panose="020B0500000000000000" pitchFamily="34" charset="0"/>
              </a:rPr>
              <a:t>Credible reward schemes</a:t>
            </a:r>
            <a:endParaRPr lang="en-US" dirty="0">
              <a:latin typeface="dcr10" panose="020B0500000000000000" pitchFamily="34" charset="0"/>
            </a:endParaRPr>
          </a:p>
        </p:txBody>
      </p:sp>
      <p:sp>
        <p:nvSpPr>
          <p:cNvPr id="15" name="TextBox 14"/>
          <p:cNvSpPr txBox="1"/>
          <p:nvPr/>
        </p:nvSpPr>
        <p:spPr>
          <a:xfrm>
            <a:off x="3167097" y="1200090"/>
            <a:ext cx="2642070" cy="400110"/>
          </a:xfrm>
          <a:prstGeom prst="rect">
            <a:avLst/>
          </a:prstGeom>
          <a:noFill/>
        </p:spPr>
        <p:txBody>
          <a:bodyPr wrap="none" rtlCol="0">
            <a:spAutoFit/>
          </a:bodyPr>
          <a:lstStyle/>
          <a:p>
            <a:r>
              <a:rPr lang="en-US" sz="2000" dirty="0" smtClean="0">
                <a:latin typeface="dcr10" panose="020B0500000000000000" pitchFamily="34" charset="0"/>
              </a:rPr>
              <a:t>If frontier is smooth...</a:t>
            </a:r>
            <a:endParaRPr lang="en-US" sz="2000" dirty="0">
              <a:latin typeface="dcr10" panose="020B0500000000000000" pitchFamily="34" charset="0"/>
            </a:endParaRPr>
          </a:p>
        </p:txBody>
      </p:sp>
    </p:spTree>
    <p:extLst>
      <p:ext uri="{BB962C8B-B14F-4D97-AF65-F5344CB8AC3E}">
        <p14:creationId xmlns:p14="http://schemas.microsoft.com/office/powerpoint/2010/main" val="32166403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Intuition: Why are Decisions Biased?</a:t>
            </a:r>
            <a:endParaRPr lang="en-US" sz="2800" dirty="0">
              <a:solidFill>
                <a:srgbClr val="333399"/>
              </a:solidFill>
            </a:endParaRPr>
          </a:p>
        </p:txBody>
      </p:sp>
      <p:cxnSp>
        <p:nvCxnSpPr>
          <p:cNvPr id="3" name="Straight Connector 2"/>
          <p:cNvCxnSpPr/>
          <p:nvPr/>
        </p:nvCxnSpPr>
        <p:spPr>
          <a:xfrm>
            <a:off x="1371600" y="1600200"/>
            <a:ext cx="0" cy="441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71600" y="6019800"/>
            <a:ext cx="6019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837900" y="1600200"/>
                <a:ext cx="48699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𝑆</m:t>
                          </m:r>
                        </m:e>
                        <m:sub>
                          <m:r>
                            <a:rPr lang="en-US" sz="2000" b="0" i="1" smtClean="0">
                              <a:latin typeface="Cambria Math"/>
                            </a:rPr>
                            <m:t>2</m:t>
                          </m:r>
                        </m:sub>
                      </m:sSub>
                    </m:oMath>
                  </m:oMathPara>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37900" y="1600200"/>
                <a:ext cx="486993" cy="40011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940123" y="6057900"/>
                <a:ext cx="48102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𝑆</m:t>
                          </m:r>
                        </m:e>
                        <m:sub>
                          <m:r>
                            <a:rPr lang="en-US" sz="2000" b="0" i="1" smtClean="0">
                              <a:latin typeface="Cambria Math"/>
                            </a:rPr>
                            <m:t>1</m:t>
                          </m:r>
                        </m:sub>
                      </m:sSub>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940123" y="6057900"/>
                <a:ext cx="481029" cy="400110"/>
              </a:xfrm>
              <a:prstGeom prst="rect">
                <a:avLst/>
              </a:prstGeom>
              <a:blipFill rotWithShape="1">
                <a:blip r:embed="rId3"/>
                <a:stretch>
                  <a:fillRect/>
                </a:stretch>
              </a:blipFill>
            </p:spPr>
            <p:txBody>
              <a:bodyPr/>
              <a:lstStyle/>
              <a:p>
                <a:r>
                  <a:rPr lang="en-US">
                    <a:noFill/>
                  </a:rPr>
                  <a:t> </a:t>
                </a:r>
              </a:p>
            </p:txBody>
          </p:sp>
        </mc:Fallback>
      </mc:AlternateContent>
      <p:cxnSp>
        <p:nvCxnSpPr>
          <p:cNvPr id="6" name="Straight Connector 5"/>
          <p:cNvCxnSpPr/>
          <p:nvPr/>
        </p:nvCxnSpPr>
        <p:spPr>
          <a:xfrm>
            <a:off x="2971800" y="1800255"/>
            <a:ext cx="3733800" cy="3076545"/>
          </a:xfrm>
          <a:prstGeom prst="line">
            <a:avLst/>
          </a:prstGeom>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1358900" y="1943100"/>
            <a:ext cx="4889500" cy="4076700"/>
          </a:xfrm>
          <a:custGeom>
            <a:avLst/>
            <a:gdLst>
              <a:gd name="connsiteX0" fmla="*/ 0 w 4470400"/>
              <a:gd name="connsiteY0" fmla="*/ 0 h 4051300"/>
              <a:gd name="connsiteX1" fmla="*/ 1968500 w 4470400"/>
              <a:gd name="connsiteY1" fmla="*/ 584200 h 4051300"/>
              <a:gd name="connsiteX2" fmla="*/ 3238500 w 4470400"/>
              <a:gd name="connsiteY2" fmla="*/ 1473200 h 4051300"/>
              <a:gd name="connsiteX3" fmla="*/ 4064000 w 4470400"/>
              <a:gd name="connsiteY3" fmla="*/ 2997200 h 4051300"/>
              <a:gd name="connsiteX4" fmla="*/ 4470400 w 4470400"/>
              <a:gd name="connsiteY4" fmla="*/ 4051300 h 405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400" h="4051300">
                <a:moveTo>
                  <a:pt x="0" y="0"/>
                </a:moveTo>
                <a:cubicBezTo>
                  <a:pt x="714375" y="169333"/>
                  <a:pt x="1428750" y="338667"/>
                  <a:pt x="1968500" y="584200"/>
                </a:cubicBezTo>
                <a:cubicBezTo>
                  <a:pt x="2508250" y="829733"/>
                  <a:pt x="2889250" y="1071033"/>
                  <a:pt x="3238500" y="1473200"/>
                </a:cubicBezTo>
                <a:cubicBezTo>
                  <a:pt x="3587750" y="1875367"/>
                  <a:pt x="3858683" y="2567517"/>
                  <a:pt x="4064000" y="2997200"/>
                </a:cubicBezTo>
                <a:cubicBezTo>
                  <a:pt x="4269317" y="3426883"/>
                  <a:pt x="4369858" y="3739091"/>
                  <a:pt x="4470400" y="40513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3484876" y="2500691"/>
            <a:ext cx="76200" cy="762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371600" y="2538791"/>
            <a:ext cx="2151376" cy="3481009"/>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3167097" y="1200090"/>
            <a:ext cx="2642070" cy="400110"/>
          </a:xfrm>
          <a:prstGeom prst="rect">
            <a:avLst/>
          </a:prstGeom>
          <a:noFill/>
        </p:spPr>
        <p:txBody>
          <a:bodyPr wrap="none" rtlCol="0">
            <a:spAutoFit/>
          </a:bodyPr>
          <a:lstStyle/>
          <a:p>
            <a:r>
              <a:rPr lang="en-US" sz="2000" dirty="0" smtClean="0">
                <a:latin typeface="dcr10" panose="020B0500000000000000" pitchFamily="34" charset="0"/>
              </a:rPr>
              <a:t>If frontier is smooth...</a:t>
            </a:r>
            <a:endParaRPr lang="en-US" sz="2000" dirty="0">
              <a:latin typeface="dcr10" panose="020B0500000000000000" pitchFamily="34" charset="0"/>
            </a:endParaRPr>
          </a:p>
        </p:txBody>
      </p:sp>
    </p:spTree>
    <p:extLst>
      <p:ext uri="{BB962C8B-B14F-4D97-AF65-F5344CB8AC3E}">
        <p14:creationId xmlns:p14="http://schemas.microsoft.com/office/powerpoint/2010/main" val="5305063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Intuition: Why are Decisions Biased?</a:t>
            </a:r>
            <a:endParaRPr lang="en-US" sz="2800" dirty="0">
              <a:solidFill>
                <a:srgbClr val="333399"/>
              </a:solidFill>
            </a:endParaRPr>
          </a:p>
        </p:txBody>
      </p:sp>
      <p:cxnSp>
        <p:nvCxnSpPr>
          <p:cNvPr id="3" name="Straight Connector 2"/>
          <p:cNvCxnSpPr/>
          <p:nvPr/>
        </p:nvCxnSpPr>
        <p:spPr>
          <a:xfrm>
            <a:off x="1371600" y="1600200"/>
            <a:ext cx="0" cy="441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71600" y="6019800"/>
            <a:ext cx="6019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837900" y="1600200"/>
                <a:ext cx="48699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𝑆</m:t>
                          </m:r>
                        </m:e>
                        <m:sub>
                          <m:r>
                            <a:rPr lang="en-US" sz="2000" b="0" i="1" smtClean="0">
                              <a:latin typeface="Cambria Math"/>
                            </a:rPr>
                            <m:t>2</m:t>
                          </m:r>
                        </m:sub>
                      </m:sSub>
                    </m:oMath>
                  </m:oMathPara>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37900" y="1600200"/>
                <a:ext cx="486993" cy="40011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940123" y="6057900"/>
                <a:ext cx="48102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𝑆</m:t>
                          </m:r>
                        </m:e>
                        <m:sub>
                          <m:r>
                            <a:rPr lang="en-US" sz="2000" b="0" i="1" smtClean="0">
                              <a:latin typeface="Cambria Math"/>
                            </a:rPr>
                            <m:t>1</m:t>
                          </m:r>
                        </m:sub>
                      </m:sSub>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940123" y="6057900"/>
                <a:ext cx="481029" cy="400110"/>
              </a:xfrm>
              <a:prstGeom prst="rect">
                <a:avLst/>
              </a:prstGeom>
              <a:blipFill rotWithShape="1">
                <a:blip r:embed="rId3"/>
                <a:stretch>
                  <a:fillRect/>
                </a:stretch>
              </a:blipFill>
            </p:spPr>
            <p:txBody>
              <a:bodyPr/>
              <a:lstStyle/>
              <a:p>
                <a:r>
                  <a:rPr lang="en-US">
                    <a:noFill/>
                  </a:rPr>
                  <a:t> </a:t>
                </a:r>
              </a:p>
            </p:txBody>
          </p:sp>
        </mc:Fallback>
      </mc:AlternateContent>
      <p:cxnSp>
        <p:nvCxnSpPr>
          <p:cNvPr id="6" name="Straight Connector 5"/>
          <p:cNvCxnSpPr/>
          <p:nvPr/>
        </p:nvCxnSpPr>
        <p:spPr>
          <a:xfrm>
            <a:off x="2971800" y="1800255"/>
            <a:ext cx="3733800" cy="3076545"/>
          </a:xfrm>
          <a:prstGeom prst="line">
            <a:avLst/>
          </a:prstGeom>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1358900" y="1943100"/>
            <a:ext cx="4889500" cy="4076700"/>
          </a:xfrm>
          <a:custGeom>
            <a:avLst/>
            <a:gdLst>
              <a:gd name="connsiteX0" fmla="*/ 0 w 4470400"/>
              <a:gd name="connsiteY0" fmla="*/ 0 h 4051300"/>
              <a:gd name="connsiteX1" fmla="*/ 1968500 w 4470400"/>
              <a:gd name="connsiteY1" fmla="*/ 584200 h 4051300"/>
              <a:gd name="connsiteX2" fmla="*/ 3238500 w 4470400"/>
              <a:gd name="connsiteY2" fmla="*/ 1473200 h 4051300"/>
              <a:gd name="connsiteX3" fmla="*/ 4064000 w 4470400"/>
              <a:gd name="connsiteY3" fmla="*/ 2997200 h 4051300"/>
              <a:gd name="connsiteX4" fmla="*/ 4470400 w 4470400"/>
              <a:gd name="connsiteY4" fmla="*/ 4051300 h 405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400" h="4051300">
                <a:moveTo>
                  <a:pt x="0" y="0"/>
                </a:moveTo>
                <a:cubicBezTo>
                  <a:pt x="714375" y="169333"/>
                  <a:pt x="1428750" y="338667"/>
                  <a:pt x="1968500" y="584200"/>
                </a:cubicBezTo>
                <a:cubicBezTo>
                  <a:pt x="2508250" y="829733"/>
                  <a:pt x="2889250" y="1071033"/>
                  <a:pt x="3238500" y="1473200"/>
                </a:cubicBezTo>
                <a:cubicBezTo>
                  <a:pt x="3587750" y="1875367"/>
                  <a:pt x="3858683" y="2567517"/>
                  <a:pt x="4064000" y="2997200"/>
                </a:cubicBezTo>
                <a:cubicBezTo>
                  <a:pt x="4269317" y="3426883"/>
                  <a:pt x="4369858" y="3739091"/>
                  <a:pt x="4470400" y="40513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348773" y="2000310"/>
            <a:ext cx="2404826" cy="646331"/>
          </a:xfrm>
          <a:prstGeom prst="rect">
            <a:avLst/>
          </a:prstGeom>
          <a:noFill/>
        </p:spPr>
        <p:txBody>
          <a:bodyPr wrap="none" rtlCol="0">
            <a:spAutoFit/>
          </a:bodyPr>
          <a:lstStyle/>
          <a:p>
            <a:r>
              <a:rPr lang="en-US" dirty="0" smtClean="0">
                <a:latin typeface="dcr10" panose="020B0500000000000000" pitchFamily="34" charset="0"/>
              </a:rPr>
              <a:t>Second-order decrease</a:t>
            </a:r>
          </a:p>
          <a:p>
            <a:r>
              <a:rPr lang="en-US" dirty="0" smtClean="0">
                <a:latin typeface="dcr10" panose="020B0500000000000000" pitchFamily="34" charset="0"/>
              </a:rPr>
              <a:t>in total surplus</a:t>
            </a:r>
            <a:endParaRPr lang="en-US" dirty="0">
              <a:latin typeface="dcr10" panose="020B0500000000000000" pitchFamily="34" charset="0"/>
            </a:endParaRPr>
          </a:p>
        </p:txBody>
      </p:sp>
      <p:cxnSp>
        <p:nvCxnSpPr>
          <p:cNvPr id="14" name="Straight Arrow Connector 13"/>
          <p:cNvCxnSpPr/>
          <p:nvPr/>
        </p:nvCxnSpPr>
        <p:spPr>
          <a:xfrm flipH="1">
            <a:off x="3803650" y="2359338"/>
            <a:ext cx="627676" cy="4919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3484876" y="2500691"/>
            <a:ext cx="76200" cy="762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Brace 18"/>
          <p:cNvSpPr/>
          <p:nvPr/>
        </p:nvSpPr>
        <p:spPr>
          <a:xfrm>
            <a:off x="3558533" y="2267180"/>
            <a:ext cx="111762" cy="282714"/>
          </a:xfrm>
          <a:prstGeom prst="rightBrace">
            <a:avLst/>
          </a:prstGeom>
          <a:ln w="9525">
            <a:solidFill>
              <a:srgbClr val="3333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0" name="Straight Connector 39"/>
          <p:cNvCxnSpPr/>
          <p:nvPr/>
        </p:nvCxnSpPr>
        <p:spPr>
          <a:xfrm>
            <a:off x="6940123" y="29718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371600" y="2538791"/>
            <a:ext cx="2151376" cy="3481009"/>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3167097" y="1200090"/>
            <a:ext cx="2642070" cy="400110"/>
          </a:xfrm>
          <a:prstGeom prst="rect">
            <a:avLst/>
          </a:prstGeom>
          <a:noFill/>
        </p:spPr>
        <p:txBody>
          <a:bodyPr wrap="none" rtlCol="0">
            <a:spAutoFit/>
          </a:bodyPr>
          <a:lstStyle/>
          <a:p>
            <a:r>
              <a:rPr lang="en-US" sz="2000" dirty="0" smtClean="0">
                <a:latin typeface="dcr10" panose="020B0500000000000000" pitchFamily="34" charset="0"/>
              </a:rPr>
              <a:t>If frontier is smooth...</a:t>
            </a:r>
            <a:endParaRPr lang="en-US" sz="2000" dirty="0">
              <a:latin typeface="dcr10" panose="020B0500000000000000" pitchFamily="34" charset="0"/>
            </a:endParaRPr>
          </a:p>
        </p:txBody>
      </p:sp>
    </p:spTree>
    <p:extLst>
      <p:ext uri="{BB962C8B-B14F-4D97-AF65-F5344CB8AC3E}">
        <p14:creationId xmlns:p14="http://schemas.microsoft.com/office/powerpoint/2010/main" val="1488898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452438" y="1600200"/>
            <a:ext cx="5502275" cy="609600"/>
          </a:xfrm>
          <a:prstGeom prst="rect">
            <a:avLst/>
          </a:prstGeom>
          <a:solidFill>
            <a:srgbClr val="6666FF">
              <a:alpha val="30000"/>
            </a:srgbClr>
          </a:solidFill>
          <a:ln w="9525">
            <a:noFill/>
            <a:miter lim="800000"/>
            <a:headEnd/>
            <a:tailEnd/>
          </a:ln>
        </p:spPr>
        <p:txBody>
          <a:bodyPr wrap="none" anchor="ctr"/>
          <a:lstStyle/>
          <a:p>
            <a:endParaRPr lang="en-US" sz="1800"/>
          </a:p>
        </p:txBody>
      </p:sp>
      <p:sp>
        <p:nvSpPr>
          <p:cNvPr id="153604" name="Text Box 4"/>
          <p:cNvSpPr txBox="1">
            <a:spLocks noChangeArrowheads="1"/>
          </p:cNvSpPr>
          <p:nvPr/>
        </p:nvSpPr>
        <p:spPr bwMode="auto">
          <a:xfrm>
            <a:off x="452438" y="1711325"/>
            <a:ext cx="28184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342900" indent="-342900">
              <a:buFont typeface="Arial" panose="020B0604020202020204" pitchFamily="34" charset="0"/>
              <a:buChar char="•"/>
              <a:defRPr/>
            </a:pPr>
            <a:r>
              <a:rPr lang="en-US" sz="2000" dirty="0" smtClean="0">
                <a:latin typeface="dcr10" charset="0"/>
                <a:ea typeface="ＭＳ Ｐゴシック" charset="0"/>
                <a:cs typeface="ＭＳ Ｐゴシック" charset="0"/>
              </a:rPr>
              <a:t>Illustrative Example</a:t>
            </a:r>
            <a:endParaRPr lang="en-US" sz="2000" dirty="0">
              <a:latin typeface="dcr10" charset="0"/>
              <a:ea typeface="ＭＳ Ｐゴシック" charset="0"/>
              <a:cs typeface="ＭＳ Ｐゴシック" charset="0"/>
            </a:endParaRPr>
          </a:p>
          <a:p>
            <a:pPr>
              <a:buFontTx/>
              <a:buChar char="•"/>
              <a:defRPr/>
            </a:pPr>
            <a:endParaRPr lang="en-US" sz="2000" dirty="0">
              <a:latin typeface="dcr10" charset="0"/>
              <a:ea typeface="ＭＳ Ｐゴシック" charset="0"/>
              <a:cs typeface="ＭＳ Ｐゴシック" charset="0"/>
            </a:endParaRPr>
          </a:p>
          <a:p>
            <a:pPr marL="342900" indent="-342900">
              <a:buFont typeface="Arial" panose="020B0604020202020204" pitchFamily="34" charset="0"/>
              <a:buChar char="•"/>
              <a:defRPr/>
            </a:pPr>
            <a:r>
              <a:rPr lang="en-US" sz="2000" dirty="0" smtClean="0">
                <a:latin typeface="dcr10" charset="0"/>
                <a:ea typeface="ＭＳ Ｐゴシック" charset="0"/>
                <a:cs typeface="ＭＳ Ｐゴシック" charset="0"/>
              </a:rPr>
              <a:t>The Model</a:t>
            </a:r>
          </a:p>
          <a:p>
            <a:pPr marL="342900" indent="-342900">
              <a:buFont typeface="Arial" panose="020B0604020202020204" pitchFamily="34" charset="0"/>
              <a:buChar char="•"/>
              <a:defRPr/>
            </a:pPr>
            <a:endParaRPr lang="en-US" sz="2000" dirty="0">
              <a:latin typeface="dcr10" charset="0"/>
              <a:ea typeface="ＭＳ Ｐゴシック" charset="0"/>
              <a:cs typeface="ＭＳ Ｐゴシック" charset="0"/>
            </a:endParaRPr>
          </a:p>
          <a:p>
            <a:pPr marL="342900" indent="-342900">
              <a:buFont typeface="Arial" panose="020B0604020202020204" pitchFamily="34" charset="0"/>
              <a:buChar char="•"/>
              <a:defRPr/>
            </a:pPr>
            <a:r>
              <a:rPr lang="en-US" sz="2000" dirty="0" smtClean="0">
                <a:latin typeface="dcr10" charset="0"/>
                <a:ea typeface="ＭＳ Ｐゴシック" charset="0"/>
                <a:cs typeface="ＭＳ Ｐゴシック" charset="0"/>
              </a:rPr>
              <a:t>General Results</a:t>
            </a:r>
            <a:endParaRPr lang="en-US" sz="2000" dirty="0">
              <a:latin typeface="dcr10" charset="0"/>
              <a:ea typeface="ＭＳ Ｐゴシック" charset="0"/>
              <a:cs typeface="ＭＳ Ｐゴシック" charset="0"/>
            </a:endParaRPr>
          </a:p>
          <a:p>
            <a:pPr>
              <a:buFontTx/>
              <a:buChar char="•"/>
              <a:defRPr/>
            </a:pPr>
            <a:endParaRPr lang="en-US" sz="2000" dirty="0">
              <a:latin typeface="dcr10" charset="0"/>
              <a:ea typeface="ＭＳ Ｐゴシック" charset="0"/>
              <a:cs typeface="ＭＳ Ｐゴシック" charset="0"/>
            </a:endParaRPr>
          </a:p>
          <a:p>
            <a:pPr marL="342900" indent="-342900">
              <a:buFont typeface="Arial" panose="020B0604020202020204" pitchFamily="34" charset="0"/>
              <a:buChar char="•"/>
              <a:defRPr/>
            </a:pPr>
            <a:r>
              <a:rPr lang="en-US" sz="2000" dirty="0" smtClean="0">
                <a:latin typeface="dcr10" charset="0"/>
                <a:ea typeface="ＭＳ Ｐゴシック" charset="0"/>
                <a:cs typeface="ＭＳ Ｐゴシック" charset="0"/>
              </a:rPr>
              <a:t>Applications</a:t>
            </a:r>
          </a:p>
          <a:p>
            <a:pPr>
              <a:defRPr/>
            </a:pPr>
            <a:endParaRPr lang="en-US" sz="2000" dirty="0" smtClean="0">
              <a:latin typeface="dcr10" charset="0"/>
              <a:ea typeface="ＭＳ Ｐゴシック" charset="0"/>
              <a:cs typeface="ＭＳ Ｐゴシック" charset="0"/>
            </a:endParaRPr>
          </a:p>
          <a:p>
            <a:pPr marL="342900" indent="-342900">
              <a:buFont typeface="Arial" panose="020B0604020202020204" pitchFamily="34" charset="0"/>
              <a:buChar char="•"/>
              <a:defRPr/>
            </a:pPr>
            <a:r>
              <a:rPr lang="en-US" sz="2000" dirty="0" smtClean="0">
                <a:latin typeface="dcr10" charset="0"/>
                <a:ea typeface="ＭＳ Ｐゴシック" charset="0"/>
                <a:cs typeface="ＭＳ Ｐゴシック" charset="0"/>
              </a:rPr>
              <a:t>Extensions</a:t>
            </a:r>
          </a:p>
          <a:p>
            <a:pPr>
              <a:buFontTx/>
              <a:buChar char="•"/>
              <a:defRPr/>
            </a:pPr>
            <a:endParaRPr lang="en-US" sz="2000" dirty="0" smtClean="0">
              <a:latin typeface="dcr10" charset="0"/>
              <a:ea typeface="ＭＳ Ｐゴシック" charset="0"/>
              <a:cs typeface="ＭＳ Ｐゴシック" charset="0"/>
            </a:endParaRPr>
          </a:p>
          <a:p>
            <a:pPr>
              <a:buFontTx/>
              <a:buChar char="•"/>
              <a:defRPr/>
            </a:pPr>
            <a:endParaRPr lang="en-US" sz="2000" dirty="0">
              <a:latin typeface="dcr10" charset="0"/>
              <a:ea typeface="ＭＳ Ｐゴシック" charset="0"/>
              <a:cs typeface="ＭＳ Ｐゴシック" charset="0"/>
            </a:endParaRPr>
          </a:p>
        </p:txBody>
      </p:sp>
      <p:sp>
        <p:nvSpPr>
          <p:cNvPr id="6" name="Text Box 6"/>
          <p:cNvSpPr txBox="1">
            <a:spLocks noChangeArrowheads="1"/>
          </p:cNvSpPr>
          <p:nvPr/>
        </p:nvSpPr>
        <p:spPr bwMode="auto">
          <a:xfrm>
            <a:off x="457200" y="585094"/>
            <a:ext cx="1557338" cy="519112"/>
          </a:xfrm>
          <a:prstGeom prst="rect">
            <a:avLst/>
          </a:prstGeom>
          <a:noFill/>
          <a:ln w="9525">
            <a:noFill/>
            <a:miter lim="800000"/>
            <a:headEnd/>
            <a:tailEnd/>
          </a:ln>
        </p:spPr>
        <p:txBody>
          <a:bodyPr wrap="none">
            <a:spAutoFit/>
          </a:bodyPr>
          <a:lstStyle/>
          <a:p>
            <a:r>
              <a:rPr lang="en-US" sz="2800" dirty="0">
                <a:solidFill>
                  <a:srgbClr val="333399"/>
                </a:solidFill>
                <a:latin typeface="dccsc10" pitchFamily="34" charset="0"/>
              </a:rPr>
              <a:t>Agenda</a:t>
            </a:r>
          </a:p>
        </p:txBody>
      </p:sp>
    </p:spTree>
    <p:custDataLst>
      <p:tags r:id="rId1"/>
    </p:custDataLst>
    <p:extLst>
      <p:ext uri="{BB962C8B-B14F-4D97-AF65-F5344CB8AC3E}">
        <p14:creationId xmlns:p14="http://schemas.microsoft.com/office/powerpoint/2010/main" val="21909279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Intuition: Why are Decisions Biased?</a:t>
            </a:r>
            <a:endParaRPr lang="en-US" sz="2800" dirty="0">
              <a:solidFill>
                <a:srgbClr val="333399"/>
              </a:solidFill>
            </a:endParaRPr>
          </a:p>
        </p:txBody>
      </p:sp>
      <p:cxnSp>
        <p:nvCxnSpPr>
          <p:cNvPr id="3" name="Straight Connector 2"/>
          <p:cNvCxnSpPr/>
          <p:nvPr/>
        </p:nvCxnSpPr>
        <p:spPr>
          <a:xfrm>
            <a:off x="1371600" y="1600200"/>
            <a:ext cx="0" cy="441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71600" y="6019800"/>
            <a:ext cx="6019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837900" y="1600200"/>
                <a:ext cx="48699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𝑆</m:t>
                          </m:r>
                        </m:e>
                        <m:sub>
                          <m:r>
                            <a:rPr lang="en-US" sz="2000" b="0" i="1" smtClean="0">
                              <a:latin typeface="Cambria Math"/>
                            </a:rPr>
                            <m:t>2</m:t>
                          </m:r>
                        </m:sub>
                      </m:sSub>
                    </m:oMath>
                  </m:oMathPara>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37900" y="1600200"/>
                <a:ext cx="486993" cy="40011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940123" y="6057900"/>
                <a:ext cx="48102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𝑆</m:t>
                          </m:r>
                        </m:e>
                        <m:sub>
                          <m:r>
                            <a:rPr lang="en-US" sz="2000" b="0" i="1" smtClean="0">
                              <a:latin typeface="Cambria Math"/>
                            </a:rPr>
                            <m:t>1</m:t>
                          </m:r>
                        </m:sub>
                      </m:sSub>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940123" y="6057900"/>
                <a:ext cx="481029" cy="400110"/>
              </a:xfrm>
              <a:prstGeom prst="rect">
                <a:avLst/>
              </a:prstGeom>
              <a:blipFill rotWithShape="1">
                <a:blip r:embed="rId3"/>
                <a:stretch>
                  <a:fillRect/>
                </a:stretch>
              </a:blipFill>
            </p:spPr>
            <p:txBody>
              <a:bodyPr/>
              <a:lstStyle/>
              <a:p>
                <a:r>
                  <a:rPr lang="en-US">
                    <a:noFill/>
                  </a:rPr>
                  <a:t> </a:t>
                </a:r>
              </a:p>
            </p:txBody>
          </p:sp>
        </mc:Fallback>
      </mc:AlternateContent>
      <p:cxnSp>
        <p:nvCxnSpPr>
          <p:cNvPr id="6" name="Straight Connector 5"/>
          <p:cNvCxnSpPr/>
          <p:nvPr/>
        </p:nvCxnSpPr>
        <p:spPr>
          <a:xfrm>
            <a:off x="2971800" y="1800255"/>
            <a:ext cx="3733800" cy="3076545"/>
          </a:xfrm>
          <a:prstGeom prst="line">
            <a:avLst/>
          </a:prstGeom>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1358900" y="1943100"/>
            <a:ext cx="4889500" cy="4076700"/>
          </a:xfrm>
          <a:custGeom>
            <a:avLst/>
            <a:gdLst>
              <a:gd name="connsiteX0" fmla="*/ 0 w 4470400"/>
              <a:gd name="connsiteY0" fmla="*/ 0 h 4051300"/>
              <a:gd name="connsiteX1" fmla="*/ 1968500 w 4470400"/>
              <a:gd name="connsiteY1" fmla="*/ 584200 h 4051300"/>
              <a:gd name="connsiteX2" fmla="*/ 3238500 w 4470400"/>
              <a:gd name="connsiteY2" fmla="*/ 1473200 h 4051300"/>
              <a:gd name="connsiteX3" fmla="*/ 4064000 w 4470400"/>
              <a:gd name="connsiteY3" fmla="*/ 2997200 h 4051300"/>
              <a:gd name="connsiteX4" fmla="*/ 4470400 w 4470400"/>
              <a:gd name="connsiteY4" fmla="*/ 4051300 h 405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400" h="4051300">
                <a:moveTo>
                  <a:pt x="0" y="0"/>
                </a:moveTo>
                <a:cubicBezTo>
                  <a:pt x="714375" y="169333"/>
                  <a:pt x="1428750" y="338667"/>
                  <a:pt x="1968500" y="584200"/>
                </a:cubicBezTo>
                <a:cubicBezTo>
                  <a:pt x="2508250" y="829733"/>
                  <a:pt x="2889250" y="1071033"/>
                  <a:pt x="3238500" y="1473200"/>
                </a:cubicBezTo>
                <a:cubicBezTo>
                  <a:pt x="3587750" y="1875367"/>
                  <a:pt x="3858683" y="2567517"/>
                  <a:pt x="4064000" y="2997200"/>
                </a:cubicBezTo>
                <a:cubicBezTo>
                  <a:pt x="4269317" y="3426883"/>
                  <a:pt x="4369858" y="3739091"/>
                  <a:pt x="4470400" y="40513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348773" y="2000310"/>
            <a:ext cx="2404826" cy="646331"/>
          </a:xfrm>
          <a:prstGeom prst="rect">
            <a:avLst/>
          </a:prstGeom>
          <a:noFill/>
        </p:spPr>
        <p:txBody>
          <a:bodyPr wrap="none" rtlCol="0">
            <a:spAutoFit/>
          </a:bodyPr>
          <a:lstStyle/>
          <a:p>
            <a:r>
              <a:rPr lang="en-US" dirty="0" smtClean="0">
                <a:latin typeface="dcr10" panose="020B0500000000000000" pitchFamily="34" charset="0"/>
              </a:rPr>
              <a:t>Second-order decrease</a:t>
            </a:r>
          </a:p>
          <a:p>
            <a:r>
              <a:rPr lang="en-US" dirty="0" smtClean="0">
                <a:latin typeface="dcr10" panose="020B0500000000000000" pitchFamily="34" charset="0"/>
              </a:rPr>
              <a:t>in total surplus</a:t>
            </a:r>
            <a:endParaRPr lang="en-US" dirty="0">
              <a:latin typeface="dcr10" panose="020B0500000000000000" pitchFamily="34" charset="0"/>
            </a:endParaRPr>
          </a:p>
        </p:txBody>
      </p:sp>
      <p:cxnSp>
        <p:nvCxnSpPr>
          <p:cNvPr id="14" name="Straight Arrow Connector 13"/>
          <p:cNvCxnSpPr/>
          <p:nvPr/>
        </p:nvCxnSpPr>
        <p:spPr>
          <a:xfrm flipH="1">
            <a:off x="3803650" y="2359338"/>
            <a:ext cx="627676" cy="4919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3484876" y="2500691"/>
            <a:ext cx="76200" cy="762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23" idx="2"/>
          </p:cNvCxnSpPr>
          <p:nvPr/>
        </p:nvCxnSpPr>
        <p:spPr>
          <a:xfrm>
            <a:off x="3522976" y="2576891"/>
            <a:ext cx="0" cy="344290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648200" y="3200400"/>
            <a:ext cx="0" cy="28194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371600" y="3200400"/>
            <a:ext cx="3276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940123" y="29718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23" idx="1"/>
          </p:cNvCxnSpPr>
          <p:nvPr/>
        </p:nvCxnSpPr>
        <p:spPr>
          <a:xfrm flipH="1">
            <a:off x="1371600" y="2538791"/>
            <a:ext cx="2113276" cy="0"/>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TextBox 45"/>
              <p:cNvSpPr txBox="1"/>
              <p:nvPr/>
            </p:nvSpPr>
            <p:spPr>
              <a:xfrm>
                <a:off x="-25540" y="2420338"/>
                <a:ext cx="1358900" cy="923330"/>
              </a:xfrm>
              <a:prstGeom prst="rect">
                <a:avLst/>
              </a:prstGeom>
              <a:noFill/>
            </p:spPr>
            <p:txBody>
              <a:bodyPr wrap="square" rtlCol="0">
                <a:spAutoFit/>
              </a:bodyPr>
              <a:lstStyle/>
              <a:p>
                <a:r>
                  <a:rPr lang="en-US" dirty="0" smtClean="0">
                    <a:latin typeface="dcr10" panose="020B0500000000000000" pitchFamily="34" charset="0"/>
                  </a:rPr>
                  <a:t>First-order </a:t>
                </a:r>
              </a:p>
              <a:p>
                <a:r>
                  <a:rPr lang="en-US" dirty="0" smtClean="0">
                    <a:latin typeface="dcr10" panose="020B0500000000000000" pitchFamily="34" charset="0"/>
                  </a:rPr>
                  <a:t>increase in </a:t>
                </a:r>
                <a14:m>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2</m:t>
                        </m:r>
                      </m:sub>
                    </m:sSub>
                  </m:oMath>
                </a14:m>
                <a:endParaRPr lang="en-US" dirty="0">
                  <a:latin typeface="dcr10" panose="020B0500000000000000" pitchFamily="34"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25540" y="2420338"/>
                <a:ext cx="1358900" cy="923330"/>
              </a:xfrm>
              <a:prstGeom prst="rect">
                <a:avLst/>
              </a:prstGeom>
              <a:blipFill rotWithShape="1">
                <a:blip r:embed="rId4"/>
                <a:stretch>
                  <a:fillRect l="-4036" t="-3289" r="-17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1795498" y="4163020"/>
                <a:ext cx="1371599" cy="923330"/>
              </a:xfrm>
              <a:prstGeom prst="rect">
                <a:avLst/>
              </a:prstGeom>
              <a:noFill/>
            </p:spPr>
            <p:txBody>
              <a:bodyPr wrap="square" rtlCol="0">
                <a:spAutoFit/>
              </a:bodyPr>
              <a:lstStyle/>
              <a:p>
                <a:r>
                  <a:rPr lang="en-US" dirty="0" smtClean="0">
                    <a:latin typeface="dcr10" panose="020B0500000000000000" pitchFamily="34" charset="0"/>
                  </a:rPr>
                  <a:t>First-order decrease in </a:t>
                </a:r>
                <a14:m>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1</m:t>
                        </m:r>
                      </m:sub>
                    </m:sSub>
                  </m:oMath>
                </a14:m>
                <a:endParaRPr lang="en-US" dirty="0">
                  <a:latin typeface="dcr10" panose="020B0500000000000000" pitchFamily="34"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1795498" y="4163020"/>
                <a:ext cx="1371599" cy="923330"/>
              </a:xfrm>
              <a:prstGeom prst="rect">
                <a:avLst/>
              </a:prstGeom>
              <a:blipFill rotWithShape="1">
                <a:blip r:embed="rId5"/>
                <a:stretch>
                  <a:fillRect l="-4000" t="-3311" r="-2222"/>
                </a:stretch>
              </a:blipFill>
            </p:spPr>
            <p:txBody>
              <a:bodyPr/>
              <a:lstStyle/>
              <a:p>
                <a:r>
                  <a:rPr lang="en-US">
                    <a:noFill/>
                  </a:rPr>
                  <a:t> </a:t>
                </a:r>
              </a:p>
            </p:txBody>
          </p:sp>
        </mc:Fallback>
      </mc:AlternateContent>
      <p:cxnSp>
        <p:nvCxnSpPr>
          <p:cNvPr id="49" name="Straight Arrow Connector 48"/>
          <p:cNvCxnSpPr/>
          <p:nvPr/>
        </p:nvCxnSpPr>
        <p:spPr>
          <a:xfrm>
            <a:off x="3048000" y="4800600"/>
            <a:ext cx="967461" cy="776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Left Brace 49"/>
          <p:cNvSpPr/>
          <p:nvPr/>
        </p:nvSpPr>
        <p:spPr>
          <a:xfrm rot="5400000">
            <a:off x="3928668" y="5280613"/>
            <a:ext cx="313838" cy="11252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Left Brace 52"/>
          <p:cNvSpPr/>
          <p:nvPr/>
        </p:nvSpPr>
        <p:spPr>
          <a:xfrm>
            <a:off x="1143000" y="2549894"/>
            <a:ext cx="215900" cy="65050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ectangle 23"/>
          <p:cNvSpPr/>
          <p:nvPr/>
        </p:nvSpPr>
        <p:spPr>
          <a:xfrm>
            <a:off x="1371600" y="2538791"/>
            <a:ext cx="2151376" cy="3481009"/>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Brace 24"/>
          <p:cNvSpPr/>
          <p:nvPr/>
        </p:nvSpPr>
        <p:spPr>
          <a:xfrm>
            <a:off x="3558533" y="2267180"/>
            <a:ext cx="111762" cy="282714"/>
          </a:xfrm>
          <a:prstGeom prst="rightBrace">
            <a:avLst/>
          </a:prstGeom>
          <a:ln w="9525">
            <a:solidFill>
              <a:srgbClr val="3333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3167097" y="1200090"/>
            <a:ext cx="2642070" cy="400110"/>
          </a:xfrm>
          <a:prstGeom prst="rect">
            <a:avLst/>
          </a:prstGeom>
          <a:noFill/>
        </p:spPr>
        <p:txBody>
          <a:bodyPr wrap="none" rtlCol="0">
            <a:spAutoFit/>
          </a:bodyPr>
          <a:lstStyle/>
          <a:p>
            <a:r>
              <a:rPr lang="en-US" sz="2000" dirty="0" smtClean="0">
                <a:latin typeface="dcr10" panose="020B0500000000000000" pitchFamily="34" charset="0"/>
              </a:rPr>
              <a:t>If frontier is smooth...</a:t>
            </a:r>
            <a:endParaRPr lang="en-US" sz="2000" dirty="0">
              <a:latin typeface="dcr10" panose="020B0500000000000000" pitchFamily="34" charset="0"/>
            </a:endParaRPr>
          </a:p>
        </p:txBody>
      </p:sp>
    </p:spTree>
    <p:extLst>
      <p:ext uri="{BB962C8B-B14F-4D97-AF65-F5344CB8AC3E}">
        <p14:creationId xmlns:p14="http://schemas.microsoft.com/office/powerpoint/2010/main" val="24907361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389921" y="2538791"/>
            <a:ext cx="2151376" cy="3481009"/>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Intuition: Why are Decisions Biased?</a:t>
            </a:r>
            <a:endParaRPr lang="en-US" sz="2800" dirty="0">
              <a:solidFill>
                <a:srgbClr val="333399"/>
              </a:solidFill>
            </a:endParaRPr>
          </a:p>
        </p:txBody>
      </p:sp>
      <p:cxnSp>
        <p:nvCxnSpPr>
          <p:cNvPr id="3" name="Straight Connector 2"/>
          <p:cNvCxnSpPr/>
          <p:nvPr/>
        </p:nvCxnSpPr>
        <p:spPr>
          <a:xfrm>
            <a:off x="1371600" y="1600200"/>
            <a:ext cx="0" cy="441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71600" y="6019800"/>
            <a:ext cx="6019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837900" y="1600200"/>
                <a:ext cx="48699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𝑆</m:t>
                          </m:r>
                        </m:e>
                        <m:sub>
                          <m:r>
                            <a:rPr lang="en-US" sz="2000" b="0" i="1" smtClean="0">
                              <a:latin typeface="Cambria Math"/>
                            </a:rPr>
                            <m:t>2</m:t>
                          </m:r>
                        </m:sub>
                      </m:sSub>
                    </m:oMath>
                  </m:oMathPara>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37900" y="1600200"/>
                <a:ext cx="486993" cy="40011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940123" y="6057900"/>
                <a:ext cx="48102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𝑆</m:t>
                          </m:r>
                        </m:e>
                        <m:sub>
                          <m:r>
                            <a:rPr lang="en-US" sz="2000" b="0" i="1" smtClean="0">
                              <a:latin typeface="Cambria Math"/>
                            </a:rPr>
                            <m:t>1</m:t>
                          </m:r>
                        </m:sub>
                      </m:sSub>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940123" y="6057900"/>
                <a:ext cx="481029" cy="400110"/>
              </a:xfrm>
              <a:prstGeom prst="rect">
                <a:avLst/>
              </a:prstGeom>
              <a:blipFill rotWithShape="1">
                <a:blip r:embed="rId3"/>
                <a:stretch>
                  <a:fillRect/>
                </a:stretch>
              </a:blipFill>
            </p:spPr>
            <p:txBody>
              <a:bodyPr/>
              <a:lstStyle/>
              <a:p>
                <a:r>
                  <a:rPr lang="en-US">
                    <a:noFill/>
                  </a:rPr>
                  <a:t> </a:t>
                </a:r>
              </a:p>
            </p:txBody>
          </p:sp>
        </mc:Fallback>
      </mc:AlternateContent>
      <p:cxnSp>
        <p:nvCxnSpPr>
          <p:cNvPr id="6" name="Straight Connector 5"/>
          <p:cNvCxnSpPr/>
          <p:nvPr/>
        </p:nvCxnSpPr>
        <p:spPr>
          <a:xfrm>
            <a:off x="2971800" y="1800255"/>
            <a:ext cx="3733800" cy="3076545"/>
          </a:xfrm>
          <a:prstGeom prst="line">
            <a:avLst/>
          </a:prstGeom>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1358900" y="1943100"/>
            <a:ext cx="4889500" cy="4076700"/>
          </a:xfrm>
          <a:custGeom>
            <a:avLst/>
            <a:gdLst>
              <a:gd name="connsiteX0" fmla="*/ 0 w 4470400"/>
              <a:gd name="connsiteY0" fmla="*/ 0 h 4051300"/>
              <a:gd name="connsiteX1" fmla="*/ 1968500 w 4470400"/>
              <a:gd name="connsiteY1" fmla="*/ 584200 h 4051300"/>
              <a:gd name="connsiteX2" fmla="*/ 3238500 w 4470400"/>
              <a:gd name="connsiteY2" fmla="*/ 1473200 h 4051300"/>
              <a:gd name="connsiteX3" fmla="*/ 4064000 w 4470400"/>
              <a:gd name="connsiteY3" fmla="*/ 2997200 h 4051300"/>
              <a:gd name="connsiteX4" fmla="*/ 4470400 w 4470400"/>
              <a:gd name="connsiteY4" fmla="*/ 4051300 h 405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400" h="4051300">
                <a:moveTo>
                  <a:pt x="0" y="0"/>
                </a:moveTo>
                <a:cubicBezTo>
                  <a:pt x="714375" y="169333"/>
                  <a:pt x="1428750" y="338667"/>
                  <a:pt x="1968500" y="584200"/>
                </a:cubicBezTo>
                <a:cubicBezTo>
                  <a:pt x="2508250" y="829733"/>
                  <a:pt x="2889250" y="1071033"/>
                  <a:pt x="3238500" y="1473200"/>
                </a:cubicBezTo>
                <a:cubicBezTo>
                  <a:pt x="3587750" y="1875367"/>
                  <a:pt x="3858683" y="2567517"/>
                  <a:pt x="4064000" y="2997200"/>
                </a:cubicBezTo>
                <a:cubicBezTo>
                  <a:pt x="4269317" y="3426883"/>
                  <a:pt x="4369858" y="3739091"/>
                  <a:pt x="4470400" y="40513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3484876" y="2500691"/>
            <a:ext cx="76200" cy="762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6940123" y="29718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724399" y="1943100"/>
            <a:ext cx="4467890" cy="646331"/>
          </a:xfrm>
          <a:prstGeom prst="rect">
            <a:avLst/>
          </a:prstGeom>
          <a:noFill/>
        </p:spPr>
        <p:txBody>
          <a:bodyPr wrap="none" rtlCol="0">
            <a:spAutoFit/>
          </a:bodyPr>
          <a:lstStyle/>
          <a:p>
            <a:r>
              <a:rPr lang="en-US" dirty="0" smtClean="0">
                <a:latin typeface="dcr10" panose="020B0500000000000000" pitchFamily="34" charset="0"/>
              </a:rPr>
              <a:t>If agent 2 “performed well” in past,</a:t>
            </a:r>
          </a:p>
          <a:p>
            <a:r>
              <a:rPr lang="en-US" dirty="0" smtClean="0">
                <a:latin typeface="dcr10" panose="020B0500000000000000" pitchFamily="34" charset="0"/>
              </a:rPr>
              <a:t>larger bonus increases effort (first-order)...</a:t>
            </a:r>
            <a:endParaRPr lang="en-US" dirty="0">
              <a:latin typeface="dcr10" panose="020B0500000000000000" pitchFamily="34" charset="0"/>
            </a:endParaRPr>
          </a:p>
        </p:txBody>
      </p:sp>
      <p:cxnSp>
        <p:nvCxnSpPr>
          <p:cNvPr id="18" name="Straight Arrow Connector 17"/>
          <p:cNvCxnSpPr/>
          <p:nvPr/>
        </p:nvCxnSpPr>
        <p:spPr>
          <a:xfrm flipH="1">
            <a:off x="1371600" y="2266265"/>
            <a:ext cx="3352800" cy="6293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371600" y="3200400"/>
            <a:ext cx="3276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371600" y="2538791"/>
            <a:ext cx="21132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167097" y="1200090"/>
            <a:ext cx="2642070" cy="400110"/>
          </a:xfrm>
          <a:prstGeom prst="rect">
            <a:avLst/>
          </a:prstGeom>
          <a:noFill/>
        </p:spPr>
        <p:txBody>
          <a:bodyPr wrap="none" rtlCol="0">
            <a:spAutoFit/>
          </a:bodyPr>
          <a:lstStyle/>
          <a:p>
            <a:r>
              <a:rPr lang="en-US" sz="2000" dirty="0" smtClean="0">
                <a:latin typeface="dcr10" panose="020B0500000000000000" pitchFamily="34" charset="0"/>
              </a:rPr>
              <a:t>If frontier is smooth...</a:t>
            </a:r>
            <a:endParaRPr lang="en-US" sz="2000" dirty="0">
              <a:latin typeface="dcr10" panose="020B0500000000000000" pitchFamily="34" charset="0"/>
            </a:endParaRPr>
          </a:p>
        </p:txBody>
      </p:sp>
    </p:spTree>
    <p:extLst>
      <p:ext uri="{BB962C8B-B14F-4D97-AF65-F5344CB8AC3E}">
        <p14:creationId xmlns:p14="http://schemas.microsoft.com/office/powerpoint/2010/main" val="21946796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389921" y="2538791"/>
            <a:ext cx="2151376" cy="3481009"/>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Intuition: Why are Decisions Biased?</a:t>
            </a:r>
            <a:endParaRPr lang="en-US" sz="2800" dirty="0">
              <a:solidFill>
                <a:srgbClr val="333399"/>
              </a:solidFill>
            </a:endParaRPr>
          </a:p>
        </p:txBody>
      </p:sp>
      <p:cxnSp>
        <p:nvCxnSpPr>
          <p:cNvPr id="3" name="Straight Connector 2"/>
          <p:cNvCxnSpPr/>
          <p:nvPr/>
        </p:nvCxnSpPr>
        <p:spPr>
          <a:xfrm>
            <a:off x="1371600" y="1600200"/>
            <a:ext cx="0" cy="441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71600" y="6019800"/>
            <a:ext cx="6019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837900" y="1600200"/>
                <a:ext cx="48699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𝑆</m:t>
                          </m:r>
                        </m:e>
                        <m:sub>
                          <m:r>
                            <a:rPr lang="en-US" sz="2000" b="0" i="1" smtClean="0">
                              <a:latin typeface="Cambria Math"/>
                            </a:rPr>
                            <m:t>2</m:t>
                          </m:r>
                        </m:sub>
                      </m:sSub>
                    </m:oMath>
                  </m:oMathPara>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37900" y="1600200"/>
                <a:ext cx="486993" cy="40011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940123" y="6057900"/>
                <a:ext cx="48102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𝑆</m:t>
                          </m:r>
                        </m:e>
                        <m:sub>
                          <m:r>
                            <a:rPr lang="en-US" sz="2000" b="0" i="1" smtClean="0">
                              <a:latin typeface="Cambria Math"/>
                            </a:rPr>
                            <m:t>1</m:t>
                          </m:r>
                        </m:sub>
                      </m:sSub>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940123" y="6057900"/>
                <a:ext cx="481029" cy="400110"/>
              </a:xfrm>
              <a:prstGeom prst="rect">
                <a:avLst/>
              </a:prstGeom>
              <a:blipFill rotWithShape="1">
                <a:blip r:embed="rId3"/>
                <a:stretch>
                  <a:fillRect/>
                </a:stretch>
              </a:blipFill>
            </p:spPr>
            <p:txBody>
              <a:bodyPr/>
              <a:lstStyle/>
              <a:p>
                <a:r>
                  <a:rPr lang="en-US">
                    <a:noFill/>
                  </a:rPr>
                  <a:t> </a:t>
                </a:r>
              </a:p>
            </p:txBody>
          </p:sp>
        </mc:Fallback>
      </mc:AlternateContent>
      <p:cxnSp>
        <p:nvCxnSpPr>
          <p:cNvPr id="6" name="Straight Connector 5"/>
          <p:cNvCxnSpPr/>
          <p:nvPr/>
        </p:nvCxnSpPr>
        <p:spPr>
          <a:xfrm>
            <a:off x="2971800" y="1800255"/>
            <a:ext cx="3733800" cy="3076545"/>
          </a:xfrm>
          <a:prstGeom prst="line">
            <a:avLst/>
          </a:prstGeom>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1358900" y="1943100"/>
            <a:ext cx="4889500" cy="4076700"/>
          </a:xfrm>
          <a:custGeom>
            <a:avLst/>
            <a:gdLst>
              <a:gd name="connsiteX0" fmla="*/ 0 w 4470400"/>
              <a:gd name="connsiteY0" fmla="*/ 0 h 4051300"/>
              <a:gd name="connsiteX1" fmla="*/ 1968500 w 4470400"/>
              <a:gd name="connsiteY1" fmla="*/ 584200 h 4051300"/>
              <a:gd name="connsiteX2" fmla="*/ 3238500 w 4470400"/>
              <a:gd name="connsiteY2" fmla="*/ 1473200 h 4051300"/>
              <a:gd name="connsiteX3" fmla="*/ 4064000 w 4470400"/>
              <a:gd name="connsiteY3" fmla="*/ 2997200 h 4051300"/>
              <a:gd name="connsiteX4" fmla="*/ 4470400 w 4470400"/>
              <a:gd name="connsiteY4" fmla="*/ 4051300 h 405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400" h="4051300">
                <a:moveTo>
                  <a:pt x="0" y="0"/>
                </a:moveTo>
                <a:cubicBezTo>
                  <a:pt x="714375" y="169333"/>
                  <a:pt x="1428750" y="338667"/>
                  <a:pt x="1968500" y="584200"/>
                </a:cubicBezTo>
                <a:cubicBezTo>
                  <a:pt x="2508250" y="829733"/>
                  <a:pt x="2889250" y="1071033"/>
                  <a:pt x="3238500" y="1473200"/>
                </a:cubicBezTo>
                <a:cubicBezTo>
                  <a:pt x="3587750" y="1875367"/>
                  <a:pt x="3858683" y="2567517"/>
                  <a:pt x="4064000" y="2997200"/>
                </a:cubicBezTo>
                <a:cubicBezTo>
                  <a:pt x="4269317" y="3426883"/>
                  <a:pt x="4369858" y="3739091"/>
                  <a:pt x="4470400" y="40513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3484876" y="2500691"/>
            <a:ext cx="76200" cy="762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6940123" y="29718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376878" y="2738735"/>
            <a:ext cx="3690922" cy="923330"/>
          </a:xfrm>
          <a:prstGeom prst="rect">
            <a:avLst/>
          </a:prstGeom>
          <a:noFill/>
        </p:spPr>
        <p:txBody>
          <a:bodyPr wrap="square" rtlCol="0">
            <a:spAutoFit/>
          </a:bodyPr>
          <a:lstStyle/>
          <a:p>
            <a:r>
              <a:rPr lang="en-US" dirty="0" smtClean="0">
                <a:latin typeface="dcr10" panose="020B0500000000000000" pitchFamily="34" charset="0"/>
              </a:rPr>
              <a:t>If agent 1 has </a:t>
            </a:r>
            <a:r>
              <a:rPr lang="en-US" b="1" dirty="0" smtClean="0">
                <a:latin typeface="dcr10" panose="020B0500000000000000" pitchFamily="34" charset="0"/>
              </a:rPr>
              <a:t>never </a:t>
            </a:r>
            <a:r>
              <a:rPr lang="en-US" dirty="0" smtClean="0">
                <a:latin typeface="dcr10" panose="020B0500000000000000" pitchFamily="34" charset="0"/>
              </a:rPr>
              <a:t>“performed well,” upper bound on reward does not bind</a:t>
            </a:r>
            <a:endParaRPr lang="en-US" dirty="0">
              <a:latin typeface="dcr10" panose="020B0500000000000000" pitchFamily="34" charset="0"/>
            </a:endParaRPr>
          </a:p>
        </p:txBody>
      </p:sp>
      <p:cxnSp>
        <p:nvCxnSpPr>
          <p:cNvPr id="7" name="Straight Arrow Connector 6"/>
          <p:cNvCxnSpPr>
            <a:stCxn id="2" idx="1"/>
          </p:cNvCxnSpPr>
          <p:nvPr/>
        </p:nvCxnSpPr>
        <p:spPr>
          <a:xfrm flipH="1">
            <a:off x="4038602" y="3200400"/>
            <a:ext cx="1338276" cy="2819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522976" y="2576891"/>
            <a:ext cx="0" cy="344290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648200" y="3200400"/>
            <a:ext cx="0" cy="28194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67097" y="1200090"/>
            <a:ext cx="2642070" cy="400110"/>
          </a:xfrm>
          <a:prstGeom prst="rect">
            <a:avLst/>
          </a:prstGeom>
          <a:noFill/>
        </p:spPr>
        <p:txBody>
          <a:bodyPr wrap="none" rtlCol="0">
            <a:spAutoFit/>
          </a:bodyPr>
          <a:lstStyle/>
          <a:p>
            <a:r>
              <a:rPr lang="en-US" sz="2000" dirty="0" smtClean="0">
                <a:latin typeface="dcr10" panose="020B0500000000000000" pitchFamily="34" charset="0"/>
              </a:rPr>
              <a:t>If frontier is smooth...</a:t>
            </a:r>
            <a:endParaRPr lang="en-US" sz="2000" dirty="0">
              <a:latin typeface="dcr10" panose="020B0500000000000000" pitchFamily="34" charset="0"/>
            </a:endParaRPr>
          </a:p>
        </p:txBody>
      </p:sp>
    </p:spTree>
    <p:extLst>
      <p:ext uri="{BB962C8B-B14F-4D97-AF65-F5344CB8AC3E}">
        <p14:creationId xmlns:p14="http://schemas.microsoft.com/office/powerpoint/2010/main" val="12968764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Intuition: Why are Decisions Biased?</a:t>
            </a:r>
            <a:endParaRPr lang="en-US" sz="2800" dirty="0">
              <a:solidFill>
                <a:srgbClr val="333399"/>
              </a:solidFill>
            </a:endParaRPr>
          </a:p>
        </p:txBody>
      </p:sp>
      <p:cxnSp>
        <p:nvCxnSpPr>
          <p:cNvPr id="3" name="Straight Connector 2"/>
          <p:cNvCxnSpPr/>
          <p:nvPr/>
        </p:nvCxnSpPr>
        <p:spPr>
          <a:xfrm>
            <a:off x="1371600" y="1600200"/>
            <a:ext cx="0" cy="441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71600" y="6019800"/>
            <a:ext cx="6019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837900" y="1600200"/>
                <a:ext cx="48699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𝑆</m:t>
                          </m:r>
                        </m:e>
                        <m:sub>
                          <m:r>
                            <a:rPr lang="en-US" sz="2000" b="0" i="1" smtClean="0">
                              <a:latin typeface="Cambria Math"/>
                            </a:rPr>
                            <m:t>2</m:t>
                          </m:r>
                        </m:sub>
                      </m:sSub>
                    </m:oMath>
                  </m:oMathPara>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37900" y="1600200"/>
                <a:ext cx="486993" cy="40011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940123" y="6057900"/>
                <a:ext cx="48102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𝑆</m:t>
                          </m:r>
                        </m:e>
                        <m:sub>
                          <m:r>
                            <a:rPr lang="en-US" sz="2000" b="0" i="1" smtClean="0">
                              <a:latin typeface="Cambria Math"/>
                            </a:rPr>
                            <m:t>1</m:t>
                          </m:r>
                        </m:sub>
                      </m:sSub>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940123" y="6057900"/>
                <a:ext cx="481029" cy="400110"/>
              </a:xfrm>
              <a:prstGeom prst="rect">
                <a:avLst/>
              </a:prstGeom>
              <a:blipFill rotWithShape="1">
                <a:blip r:embed="rId3"/>
                <a:stretch>
                  <a:fillRect/>
                </a:stretch>
              </a:blipFill>
            </p:spPr>
            <p:txBody>
              <a:bodyPr/>
              <a:lstStyle/>
              <a:p>
                <a:r>
                  <a:rPr lang="en-US">
                    <a:noFill/>
                  </a:rPr>
                  <a:t> </a:t>
                </a:r>
              </a:p>
            </p:txBody>
          </p:sp>
        </mc:Fallback>
      </mc:AlternateContent>
      <p:cxnSp>
        <p:nvCxnSpPr>
          <p:cNvPr id="6" name="Straight Connector 5"/>
          <p:cNvCxnSpPr/>
          <p:nvPr/>
        </p:nvCxnSpPr>
        <p:spPr>
          <a:xfrm>
            <a:off x="2971800" y="1800255"/>
            <a:ext cx="3733800" cy="3076545"/>
          </a:xfrm>
          <a:prstGeom prst="line">
            <a:avLst/>
          </a:prstGeom>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1358900" y="1943100"/>
            <a:ext cx="4889500" cy="4076700"/>
          </a:xfrm>
          <a:custGeom>
            <a:avLst/>
            <a:gdLst>
              <a:gd name="connsiteX0" fmla="*/ 0 w 4470400"/>
              <a:gd name="connsiteY0" fmla="*/ 0 h 4051300"/>
              <a:gd name="connsiteX1" fmla="*/ 1968500 w 4470400"/>
              <a:gd name="connsiteY1" fmla="*/ 584200 h 4051300"/>
              <a:gd name="connsiteX2" fmla="*/ 3238500 w 4470400"/>
              <a:gd name="connsiteY2" fmla="*/ 1473200 h 4051300"/>
              <a:gd name="connsiteX3" fmla="*/ 4064000 w 4470400"/>
              <a:gd name="connsiteY3" fmla="*/ 2997200 h 4051300"/>
              <a:gd name="connsiteX4" fmla="*/ 4470400 w 4470400"/>
              <a:gd name="connsiteY4" fmla="*/ 4051300 h 405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400" h="4051300">
                <a:moveTo>
                  <a:pt x="0" y="0"/>
                </a:moveTo>
                <a:cubicBezTo>
                  <a:pt x="714375" y="169333"/>
                  <a:pt x="1428750" y="338667"/>
                  <a:pt x="1968500" y="584200"/>
                </a:cubicBezTo>
                <a:cubicBezTo>
                  <a:pt x="2508250" y="829733"/>
                  <a:pt x="2889250" y="1071033"/>
                  <a:pt x="3238500" y="1473200"/>
                </a:cubicBezTo>
                <a:cubicBezTo>
                  <a:pt x="3587750" y="1875367"/>
                  <a:pt x="3858683" y="2567517"/>
                  <a:pt x="4064000" y="2997200"/>
                </a:cubicBezTo>
                <a:cubicBezTo>
                  <a:pt x="4269317" y="3426883"/>
                  <a:pt x="4369858" y="3739091"/>
                  <a:pt x="4470400" y="40513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3484876" y="2500691"/>
            <a:ext cx="76200" cy="762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6940123" y="29718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096932" y="2000310"/>
            <a:ext cx="3428999" cy="1200329"/>
          </a:xfrm>
          <a:prstGeom prst="rect">
            <a:avLst/>
          </a:prstGeom>
          <a:noFill/>
        </p:spPr>
        <p:txBody>
          <a:bodyPr wrap="square" rtlCol="0">
            <a:spAutoFit/>
          </a:bodyPr>
          <a:lstStyle/>
          <a:p>
            <a:r>
              <a:rPr lang="en-US" b="1" dirty="0" smtClean="0">
                <a:latin typeface="dcr10" panose="020B0500000000000000" pitchFamily="34" charset="0"/>
              </a:rPr>
              <a:t>Result: </a:t>
            </a:r>
            <a:r>
              <a:rPr lang="en-US" dirty="0" smtClean="0">
                <a:latin typeface="dcr10" panose="020B0500000000000000" pitchFamily="34" charset="0"/>
              </a:rPr>
              <a:t>at such histories, biased decisions lead to </a:t>
            </a:r>
            <a:r>
              <a:rPr lang="en-US" b="1" dirty="0" smtClean="0">
                <a:latin typeface="dcr10" panose="020B0500000000000000" pitchFamily="34" charset="0"/>
              </a:rPr>
              <a:t>first-order </a:t>
            </a:r>
            <a:r>
              <a:rPr lang="en-US" dirty="0" smtClean="0">
                <a:latin typeface="dcr10" panose="020B0500000000000000" pitchFamily="34" charset="0"/>
              </a:rPr>
              <a:t>increase in effort, </a:t>
            </a:r>
            <a:r>
              <a:rPr lang="en-US" b="1" dirty="0" smtClean="0">
                <a:latin typeface="dcr10" panose="020B0500000000000000" pitchFamily="34" charset="0"/>
              </a:rPr>
              <a:t>second-order </a:t>
            </a:r>
            <a:r>
              <a:rPr lang="en-US" dirty="0" smtClean="0">
                <a:latin typeface="dcr10" panose="020B0500000000000000" pitchFamily="34" charset="0"/>
              </a:rPr>
              <a:t>decrease in continuation surplus</a:t>
            </a:r>
            <a:endParaRPr lang="en-US" b="1" dirty="0">
              <a:latin typeface="dcr10" panose="020B0500000000000000" pitchFamily="34" charset="0"/>
            </a:endParaRPr>
          </a:p>
        </p:txBody>
      </p:sp>
      <p:sp>
        <p:nvSpPr>
          <p:cNvPr id="18" name="Rectangle 17"/>
          <p:cNvSpPr/>
          <p:nvPr/>
        </p:nvSpPr>
        <p:spPr>
          <a:xfrm>
            <a:off x="1389921" y="2538791"/>
            <a:ext cx="2151376" cy="3481009"/>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3167097" y="1200090"/>
            <a:ext cx="2642070" cy="400110"/>
          </a:xfrm>
          <a:prstGeom prst="rect">
            <a:avLst/>
          </a:prstGeom>
          <a:noFill/>
        </p:spPr>
        <p:txBody>
          <a:bodyPr wrap="none" rtlCol="0">
            <a:spAutoFit/>
          </a:bodyPr>
          <a:lstStyle/>
          <a:p>
            <a:r>
              <a:rPr lang="en-US" sz="2000" dirty="0" smtClean="0">
                <a:latin typeface="dcr10" panose="020B0500000000000000" pitchFamily="34" charset="0"/>
              </a:rPr>
              <a:t>If frontier is smooth...</a:t>
            </a:r>
            <a:endParaRPr lang="en-US" sz="2000" dirty="0">
              <a:latin typeface="dcr10" panose="020B0500000000000000" pitchFamily="34" charset="0"/>
            </a:endParaRPr>
          </a:p>
        </p:txBody>
      </p:sp>
    </p:spTree>
    <p:extLst>
      <p:ext uri="{BB962C8B-B14F-4D97-AF65-F5344CB8AC3E}">
        <p14:creationId xmlns:p14="http://schemas.microsoft.com/office/powerpoint/2010/main" val="18226027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When is Dyad-Surplus Frontier Smooth?</a:t>
            </a:r>
            <a:endParaRPr lang="en-US" sz="2800" dirty="0">
              <a:solidFill>
                <a:srgbClr val="333399"/>
              </a:solidFill>
            </a:endParaRPr>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457200" y="1295399"/>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smtClean="0">
                    <a:latin typeface="dcr10" panose="020B0500000000000000" pitchFamily="34" charset="0"/>
                  </a:rPr>
                  <a:t>1. </a:t>
                </a:r>
                <a14:m>
                  <m:oMath xmlns:m="http://schemas.openxmlformats.org/officeDocument/2006/math">
                    <m:sSub>
                      <m:sSubPr>
                        <m:ctrlPr>
                          <a:rPr lang="en-US" sz="2000" b="0" i="1" smtClean="0">
                            <a:latin typeface="Cambria Math"/>
                          </a:rPr>
                        </m:ctrlPr>
                      </m:sSubPr>
                      <m:e>
                        <m:r>
                          <a:rPr lang="en-US" sz="2000" b="0" i="1" smtClean="0">
                            <a:latin typeface="Cambria Math"/>
                          </a:rPr>
                          <m:t>𝑆</m:t>
                        </m:r>
                      </m:e>
                      <m:sub>
                        <m:r>
                          <a:rPr lang="en-US" sz="2000" b="0" i="1" smtClean="0">
                            <a:latin typeface="Cambria Math"/>
                          </a:rPr>
                          <m:t>𝑖</m:t>
                        </m:r>
                      </m:sub>
                    </m:sSub>
                  </m:oMath>
                </a14:m>
                <a:r>
                  <a:rPr lang="en-US" sz="2000" dirty="0" smtClean="0">
                    <a:latin typeface="dcr10" panose="020B0500000000000000" pitchFamily="34" charset="0"/>
                  </a:rPr>
                  <a:t> frontier is downward-sloping</a:t>
                </a:r>
              </a:p>
              <a:p>
                <a:r>
                  <a:rPr lang="en-US" sz="1600" b="1" dirty="0" smtClean="0">
                    <a:latin typeface="dcr10" panose="020B0500000000000000" pitchFamily="34" charset="0"/>
                  </a:rPr>
                  <a:t>Decisions </a:t>
                </a:r>
                <a:r>
                  <a:rPr lang="en-US" sz="1600" dirty="0" smtClean="0">
                    <a:latin typeface="dcr10" panose="020B0500000000000000" pitchFamily="34" charset="0"/>
                  </a:rPr>
                  <a:t>are weights </a:t>
                </a:r>
                <a14:m>
                  <m:oMath xmlns:m="http://schemas.openxmlformats.org/officeDocument/2006/math">
                    <m:sSub>
                      <m:sSubPr>
                        <m:ctrlPr>
                          <a:rPr lang="en-US" sz="1600" b="0" i="1" smtClean="0">
                            <a:latin typeface="Cambria Math"/>
                          </a:rPr>
                        </m:ctrlPr>
                      </m:sSubPr>
                      <m:e>
                        <m:r>
                          <a:rPr lang="en-US" sz="1600" b="0" i="1" smtClean="0">
                            <a:latin typeface="Cambria Math"/>
                          </a:rPr>
                          <m:t>𝑑</m:t>
                        </m:r>
                      </m:e>
                      <m:sub>
                        <m:r>
                          <a:rPr lang="en-US" sz="1600" b="0" i="1" smtClean="0">
                            <a:latin typeface="Cambria Math"/>
                          </a:rPr>
                          <m:t>𝑖</m:t>
                        </m:r>
                        <m:r>
                          <a:rPr lang="en-US" sz="1600" b="0" i="1" smtClean="0">
                            <a:latin typeface="Cambria Math"/>
                          </a:rPr>
                          <m:t>,</m:t>
                        </m:r>
                        <m:r>
                          <a:rPr lang="en-US" sz="1600" b="0" i="1" smtClean="0">
                            <a:latin typeface="Cambria Math"/>
                          </a:rPr>
                          <m:t>𝑡</m:t>
                        </m:r>
                      </m:sub>
                    </m:sSub>
                    <m:r>
                      <a:rPr lang="en-US" sz="1600" b="0" i="1" smtClean="0">
                        <a:latin typeface="Cambria Math"/>
                      </a:rPr>
                      <m:t>≥0</m:t>
                    </m:r>
                  </m:oMath>
                </a14:m>
                <a:r>
                  <a:rPr lang="en-US" sz="1600" dirty="0" smtClean="0">
                    <a:latin typeface="dcr10" panose="020B0500000000000000" pitchFamily="34" charset="0"/>
                  </a:rPr>
                  <a:t> assigned to each agent </a:t>
                </a:r>
                <a14:m>
                  <m:oMath xmlns:m="http://schemas.openxmlformats.org/officeDocument/2006/math">
                    <m:d>
                      <m:dPr>
                        <m:ctrlPr>
                          <a:rPr lang="en-US" sz="1600" i="1" smtClean="0">
                            <a:latin typeface="Cambria Math"/>
                          </a:rPr>
                        </m:ctrlPr>
                      </m:dPr>
                      <m:e>
                        <m:nary>
                          <m:naryPr>
                            <m:chr m:val="∑"/>
                            <m:supHide m:val="on"/>
                            <m:ctrlPr>
                              <a:rPr lang="en-US" sz="1600" b="0" i="1" smtClean="0">
                                <a:latin typeface="Cambria Math"/>
                              </a:rPr>
                            </m:ctrlPr>
                          </m:naryPr>
                          <m:sub>
                            <m:r>
                              <a:rPr lang="en-US" sz="1600" b="0" i="1" smtClean="0">
                                <a:latin typeface="Cambria Math"/>
                              </a:rPr>
                              <m:t>𝑖</m:t>
                            </m:r>
                          </m:sub>
                          <m:sup/>
                          <m:e>
                            <m:sSub>
                              <m:sSubPr>
                                <m:ctrlPr>
                                  <a:rPr lang="en-US" sz="1600" b="0" i="1" smtClean="0">
                                    <a:latin typeface="Cambria Math"/>
                                  </a:rPr>
                                </m:ctrlPr>
                              </m:sSubPr>
                              <m:e>
                                <m:r>
                                  <a:rPr lang="en-US" sz="1600" b="0" i="1" smtClean="0">
                                    <a:latin typeface="Cambria Math"/>
                                  </a:rPr>
                                  <m:t>𝑑</m:t>
                                </m:r>
                              </m:e>
                              <m:sub>
                                <m:r>
                                  <a:rPr lang="en-US" sz="1600" b="0" i="1" smtClean="0">
                                    <a:latin typeface="Cambria Math"/>
                                  </a:rPr>
                                  <m:t>𝑖</m:t>
                                </m:r>
                                <m:r>
                                  <a:rPr lang="en-US" sz="1600" b="0" i="1" smtClean="0">
                                    <a:latin typeface="Cambria Math"/>
                                  </a:rPr>
                                  <m:t>,</m:t>
                                </m:r>
                                <m:r>
                                  <a:rPr lang="en-US" sz="1600" b="0" i="1" smtClean="0">
                                    <a:latin typeface="Cambria Math"/>
                                  </a:rPr>
                                  <m:t>𝑡</m:t>
                                </m:r>
                              </m:sub>
                            </m:sSub>
                            <m:r>
                              <a:rPr lang="en-US" sz="1600" b="0" i="1" smtClean="0">
                                <a:latin typeface="Cambria Math"/>
                              </a:rPr>
                              <m:t>≤1</m:t>
                            </m:r>
                          </m:e>
                        </m:nary>
                      </m:e>
                    </m:d>
                  </m:oMath>
                </a14:m>
                <a:endParaRPr lang="en-US" sz="1600" dirty="0" smtClean="0">
                  <a:latin typeface="dcr10" panose="020B0500000000000000" pitchFamily="34" charset="0"/>
                </a:endParaRPr>
              </a:p>
              <a:p>
                <a:r>
                  <a:rPr lang="en-US" sz="1600" b="1" dirty="0">
                    <a:latin typeface="dcr10" panose="020B0500000000000000" pitchFamily="34" charset="0"/>
                  </a:rPr>
                  <a:t>Higher </a:t>
                </a:r>
                <a14:m>
                  <m:oMath xmlns:m="http://schemas.openxmlformats.org/officeDocument/2006/math">
                    <m:sSub>
                      <m:sSubPr>
                        <m:ctrlPr>
                          <a:rPr lang="en-US" sz="1600" b="1" i="1">
                            <a:latin typeface="Cambria Math"/>
                          </a:rPr>
                        </m:ctrlPr>
                      </m:sSubPr>
                      <m:e>
                        <m:r>
                          <a:rPr lang="en-US" sz="1600" b="1" i="1">
                            <a:latin typeface="Cambria Math"/>
                          </a:rPr>
                          <m:t>𝒅</m:t>
                        </m:r>
                      </m:e>
                      <m:sub>
                        <m:r>
                          <a:rPr lang="en-US" sz="1600" b="1" i="1">
                            <a:latin typeface="Cambria Math"/>
                          </a:rPr>
                          <m:t>𝒊</m:t>
                        </m:r>
                      </m:sub>
                    </m:sSub>
                  </m:oMath>
                </a14:m>
                <a:r>
                  <a:rPr lang="en-US" sz="1600" dirty="0">
                    <a:latin typeface="dcr10" panose="020B0500000000000000" pitchFamily="34" charset="0"/>
                  </a:rPr>
                  <a:t> means: higher expected </a:t>
                </a:r>
                <a14:m>
                  <m:oMath xmlns:m="http://schemas.openxmlformats.org/officeDocument/2006/math">
                    <m:sSub>
                      <m:sSubPr>
                        <m:ctrlPr>
                          <a:rPr lang="en-US" sz="1600" i="1">
                            <a:latin typeface="Cambria Math"/>
                          </a:rPr>
                        </m:ctrlPr>
                      </m:sSubPr>
                      <m:e>
                        <m:r>
                          <a:rPr lang="en-US" sz="1600" i="1">
                            <a:latin typeface="Cambria Math"/>
                          </a:rPr>
                          <m:t>𝑦</m:t>
                        </m:r>
                      </m:e>
                      <m:sub>
                        <m:r>
                          <a:rPr lang="en-US" sz="1600" i="1">
                            <a:latin typeface="Cambria Math"/>
                          </a:rPr>
                          <m:t>𝑖</m:t>
                        </m:r>
                      </m:sub>
                    </m:sSub>
                  </m:oMath>
                </a14:m>
                <a:r>
                  <a:rPr lang="en-US" sz="1600" dirty="0">
                    <a:latin typeface="dcr10" panose="020B0500000000000000" pitchFamily="34" charset="0"/>
                  </a:rPr>
                  <a:t> (strictly concave) that is (weakly) more informative of effort (effort-independent </a:t>
                </a:r>
                <a:r>
                  <a:rPr lang="en-US" sz="1600" dirty="0" smtClean="0">
                    <a:latin typeface="dcr10" panose="020B0500000000000000" pitchFamily="34" charset="0"/>
                  </a:rPr>
                  <a:t>garbling). No effect on </a:t>
                </a:r>
                <a14:m>
                  <m:oMath xmlns:m="http://schemas.openxmlformats.org/officeDocument/2006/math">
                    <m:sSub>
                      <m:sSubPr>
                        <m:ctrlPr>
                          <a:rPr lang="en-US" sz="1600" b="0" i="1" smtClean="0">
                            <a:latin typeface="Cambria Math"/>
                          </a:rPr>
                        </m:ctrlPr>
                      </m:sSubPr>
                      <m:e>
                        <m:r>
                          <a:rPr lang="en-US" sz="1600" b="0" i="1" smtClean="0">
                            <a:latin typeface="Cambria Math"/>
                          </a:rPr>
                          <m:t>𝑦</m:t>
                        </m:r>
                      </m:e>
                      <m:sub>
                        <m:r>
                          <a:rPr lang="en-US" sz="1600" b="0" i="1" smtClean="0">
                            <a:latin typeface="Cambria Math"/>
                          </a:rPr>
                          <m:t>−</m:t>
                        </m:r>
                        <m:r>
                          <a:rPr lang="en-US" sz="1600" b="0" i="1" smtClean="0">
                            <a:latin typeface="Cambria Math"/>
                          </a:rPr>
                          <m:t>𝑖</m:t>
                        </m:r>
                      </m:sub>
                    </m:sSub>
                  </m:oMath>
                </a14:m>
                <a:r>
                  <a:rPr lang="en-US" sz="1600" dirty="0" smtClean="0">
                    <a:latin typeface="dcr10" panose="020B0500000000000000" pitchFamily="34" charset="0"/>
                  </a:rPr>
                  <a:t>.</a:t>
                </a:r>
                <a:endParaRPr lang="en-US" sz="1600" dirty="0">
                  <a:latin typeface="dcr10" panose="020B0500000000000000" pitchFamily="34" charset="0"/>
                </a:endParaRPr>
              </a:p>
              <a:p>
                <a:endParaRPr lang="en-US" sz="2000" dirty="0" smtClean="0">
                  <a:latin typeface="dcr10" panose="020B0500000000000000" pitchFamily="34" charset="0"/>
                </a:endParaRPr>
              </a:p>
              <a:p>
                <a:pPr marL="0" indent="0">
                  <a:buNone/>
                </a:pPr>
                <a:r>
                  <a:rPr lang="en-US" sz="2000" dirty="0" smtClean="0">
                    <a:latin typeface="dcr10" panose="020B0500000000000000" pitchFamily="34" charset="0"/>
                  </a:rPr>
                  <a:t>2. </a:t>
                </a:r>
                <a14:m>
                  <m:oMath xmlns:m="http://schemas.openxmlformats.org/officeDocument/2006/math">
                    <m:sSub>
                      <m:sSubPr>
                        <m:ctrlPr>
                          <a:rPr lang="en-US" sz="2000" b="0" i="1" smtClean="0">
                            <a:latin typeface="Cambria Math"/>
                          </a:rPr>
                        </m:ctrlPr>
                      </m:sSubPr>
                      <m:e>
                        <m:r>
                          <a:rPr lang="en-US" sz="2000" b="0" i="1" smtClean="0">
                            <a:latin typeface="Cambria Math"/>
                          </a:rPr>
                          <m:t>𝑆</m:t>
                        </m:r>
                      </m:e>
                      <m:sub>
                        <m:r>
                          <a:rPr lang="en-US" sz="2000" b="0" i="1" smtClean="0">
                            <a:latin typeface="Cambria Math"/>
                          </a:rPr>
                          <m:t>𝑖</m:t>
                        </m:r>
                      </m:sub>
                    </m:sSub>
                  </m:oMath>
                </a14:m>
                <a:r>
                  <a:rPr lang="en-US" sz="2000" dirty="0" smtClean="0">
                    <a:latin typeface="dcr10" panose="020B0500000000000000" pitchFamily="34" charset="0"/>
                  </a:rPr>
                  <a:t> frontier is smooth</a:t>
                </a:r>
              </a:p>
              <a:p>
                <a:r>
                  <a:rPr lang="en-US" sz="1600" b="1" dirty="0" smtClean="0">
                    <a:latin typeface="dcr10" panose="020B0500000000000000" pitchFamily="34" charset="0"/>
                  </a:rPr>
                  <a:t>States of the world </a:t>
                </a:r>
                <a14:m>
                  <m:oMath xmlns:m="http://schemas.openxmlformats.org/officeDocument/2006/math">
                    <m:r>
                      <a:rPr lang="en-US" sz="1600" b="1" i="1" smtClean="0">
                        <a:latin typeface="Cambria Math"/>
                      </a:rPr>
                      <m:t>𝜽</m:t>
                    </m:r>
                  </m:oMath>
                </a14:m>
                <a:r>
                  <a:rPr lang="en-US" sz="1600" dirty="0" smtClean="0">
                    <a:latin typeface="dcr10" panose="020B0500000000000000" pitchFamily="34" charset="0"/>
                  </a:rPr>
                  <a:t> are independent of past decisions</a:t>
                </a:r>
                <a:endParaRPr lang="en-US" sz="1600" b="1" dirty="0" smtClean="0">
                  <a:latin typeface="dcr10" panose="020B0500000000000000" pitchFamily="34" charset="0"/>
                </a:endParaRPr>
              </a:p>
              <a:p>
                <a:r>
                  <a:rPr lang="en-US" sz="1600" b="1" dirty="0" smtClean="0">
                    <a:latin typeface="dcr10" panose="020B0500000000000000" pitchFamily="34" charset="0"/>
                  </a:rPr>
                  <a:t>Outside options  </a:t>
                </a:r>
                <a14:m>
                  <m:oMath xmlns:m="http://schemas.openxmlformats.org/officeDocument/2006/math">
                    <m:sSub>
                      <m:sSubPr>
                        <m:ctrlPr>
                          <a:rPr lang="en-US" sz="1600" b="0" i="1" dirty="0" smtClean="0">
                            <a:latin typeface="Cambria Math"/>
                          </a:rPr>
                        </m:ctrlPr>
                      </m:sSubPr>
                      <m:e>
                        <m:acc>
                          <m:accPr>
                            <m:chr m:val="̅"/>
                            <m:ctrlPr>
                              <a:rPr lang="en-US" sz="1600" b="0" i="1" smtClean="0">
                                <a:latin typeface="Cambria Math"/>
                              </a:rPr>
                            </m:ctrlPr>
                          </m:accPr>
                          <m:e>
                            <m:r>
                              <a:rPr lang="en-US" sz="1600" b="0" i="1" smtClean="0">
                                <a:latin typeface="Cambria Math"/>
                              </a:rPr>
                              <m:t>𝑢</m:t>
                            </m:r>
                          </m:e>
                        </m:acc>
                      </m:e>
                      <m:sub>
                        <m:r>
                          <a:rPr lang="en-US" sz="1600" b="0" i="1" dirty="0" smtClean="0">
                            <a:latin typeface="Cambria Math"/>
                          </a:rPr>
                          <m:t>𝑖</m:t>
                        </m:r>
                      </m:sub>
                    </m:sSub>
                  </m:oMath>
                </a14:m>
                <a:r>
                  <a:rPr lang="en-US" sz="1600" b="0" dirty="0" smtClean="0">
                    <a:latin typeface="dcr10" panose="020B0500000000000000" pitchFamily="34" charset="0"/>
                  </a:rPr>
                  <a:t> depend only on states of the world</a:t>
                </a:r>
              </a:p>
              <a:p>
                <a:r>
                  <a:rPr lang="en-US" sz="1600" b="1" dirty="0" smtClean="0">
                    <a:latin typeface="dcr10" panose="020B0500000000000000" pitchFamily="34" charset="0"/>
                  </a:rPr>
                  <a:t>Effort</a:t>
                </a:r>
                <a:r>
                  <a:rPr lang="en-US" sz="1600" dirty="0" smtClean="0">
                    <a:latin typeface="dcr10" panose="020B0500000000000000" pitchFamily="34" charset="0"/>
                  </a:rPr>
                  <a:t> costs </a:t>
                </a:r>
                <a14:m>
                  <m:oMath xmlns:m="http://schemas.openxmlformats.org/officeDocument/2006/math">
                    <m:r>
                      <a:rPr lang="en-US" sz="1600" b="0" i="1" smtClean="0">
                        <a:latin typeface="Cambria Math"/>
                      </a:rPr>
                      <m:t>𝑐</m:t>
                    </m:r>
                    <m:d>
                      <m:dPr>
                        <m:ctrlPr>
                          <a:rPr lang="en-US" sz="1600" b="0" i="1" smtClean="0">
                            <a:latin typeface="Cambria Math"/>
                          </a:rPr>
                        </m:ctrlPr>
                      </m:dPr>
                      <m:e>
                        <m:r>
                          <a:rPr lang="en-US" sz="1600" b="0" i="1" smtClean="0">
                            <a:latin typeface="Cambria Math"/>
                          </a:rPr>
                          <m:t>⋅</m:t>
                        </m:r>
                      </m:e>
                    </m:d>
                  </m:oMath>
                </a14:m>
                <a:r>
                  <a:rPr lang="en-US" sz="1600" dirty="0" smtClean="0">
                    <a:latin typeface="dcr10" panose="020B0500000000000000" pitchFamily="34" charset="0"/>
                  </a:rPr>
                  <a:t> are smooth, strictly increasing, and strictly convex</a:t>
                </a:r>
              </a:p>
              <a:p>
                <a:endParaRPr lang="en-US" sz="1600" dirty="0">
                  <a:latin typeface="dcr10" panose="020B0500000000000000" pitchFamily="34" charset="0"/>
                </a:endParaRPr>
              </a:p>
              <a:p>
                <a:pPr marL="0" indent="0">
                  <a:buNone/>
                </a:pPr>
                <a:r>
                  <a:rPr lang="en-US" sz="2000" dirty="0" smtClean="0">
                    <a:latin typeface="dcr10" panose="020B0500000000000000" pitchFamily="34" charset="0"/>
                  </a:rPr>
                  <a:t>3. Changing one agent’s effort can affect others’ incentives</a:t>
                </a:r>
              </a:p>
              <a:p>
                <a:r>
                  <a:rPr lang="en-US" sz="1600" b="1" dirty="0" smtClean="0">
                    <a:latin typeface="dcr10" panose="020B0500000000000000" pitchFamily="34" charset="0"/>
                  </a:rPr>
                  <a:t>Output distributions </a:t>
                </a:r>
                <a14:m>
                  <m:oMath xmlns:m="http://schemas.openxmlformats.org/officeDocument/2006/math">
                    <m:sSub>
                      <m:sSubPr>
                        <m:ctrlPr>
                          <a:rPr lang="en-US" sz="1600" b="1" i="1" smtClean="0">
                            <a:latin typeface="Cambria Math"/>
                          </a:rPr>
                        </m:ctrlPr>
                      </m:sSubPr>
                      <m:e>
                        <m:r>
                          <a:rPr lang="en-US" sz="1600" b="1" i="1" smtClean="0">
                            <a:latin typeface="Cambria Math"/>
                          </a:rPr>
                          <m:t>𝑷</m:t>
                        </m:r>
                      </m:e>
                      <m:sub>
                        <m:r>
                          <a:rPr lang="en-US" sz="1600" b="1" i="1" smtClean="0">
                            <a:latin typeface="Cambria Math"/>
                          </a:rPr>
                          <m:t>𝒊</m:t>
                        </m:r>
                      </m:sub>
                    </m:sSub>
                  </m:oMath>
                </a14:m>
                <a:r>
                  <a:rPr lang="en-US" sz="1600" dirty="0" smtClean="0">
                    <a:latin typeface="dcr10" panose="020B0500000000000000" pitchFamily="34" charset="0"/>
                  </a:rPr>
                  <a:t> are smooth and satisfy </a:t>
                </a:r>
                <a:r>
                  <a:rPr lang="en-US" sz="1600" dirty="0" err="1" smtClean="0">
                    <a:latin typeface="dcr10" panose="020B0500000000000000" pitchFamily="34" charset="0"/>
                  </a:rPr>
                  <a:t>Mirrlees</a:t>
                </a:r>
                <a:r>
                  <a:rPr lang="en-US" sz="1600" dirty="0" smtClean="0">
                    <a:latin typeface="dcr10" panose="020B0500000000000000" pitchFamily="34" charset="0"/>
                  </a:rPr>
                  <a:t>-Rogerson conditions</a:t>
                </a: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457200" y="1295399"/>
                <a:ext cx="8229600" cy="4525963"/>
              </a:xfrm>
              <a:prstGeom prst="rect">
                <a:avLst/>
              </a:prstGeom>
              <a:blipFill rotWithShape="1">
                <a:blip r:embed="rId5"/>
                <a:stretch>
                  <a:fillRect l="-741" t="-538"/>
                </a:stretch>
              </a:blipFill>
            </p:spPr>
            <p:txBody>
              <a:bodyPr/>
              <a:lstStyle/>
              <a:p>
                <a:r>
                  <a:rPr lang="en-US">
                    <a:noFill/>
                  </a:rPr>
                  <a:t> </a:t>
                </a:r>
              </a:p>
            </p:txBody>
          </p:sp>
        </mc:Fallback>
      </mc:AlternateContent>
      <p:sp>
        <p:nvSpPr>
          <p:cNvPr id="3" name="Action Button: Custom 2">
            <a:hlinkClick r:id="rId6" action="ppaction://hlinksldjump" highlightClick="1"/>
          </p:cNvPr>
          <p:cNvSpPr/>
          <p:nvPr/>
        </p:nvSpPr>
        <p:spPr>
          <a:xfrm>
            <a:off x="990600" y="5875867"/>
            <a:ext cx="4343400" cy="457200"/>
          </a:xfrm>
          <a:prstGeom prst="actionButtonBlank">
            <a:avLst/>
          </a:prstGeom>
          <a:solidFill>
            <a:srgbClr val="3333CC">
              <a:alpha val="25000"/>
            </a:srgbClr>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dcr10" panose="020B0500000000000000" pitchFamily="34" charset="0"/>
              </a:rPr>
              <a:t>Formal statement of assumptions</a:t>
            </a:r>
            <a:endParaRPr lang="en-US" dirty="0">
              <a:solidFill>
                <a:schemeClr val="tx1"/>
              </a:solidFill>
              <a:latin typeface="dcr10" panose="020B0500000000000000" pitchFamily="34" charset="0"/>
            </a:endParaRPr>
          </a:p>
        </p:txBody>
      </p:sp>
    </p:spTree>
    <p:extLst>
      <p:ext uri="{BB962C8B-B14F-4D97-AF65-F5344CB8AC3E}">
        <p14:creationId xmlns:p14="http://schemas.microsoft.com/office/powerpoint/2010/main" val="5405663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Statement of Main Result</a:t>
            </a:r>
            <a:endParaRPr lang="en-US" sz="2800" dirty="0">
              <a:solidFill>
                <a:srgbClr val="333399"/>
              </a:solidFill>
            </a:endParaRPr>
          </a:p>
        </p:txBody>
      </p:sp>
      <mc:AlternateContent xmlns:mc="http://schemas.openxmlformats.org/markup-compatibility/2006" xmlns:a14="http://schemas.microsoft.com/office/drawing/2010/main">
        <mc:Choice Requires="a14">
          <p:sp>
            <p:nvSpPr>
              <p:cNvPr id="2" name="TextBox 1"/>
              <p:cNvSpPr txBox="1"/>
              <p:nvPr/>
            </p:nvSpPr>
            <p:spPr>
              <a:xfrm>
                <a:off x="457200" y="1295178"/>
                <a:ext cx="8229600" cy="4546822"/>
              </a:xfrm>
              <a:prstGeom prst="rect">
                <a:avLst/>
              </a:prstGeom>
              <a:noFill/>
            </p:spPr>
            <p:txBody>
              <a:bodyPr wrap="square" rtlCol="0">
                <a:spAutoFit/>
              </a:bodyPr>
              <a:lstStyle/>
              <a:p>
                <a:r>
                  <a:rPr lang="en-US" sz="2000" dirty="0" smtClean="0">
                    <a:latin typeface="dcr10" panose="020B0500000000000000" pitchFamily="34" charset="0"/>
                  </a:rPr>
                  <a:t>Define </a:t>
                </a:r>
                <a14:m>
                  <m:oMath xmlns:m="http://schemas.openxmlformats.org/officeDocument/2006/math">
                    <m:sSubSup>
                      <m:sSubSupPr>
                        <m:ctrlPr>
                          <a:rPr lang="en-US" sz="2000" b="0" i="1" smtClean="0">
                            <a:latin typeface="Cambria Math"/>
                          </a:rPr>
                        </m:ctrlPr>
                      </m:sSubSupPr>
                      <m:e>
                        <m:r>
                          <a:rPr lang="en-US" sz="2000" b="0" i="1" smtClean="0">
                            <a:latin typeface="Cambria Math"/>
                          </a:rPr>
                          <m:t>𝑒</m:t>
                        </m:r>
                      </m:e>
                      <m:sub>
                        <m:r>
                          <a:rPr lang="en-US" sz="2000" b="0" i="1" smtClean="0">
                            <a:latin typeface="Cambria Math"/>
                          </a:rPr>
                          <m:t>𝑖</m:t>
                        </m:r>
                      </m:sub>
                      <m:sup>
                        <m:r>
                          <a:rPr lang="en-US" sz="2000" b="0" i="1" smtClean="0">
                            <a:latin typeface="Cambria Math"/>
                          </a:rPr>
                          <m:t>𝐹𝐵</m:t>
                        </m:r>
                      </m:sup>
                    </m:sSubSup>
                    <m:d>
                      <m:dPr>
                        <m:ctrlPr>
                          <a:rPr lang="en-US" sz="2000" b="0" i="1" smtClean="0">
                            <a:latin typeface="Cambria Math"/>
                          </a:rPr>
                        </m:ctrlPr>
                      </m:dPr>
                      <m:e>
                        <m:sSub>
                          <m:sSubPr>
                            <m:ctrlPr>
                              <a:rPr lang="en-US" sz="2000" b="0" i="1" smtClean="0">
                                <a:latin typeface="Cambria Math"/>
                              </a:rPr>
                            </m:ctrlPr>
                          </m:sSubPr>
                          <m:e>
                            <m:r>
                              <m:rPr>
                                <m:sty m:val="p"/>
                              </m:rPr>
                              <a:rPr lang="en-US" sz="2000" b="0" i="0" smtClean="0">
                                <a:latin typeface="Cambria Math"/>
                              </a:rPr>
                              <m:t>d</m:t>
                            </m:r>
                          </m:e>
                          <m:sub>
                            <m:r>
                              <m:rPr>
                                <m:sty m:val="p"/>
                              </m:rPr>
                              <a:rPr lang="en-US" sz="2000" b="0" i="0" smtClean="0">
                                <a:latin typeface="Cambria Math"/>
                              </a:rPr>
                              <m:t>i</m:t>
                            </m:r>
                          </m:sub>
                        </m:sSub>
                        <m:r>
                          <a:rPr lang="en-US" sz="2000" b="0" i="0" smtClean="0">
                            <a:latin typeface="Cambria Math"/>
                          </a:rPr>
                          <m:t>,</m:t>
                        </m:r>
                        <m:r>
                          <a:rPr lang="en-US" sz="2000" b="0" i="1" smtClean="0">
                            <a:latin typeface="Cambria Math"/>
                          </a:rPr>
                          <m:t>𝜃</m:t>
                        </m:r>
                      </m:e>
                    </m:d>
                    <m:r>
                      <a:rPr lang="en-US" sz="2000" b="0" i="1" smtClean="0">
                        <a:latin typeface="Cambria Math"/>
                      </a:rPr>
                      <m:t>=</m:t>
                    </m:r>
                    <m:r>
                      <a:rPr lang="en-US" sz="2000" b="0" i="1" smtClean="0">
                        <a:latin typeface="Cambria Math"/>
                      </a:rPr>
                      <m:t>𝑎𝑟𝑔</m:t>
                    </m:r>
                    <m:func>
                      <m:funcPr>
                        <m:ctrlPr>
                          <a:rPr lang="en-US" sz="2000" b="0" i="1" smtClean="0">
                            <a:latin typeface="Cambria Math"/>
                          </a:rPr>
                        </m:ctrlPr>
                      </m:funcPr>
                      <m:fName>
                        <m:limLow>
                          <m:limLowPr>
                            <m:ctrlPr>
                              <a:rPr lang="en-US" sz="2000" b="0" i="1" smtClean="0">
                                <a:latin typeface="Cambria Math"/>
                              </a:rPr>
                            </m:ctrlPr>
                          </m:limLowPr>
                          <m:e>
                            <m:r>
                              <m:rPr>
                                <m:sty m:val="p"/>
                              </m:rPr>
                              <a:rPr lang="en-US" sz="2000" b="0" i="0" smtClean="0">
                                <a:latin typeface="Cambria Math"/>
                              </a:rPr>
                              <m:t>max</m:t>
                            </m:r>
                          </m:e>
                          <m:lim>
                            <m:sSub>
                              <m:sSubPr>
                                <m:ctrlPr>
                                  <a:rPr lang="en-US" sz="2000" b="0" i="1" smtClean="0">
                                    <a:latin typeface="Cambria Math"/>
                                  </a:rPr>
                                </m:ctrlPr>
                              </m:sSubPr>
                              <m:e>
                                <m:r>
                                  <a:rPr lang="en-US" sz="2000" b="0" i="1" smtClean="0">
                                    <a:latin typeface="Cambria Math"/>
                                  </a:rPr>
                                  <m:t>𝑒</m:t>
                                </m:r>
                              </m:e>
                              <m:sub>
                                <m:r>
                                  <a:rPr lang="en-US" sz="2000" b="0" i="1" smtClean="0">
                                    <a:latin typeface="Cambria Math"/>
                                  </a:rPr>
                                  <m:t>𝑖</m:t>
                                </m:r>
                              </m:sub>
                            </m:sSub>
                          </m:lim>
                        </m:limLow>
                      </m:fName>
                      <m:e>
                        <m:r>
                          <a:rPr lang="en-US" sz="2000" b="0" i="1" smtClean="0">
                            <a:latin typeface="Cambria Math"/>
                          </a:rPr>
                          <m:t>𝐸</m:t>
                        </m:r>
                        <m:d>
                          <m:dPr>
                            <m:begChr m:val="["/>
                            <m:endChr m:val="]"/>
                            <m:ctrlPr>
                              <a:rPr lang="en-US" sz="2000" b="0" i="1" smtClean="0">
                                <a:latin typeface="Cambria Math"/>
                              </a:rPr>
                            </m:ctrlPr>
                          </m:dPr>
                          <m:e>
                            <m:sSub>
                              <m:sSubPr>
                                <m:ctrlPr>
                                  <a:rPr lang="en-US" sz="2000" b="0" i="1" smtClean="0">
                                    <a:latin typeface="Cambria Math"/>
                                  </a:rPr>
                                </m:ctrlPr>
                              </m:sSubPr>
                              <m:e>
                                <m:r>
                                  <a:rPr lang="en-US" sz="2000" b="0" i="1" smtClean="0">
                                    <a:latin typeface="Cambria Math"/>
                                  </a:rPr>
                                  <m:t>𝑦</m:t>
                                </m:r>
                              </m:e>
                              <m:sub>
                                <m:r>
                                  <a:rPr lang="en-US" sz="2000" b="0" i="1" smtClean="0">
                                    <a:latin typeface="Cambria Math"/>
                                  </a:rPr>
                                  <m:t>𝑖</m:t>
                                </m:r>
                              </m:sub>
                            </m:sSub>
                          </m:e>
                          <m:e>
                            <m:sSub>
                              <m:sSubPr>
                                <m:ctrlPr>
                                  <a:rPr lang="en-US" sz="2000" b="0" i="1" smtClean="0">
                                    <a:latin typeface="Cambria Math"/>
                                  </a:rPr>
                                </m:ctrlPr>
                              </m:sSubPr>
                              <m:e>
                                <m:r>
                                  <a:rPr lang="en-US" sz="2000" b="0" i="1" smtClean="0">
                                    <a:latin typeface="Cambria Math"/>
                                  </a:rPr>
                                  <m:t>𝑑</m:t>
                                </m:r>
                              </m:e>
                              <m:sub>
                                <m:r>
                                  <a:rPr lang="en-US" sz="2000" b="0" i="1" smtClean="0">
                                    <a:latin typeface="Cambria Math"/>
                                  </a:rPr>
                                  <m:t>𝑖</m:t>
                                </m:r>
                              </m:sub>
                            </m:sSub>
                            <m:r>
                              <a:rPr lang="en-US" sz="2000" b="0" i="1" smtClean="0">
                                <a:latin typeface="Cambria Math"/>
                              </a:rPr>
                              <m:t>,</m:t>
                            </m:r>
                            <m:r>
                              <a:rPr lang="en-US" sz="2000" b="0" i="1" smtClean="0">
                                <a:latin typeface="Cambria Math"/>
                              </a:rPr>
                              <m:t>𝜃</m:t>
                            </m:r>
                            <m:r>
                              <a:rPr lang="en-US" sz="2000" b="0" i="1" smtClean="0">
                                <a:latin typeface="Cambria Math"/>
                              </a:rPr>
                              <m:t>,</m:t>
                            </m:r>
                            <m:sSub>
                              <m:sSubPr>
                                <m:ctrlPr>
                                  <a:rPr lang="en-US" sz="2000" b="0" i="1" smtClean="0">
                                    <a:latin typeface="Cambria Math"/>
                                  </a:rPr>
                                </m:ctrlPr>
                              </m:sSubPr>
                              <m:e>
                                <m:r>
                                  <a:rPr lang="en-US" sz="2000" b="0" i="1" smtClean="0">
                                    <a:latin typeface="Cambria Math"/>
                                  </a:rPr>
                                  <m:t>𝑒</m:t>
                                </m:r>
                              </m:e>
                              <m:sub>
                                <m:r>
                                  <a:rPr lang="en-US" sz="2000" b="0" i="1" smtClean="0">
                                    <a:latin typeface="Cambria Math"/>
                                  </a:rPr>
                                  <m:t>𝑖</m:t>
                                </m:r>
                              </m:sub>
                            </m:sSub>
                          </m:e>
                        </m:d>
                        <m:r>
                          <a:rPr lang="en-US" sz="2000" b="0" i="1" smtClean="0">
                            <a:latin typeface="Cambria Math"/>
                          </a:rPr>
                          <m:t>−</m:t>
                        </m:r>
                        <m:r>
                          <a:rPr lang="en-US" sz="2000" b="0" i="1" smtClean="0">
                            <a:latin typeface="Cambria Math"/>
                          </a:rPr>
                          <m:t>𝑐</m:t>
                        </m:r>
                        <m:r>
                          <a:rPr lang="en-US" sz="2000" b="0" i="1" smtClean="0">
                            <a:latin typeface="Cambria Math"/>
                          </a:rPr>
                          <m:t>(</m:t>
                        </m:r>
                        <m:sSub>
                          <m:sSubPr>
                            <m:ctrlPr>
                              <a:rPr lang="en-US" sz="2000" b="0" i="1" smtClean="0">
                                <a:latin typeface="Cambria Math"/>
                              </a:rPr>
                            </m:ctrlPr>
                          </m:sSubPr>
                          <m:e>
                            <m:r>
                              <a:rPr lang="en-US" sz="2000" b="0" i="1" smtClean="0">
                                <a:latin typeface="Cambria Math"/>
                              </a:rPr>
                              <m:t>𝑒</m:t>
                            </m:r>
                          </m:e>
                          <m:sub>
                            <m:r>
                              <a:rPr lang="en-US" sz="2000" b="0" i="1" smtClean="0">
                                <a:latin typeface="Cambria Math"/>
                              </a:rPr>
                              <m:t>𝑖</m:t>
                            </m:r>
                          </m:sub>
                        </m:sSub>
                        <m:r>
                          <a:rPr lang="en-US" sz="2000" b="0" i="1" smtClean="0">
                            <a:latin typeface="Cambria Math"/>
                          </a:rPr>
                          <m:t>)</m:t>
                        </m:r>
                      </m:e>
                    </m:func>
                  </m:oMath>
                </a14:m>
                <a:endParaRPr lang="en-US" sz="2000" dirty="0" smtClean="0">
                  <a:latin typeface="dcr10" panose="020B0500000000000000" pitchFamily="34" charset="0"/>
                </a:endParaRPr>
              </a:p>
              <a:p>
                <a:endParaRPr lang="en-US" sz="2000" dirty="0">
                  <a:latin typeface="dcr10" panose="020B0500000000000000" pitchFamily="34" charset="0"/>
                </a:endParaRPr>
              </a:p>
              <a:p>
                <a:r>
                  <a:rPr lang="en-US" sz="2000" dirty="0" smtClean="0">
                    <a:latin typeface="dcr10" panose="020B0500000000000000" pitchFamily="34" charset="0"/>
                  </a:rPr>
                  <a:t>In a smooth game, let </a:t>
                </a:r>
                <a14:m>
                  <m:oMath xmlns:m="http://schemas.openxmlformats.org/officeDocument/2006/math">
                    <m:sSup>
                      <m:sSupPr>
                        <m:ctrlPr>
                          <a:rPr lang="en-US" sz="2000" b="0" i="1" smtClean="0">
                            <a:latin typeface="Cambria Math"/>
                          </a:rPr>
                        </m:ctrlPr>
                      </m:sSupPr>
                      <m:e>
                        <m:r>
                          <a:rPr lang="en-US" sz="2000" b="0" i="1" smtClean="0">
                            <a:latin typeface="Cambria Math"/>
                          </a:rPr>
                          <m:t>𝜎</m:t>
                        </m:r>
                      </m:e>
                      <m:sup>
                        <m:r>
                          <a:rPr lang="en-US" sz="2000" b="0" i="1" smtClean="0">
                            <a:latin typeface="Cambria Math"/>
                          </a:rPr>
                          <m:t>∗</m:t>
                        </m:r>
                      </m:sup>
                    </m:sSup>
                  </m:oMath>
                </a14:m>
                <a:r>
                  <a:rPr lang="en-US" sz="2000" dirty="0" smtClean="0">
                    <a:latin typeface="dcr10" panose="020B0500000000000000" pitchFamily="34" charset="0"/>
                  </a:rPr>
                  <a:t> be a surplus-maximizing recursive equilibrium</a:t>
                </a:r>
              </a:p>
              <a:p>
                <a:endParaRPr lang="en-US" sz="2000" dirty="0">
                  <a:latin typeface="dcr10" panose="020B0500000000000000" pitchFamily="34" charset="0"/>
                </a:endParaRPr>
              </a:p>
              <a:p>
                <a:r>
                  <a:rPr lang="en-US" sz="2000" dirty="0" smtClean="0">
                    <a:latin typeface="dcr10" panose="020B0500000000000000" pitchFamily="34" charset="0"/>
                  </a:rPr>
                  <a:t>For agents </a:t>
                </a:r>
                <a14:m>
                  <m:oMath xmlns:m="http://schemas.openxmlformats.org/officeDocument/2006/math">
                    <m:r>
                      <a:rPr lang="en-US" sz="2000" b="0" i="1" smtClean="0">
                        <a:latin typeface="Cambria Math"/>
                      </a:rPr>
                      <m:t>𝑖</m:t>
                    </m:r>
                    <m:r>
                      <a:rPr lang="en-US" sz="2000" b="0" i="1" smtClean="0">
                        <a:latin typeface="Cambria Math"/>
                      </a:rPr>
                      <m:t>,</m:t>
                    </m:r>
                    <m:r>
                      <a:rPr lang="en-US" sz="2000" b="0" i="1" smtClean="0">
                        <a:latin typeface="Cambria Math"/>
                      </a:rPr>
                      <m:t>𝑗</m:t>
                    </m:r>
                  </m:oMath>
                </a14:m>
                <a:r>
                  <a:rPr lang="en-US" sz="2000" dirty="0" smtClean="0">
                    <a:latin typeface="dcr10" panose="020B0500000000000000" pitchFamily="34" charset="0"/>
                  </a:rPr>
                  <a:t>, consider a history </a:t>
                </a:r>
                <a14:m>
                  <m:oMath xmlns:m="http://schemas.openxmlformats.org/officeDocument/2006/math">
                    <m:sSubSup>
                      <m:sSubSupPr>
                        <m:ctrlPr>
                          <a:rPr lang="en-US" sz="2000" b="0" i="1" smtClean="0">
                            <a:latin typeface="Cambria Math"/>
                          </a:rPr>
                        </m:ctrlPr>
                      </m:sSubSupPr>
                      <m:e>
                        <m:r>
                          <a:rPr lang="en-US" sz="2000" b="0" i="1" smtClean="0">
                            <a:latin typeface="Cambria Math"/>
                          </a:rPr>
                          <m:t>h</m:t>
                        </m:r>
                      </m:e>
                      <m:sub>
                        <m:r>
                          <a:rPr lang="en-US" sz="2000" b="0" i="1" smtClean="0">
                            <a:latin typeface="Cambria Math"/>
                          </a:rPr>
                          <m:t>0</m:t>
                        </m:r>
                      </m:sub>
                      <m:sup>
                        <m:r>
                          <a:rPr lang="en-US" sz="2000" b="0" i="1" smtClean="0">
                            <a:latin typeface="Cambria Math"/>
                          </a:rPr>
                          <m:t>𝑡</m:t>
                        </m:r>
                        <m:r>
                          <a:rPr lang="en-US" sz="2000" b="0" i="1" smtClean="0">
                            <a:latin typeface="Cambria Math"/>
                          </a:rPr>
                          <m:t>+1</m:t>
                        </m:r>
                      </m:sup>
                    </m:sSubSup>
                  </m:oMath>
                </a14:m>
                <a:r>
                  <a:rPr lang="en-US" sz="2000" dirty="0" smtClean="0">
                    <a:latin typeface="dcr10" panose="020B0500000000000000" pitchFamily="34" charset="0"/>
                  </a:rPr>
                  <a:t> such that:</a:t>
                </a:r>
              </a:p>
              <a:p>
                <a:pPr marL="457200" indent="-457200">
                  <a:buFont typeface="+mj-lt"/>
                  <a:buAutoNum type="arabicPeriod"/>
                </a:pPr>
                <a:r>
                  <a:rPr lang="en-US" sz="2000" dirty="0" smtClean="0">
                    <a:latin typeface="dcr10" panose="020B0500000000000000" pitchFamily="34" charset="0"/>
                  </a:rPr>
                  <a:t>Agent </a:t>
                </a:r>
                <a14:m>
                  <m:oMath xmlns:m="http://schemas.openxmlformats.org/officeDocument/2006/math">
                    <m:r>
                      <a:rPr lang="en-US" sz="2000" b="0" i="1" smtClean="0">
                        <a:latin typeface="Cambria Math"/>
                      </a:rPr>
                      <m:t>𝑖</m:t>
                    </m:r>
                  </m:oMath>
                </a14:m>
                <a:r>
                  <a:rPr lang="en-US" sz="2000" dirty="0" smtClean="0">
                    <a:latin typeface="dcr10" panose="020B0500000000000000" pitchFamily="34" charset="0"/>
                  </a:rPr>
                  <a:t> chooses positive effort less than </a:t>
                </a:r>
                <a14:m>
                  <m:oMath xmlns:m="http://schemas.openxmlformats.org/officeDocument/2006/math">
                    <m:sSubSup>
                      <m:sSubSupPr>
                        <m:ctrlPr>
                          <a:rPr lang="en-US" sz="2000" b="0" i="1" smtClean="0">
                            <a:latin typeface="Cambria Math"/>
                          </a:rPr>
                        </m:ctrlPr>
                      </m:sSubSupPr>
                      <m:e>
                        <m:r>
                          <a:rPr lang="en-US" sz="2000" b="0" i="1" smtClean="0">
                            <a:latin typeface="Cambria Math"/>
                          </a:rPr>
                          <m:t>𝑒</m:t>
                        </m:r>
                      </m:e>
                      <m:sub>
                        <m:r>
                          <a:rPr lang="en-US" sz="2000" b="0" i="1" smtClean="0">
                            <a:latin typeface="Cambria Math"/>
                          </a:rPr>
                          <m:t>𝑖</m:t>
                        </m:r>
                      </m:sub>
                      <m:sup>
                        <m:r>
                          <a:rPr lang="en-US" sz="2000" b="0" i="1" smtClean="0">
                            <a:latin typeface="Cambria Math"/>
                          </a:rPr>
                          <m:t>𝐹𝐵</m:t>
                        </m:r>
                      </m:sup>
                    </m:sSubSup>
                  </m:oMath>
                </a14:m>
                <a:r>
                  <a:rPr lang="en-US" sz="2000" dirty="0" smtClean="0">
                    <a:latin typeface="dcr10" panose="020B0500000000000000" pitchFamily="34" charset="0"/>
                  </a:rPr>
                  <a:t> in </a:t>
                </a:r>
                <a14:m>
                  <m:oMath xmlns:m="http://schemas.openxmlformats.org/officeDocument/2006/math">
                    <m:r>
                      <a:rPr lang="en-US" sz="2000" b="0" i="1" smtClean="0">
                        <a:latin typeface="Cambria Math"/>
                      </a:rPr>
                      <m:t>𝑡</m:t>
                    </m:r>
                  </m:oMath>
                </a14:m>
                <a:endParaRPr lang="en-US" sz="2000" dirty="0" smtClean="0">
                  <a:latin typeface="dcr10" panose="020B0500000000000000" pitchFamily="34" charset="0"/>
                </a:endParaRPr>
              </a:p>
              <a:p>
                <a:pPr marL="457200" indent="-457200">
                  <a:buFont typeface="+mj-lt"/>
                  <a:buAutoNum type="arabicPeriod"/>
                </a:pPr>
                <a:r>
                  <a:rPr lang="en-US" sz="2000" dirty="0" smtClean="0">
                    <a:latin typeface="dcr10" panose="020B0500000000000000" pitchFamily="34" charset="0"/>
                  </a:rPr>
                  <a:t>Agent </a:t>
                </a:r>
                <a14:m>
                  <m:oMath xmlns:m="http://schemas.openxmlformats.org/officeDocument/2006/math">
                    <m:r>
                      <a:rPr lang="en-US" sz="2000" b="0" i="1" smtClean="0">
                        <a:latin typeface="Cambria Math"/>
                      </a:rPr>
                      <m:t>𝑖</m:t>
                    </m:r>
                  </m:oMath>
                </a14:m>
                <a:r>
                  <a:rPr lang="en-US" sz="2000" dirty="0" smtClean="0">
                    <a:latin typeface="dcr10" panose="020B0500000000000000" pitchFamily="34" charset="0"/>
                  </a:rPr>
                  <a:t>’s output had strictly positive likelihood ratio in </a:t>
                </a:r>
                <a14:m>
                  <m:oMath xmlns:m="http://schemas.openxmlformats.org/officeDocument/2006/math">
                    <m:r>
                      <a:rPr lang="en-US" sz="2000" b="0" i="1" smtClean="0">
                        <a:latin typeface="Cambria Math"/>
                      </a:rPr>
                      <m:t>𝑡</m:t>
                    </m:r>
                  </m:oMath>
                </a14:m>
                <a:endParaRPr lang="en-US" sz="2000" dirty="0" smtClean="0">
                  <a:latin typeface="dcr10" panose="020B0500000000000000" pitchFamily="34" charset="0"/>
                </a:endParaRPr>
              </a:p>
              <a:p>
                <a:pPr marL="457200" indent="-457200">
                  <a:buFont typeface="+mj-lt"/>
                  <a:buAutoNum type="arabicPeriod"/>
                </a:pPr>
                <a:r>
                  <a:rPr lang="en-US" sz="2000" dirty="0" smtClean="0">
                    <a:latin typeface="dcr10" panose="020B0500000000000000" pitchFamily="34" charset="0"/>
                  </a:rPr>
                  <a:t>Agent </a:t>
                </a:r>
                <a14:m>
                  <m:oMath xmlns:m="http://schemas.openxmlformats.org/officeDocument/2006/math">
                    <m:r>
                      <a:rPr lang="en-US" sz="2000" b="0" i="1" smtClean="0">
                        <a:latin typeface="Cambria Math"/>
                      </a:rPr>
                      <m:t>𝑗</m:t>
                    </m:r>
                  </m:oMath>
                </a14:m>
                <a:r>
                  <a:rPr lang="en-US" sz="2000" dirty="0" smtClean="0">
                    <a:latin typeface="dcr10" panose="020B0500000000000000" pitchFamily="34" charset="0"/>
                  </a:rPr>
                  <a:t>’s output had weakly negative likelihood ratio for all </a:t>
                </a:r>
                <a14:m>
                  <m:oMath xmlns:m="http://schemas.openxmlformats.org/officeDocument/2006/math">
                    <m:sSup>
                      <m:sSupPr>
                        <m:ctrlPr>
                          <a:rPr lang="en-US" sz="2000" b="0" i="1" smtClean="0">
                            <a:latin typeface="Cambria Math"/>
                          </a:rPr>
                        </m:ctrlPr>
                      </m:sSupPr>
                      <m:e>
                        <m:r>
                          <a:rPr lang="en-US" sz="2000" b="0" i="1" smtClean="0">
                            <a:latin typeface="Cambria Math"/>
                          </a:rPr>
                          <m:t>𝑡</m:t>
                        </m:r>
                      </m:e>
                      <m:sup>
                        <m:r>
                          <a:rPr lang="en-US" sz="2000" b="0" i="1" smtClean="0">
                            <a:latin typeface="Cambria Math"/>
                          </a:rPr>
                          <m:t>′</m:t>
                        </m:r>
                      </m:sup>
                    </m:sSup>
                    <m:r>
                      <a:rPr lang="en-US" sz="2000" b="0" i="1" smtClean="0">
                        <a:latin typeface="Cambria Math"/>
                      </a:rPr>
                      <m:t>≤</m:t>
                    </m:r>
                    <m:r>
                      <a:rPr lang="en-US" sz="2000" b="0" i="1" smtClean="0">
                        <a:latin typeface="Cambria Math"/>
                      </a:rPr>
                      <m:t>𝑡</m:t>
                    </m:r>
                  </m:oMath>
                </a14:m>
                <a:endParaRPr lang="en-US" sz="2000" dirty="0" smtClean="0">
                  <a:latin typeface="dcr10" panose="020B0500000000000000" pitchFamily="34" charset="0"/>
                </a:endParaRPr>
              </a:p>
              <a:p>
                <a:pPr marL="457200" indent="-457200">
                  <a:buFont typeface="+mj-lt"/>
                  <a:buAutoNum type="arabicPeriod"/>
                </a:pPr>
                <a:r>
                  <a:rPr lang="en-US" sz="2000" dirty="0" smtClean="0">
                    <a:latin typeface="dcr10" panose="020B0500000000000000" pitchFamily="34" charset="0"/>
                  </a:rPr>
                  <a:t>Both </a:t>
                </a:r>
                <a14:m>
                  <m:oMath xmlns:m="http://schemas.openxmlformats.org/officeDocument/2006/math">
                    <m:r>
                      <a:rPr lang="en-US" sz="2000" b="0" i="1" smtClean="0">
                        <a:latin typeface="Cambria Math"/>
                      </a:rPr>
                      <m:t>𝑖</m:t>
                    </m:r>
                  </m:oMath>
                </a14:m>
                <a:r>
                  <a:rPr lang="en-US" sz="2000" dirty="0" smtClean="0">
                    <a:latin typeface="dcr10" panose="020B0500000000000000" pitchFamily="34" charset="0"/>
                  </a:rPr>
                  <a:t> and </a:t>
                </a:r>
                <a14:m>
                  <m:oMath xmlns:m="http://schemas.openxmlformats.org/officeDocument/2006/math">
                    <m:r>
                      <a:rPr lang="en-US" sz="2000" b="0" i="1" smtClean="0">
                        <a:latin typeface="Cambria Math"/>
                      </a:rPr>
                      <m:t>𝑗</m:t>
                    </m:r>
                  </m:oMath>
                </a14:m>
                <a:r>
                  <a:rPr lang="en-US" sz="2000" dirty="0" smtClean="0">
                    <a:latin typeface="dcr10" panose="020B0500000000000000" pitchFamily="34" charset="0"/>
                  </a:rPr>
                  <a:t> have positive weight (</a:t>
                </a:r>
                <a14:m>
                  <m:oMath xmlns:m="http://schemas.openxmlformats.org/officeDocument/2006/math">
                    <m:sSub>
                      <m:sSubPr>
                        <m:ctrlPr>
                          <a:rPr lang="en-US" sz="2000" b="0" i="1" smtClean="0">
                            <a:latin typeface="Cambria Math"/>
                          </a:rPr>
                        </m:ctrlPr>
                      </m:sSubPr>
                      <m:e>
                        <m:r>
                          <a:rPr lang="en-US" sz="2000" b="0" i="1" smtClean="0">
                            <a:latin typeface="Cambria Math"/>
                          </a:rPr>
                          <m:t>𝑑</m:t>
                        </m:r>
                      </m:e>
                      <m:sub>
                        <m:r>
                          <a:rPr lang="en-US" sz="2000" b="0" i="1" smtClean="0">
                            <a:latin typeface="Cambria Math"/>
                          </a:rPr>
                          <m:t>𝑖</m:t>
                        </m:r>
                        <m:r>
                          <a:rPr lang="en-US" sz="2000" b="0" i="1" smtClean="0">
                            <a:latin typeface="Cambria Math"/>
                          </a:rPr>
                          <m:t>,</m:t>
                        </m:r>
                        <m:r>
                          <a:rPr lang="en-US" sz="2000" b="0" i="1" smtClean="0">
                            <a:latin typeface="Cambria Math"/>
                          </a:rPr>
                          <m:t>𝑡</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𝑑</m:t>
                        </m:r>
                      </m:e>
                      <m:sub>
                        <m:r>
                          <a:rPr lang="en-US" sz="2000" b="0" i="1" smtClean="0">
                            <a:latin typeface="Cambria Math"/>
                          </a:rPr>
                          <m:t>𝑗</m:t>
                        </m:r>
                        <m:r>
                          <a:rPr lang="en-US" sz="2000" b="0" i="1" smtClean="0">
                            <a:latin typeface="Cambria Math"/>
                          </a:rPr>
                          <m:t>,</m:t>
                        </m:r>
                        <m:r>
                          <a:rPr lang="en-US" sz="2000" b="0" i="1" smtClean="0">
                            <a:latin typeface="Cambria Math"/>
                          </a:rPr>
                          <m:t>𝑡</m:t>
                        </m:r>
                      </m:sub>
                    </m:sSub>
                    <m:r>
                      <a:rPr lang="en-US" sz="2000" b="0" i="1" smtClean="0">
                        <a:latin typeface="Cambria Math"/>
                      </a:rPr>
                      <m:t>&gt;0</m:t>
                    </m:r>
                  </m:oMath>
                </a14:m>
                <a:r>
                  <a:rPr lang="en-US" sz="2000" dirty="0" smtClean="0">
                    <a:latin typeface="dcr10" panose="020B0500000000000000" pitchFamily="34" charset="0"/>
                  </a:rPr>
                  <a:t>)</a:t>
                </a:r>
              </a:p>
              <a:p>
                <a:pPr marL="457200" indent="-457200">
                  <a:buFont typeface="+mj-lt"/>
                  <a:buAutoNum type="arabicPeriod"/>
                </a:pPr>
                <a:endParaRPr lang="en-US" sz="2000" dirty="0">
                  <a:latin typeface="dcr10" panose="020B0500000000000000" pitchFamily="34" charset="0"/>
                </a:endParaRPr>
              </a:p>
              <a:p>
                <a:r>
                  <a:rPr lang="en-US" sz="2000" dirty="0" smtClean="0">
                    <a:latin typeface="dcr10" panose="020B0500000000000000" pitchFamily="34" charset="0"/>
                  </a:rPr>
                  <a:t>For almost all such </a:t>
                </a:r>
                <a14:m>
                  <m:oMath xmlns:m="http://schemas.openxmlformats.org/officeDocument/2006/math">
                    <m:sSubSup>
                      <m:sSubSupPr>
                        <m:ctrlPr>
                          <a:rPr lang="en-US" sz="2000" b="0" i="1" smtClean="0">
                            <a:latin typeface="Cambria Math"/>
                          </a:rPr>
                        </m:ctrlPr>
                      </m:sSubSupPr>
                      <m:e>
                        <m:r>
                          <a:rPr lang="en-US" sz="2000" b="0" i="1" smtClean="0">
                            <a:latin typeface="Cambria Math"/>
                          </a:rPr>
                          <m:t>h</m:t>
                        </m:r>
                      </m:e>
                      <m:sub>
                        <m:r>
                          <a:rPr lang="en-US" sz="2000" b="0" i="1" smtClean="0">
                            <a:latin typeface="Cambria Math"/>
                          </a:rPr>
                          <m:t>0</m:t>
                        </m:r>
                      </m:sub>
                      <m:sup>
                        <m:r>
                          <a:rPr lang="en-US" sz="2000" b="0" i="1" smtClean="0">
                            <a:latin typeface="Cambria Math"/>
                          </a:rPr>
                          <m:t>𝑡</m:t>
                        </m:r>
                        <m:r>
                          <a:rPr lang="en-US" sz="2000" b="0" i="1" smtClean="0">
                            <a:latin typeface="Cambria Math"/>
                          </a:rPr>
                          <m:t>+1</m:t>
                        </m:r>
                      </m:sup>
                    </m:sSubSup>
                  </m:oMath>
                </a14:m>
                <a:r>
                  <a:rPr lang="en-US" sz="2000" dirty="0" smtClean="0">
                    <a:latin typeface="dcr10" panose="020B0500000000000000" pitchFamily="34" charset="0"/>
                  </a:rPr>
                  <a:t>, </a:t>
                </a:r>
                <a14:m>
                  <m:oMath xmlns:m="http://schemas.openxmlformats.org/officeDocument/2006/math">
                    <m:sSup>
                      <m:sSupPr>
                        <m:ctrlPr>
                          <a:rPr lang="en-US" sz="2000" b="0" i="1" dirty="0" smtClean="0">
                            <a:latin typeface="Cambria Math"/>
                          </a:rPr>
                        </m:ctrlPr>
                      </m:sSupPr>
                      <m:e>
                        <m:r>
                          <a:rPr lang="en-US" sz="2000" b="0" i="1" dirty="0" smtClean="0">
                            <a:latin typeface="Cambria Math"/>
                          </a:rPr>
                          <m:t>𝜎</m:t>
                        </m:r>
                      </m:e>
                      <m:sup>
                        <m:r>
                          <a:rPr lang="en-US" sz="2000" b="0" i="1" dirty="0" smtClean="0">
                            <a:latin typeface="Cambria Math"/>
                          </a:rPr>
                          <m:t>∗</m:t>
                        </m:r>
                      </m:sup>
                    </m:sSup>
                    <m:r>
                      <a:rPr lang="en-US" sz="2000" b="0" i="1" dirty="0" smtClean="0">
                        <a:latin typeface="Cambria Math"/>
                      </a:rPr>
                      <m:t>|</m:t>
                    </m:r>
                    <m:sSubSup>
                      <m:sSubSupPr>
                        <m:ctrlPr>
                          <a:rPr lang="en-US" sz="2000" b="0" i="1" dirty="0" smtClean="0">
                            <a:latin typeface="Cambria Math"/>
                          </a:rPr>
                        </m:ctrlPr>
                      </m:sSubSupPr>
                      <m:e>
                        <m:r>
                          <a:rPr lang="en-US" sz="2000" b="0" i="1" dirty="0" smtClean="0">
                            <a:latin typeface="Cambria Math"/>
                          </a:rPr>
                          <m:t>h</m:t>
                        </m:r>
                      </m:e>
                      <m:sub>
                        <m:r>
                          <a:rPr lang="en-US" sz="2000" b="0" i="1" dirty="0" smtClean="0">
                            <a:latin typeface="Cambria Math"/>
                          </a:rPr>
                          <m:t>0</m:t>
                        </m:r>
                      </m:sub>
                      <m:sup>
                        <m:r>
                          <a:rPr lang="en-US" sz="2000" b="0" i="1" dirty="0" smtClean="0">
                            <a:latin typeface="Cambria Math"/>
                          </a:rPr>
                          <m:t>𝑡</m:t>
                        </m:r>
                        <m:r>
                          <a:rPr lang="en-US" sz="2000" b="0" i="1" dirty="0" smtClean="0">
                            <a:latin typeface="Cambria Math"/>
                          </a:rPr>
                          <m:t>+1</m:t>
                        </m:r>
                      </m:sup>
                    </m:sSubSup>
                  </m:oMath>
                </a14:m>
                <a:r>
                  <a:rPr lang="en-US" sz="2000" dirty="0" smtClean="0">
                    <a:latin typeface="dcr10" panose="020B0500000000000000" pitchFamily="34" charset="0"/>
                  </a:rPr>
                  <a:t> is </a:t>
                </a:r>
                <a:r>
                  <a:rPr lang="en-US" sz="2000" b="1" dirty="0" smtClean="0">
                    <a:latin typeface="dcr10" panose="020B0500000000000000" pitchFamily="34" charset="0"/>
                  </a:rPr>
                  <a:t>not </a:t>
                </a:r>
                <a:r>
                  <a:rPr lang="en-US" sz="2000" dirty="0" smtClean="0">
                    <a:latin typeface="dcr10" panose="020B0500000000000000" pitchFamily="34" charset="0"/>
                  </a:rPr>
                  <a:t>surplus-maximizing </a:t>
                </a:r>
              </a:p>
              <a:p>
                <a:pPr marL="457200" indent="-457200">
                  <a:buFont typeface="+mj-lt"/>
                  <a:buAutoNum type="arabicPeriod"/>
                </a:pPr>
                <a:endParaRPr lang="en-US" sz="2000" dirty="0" smtClean="0">
                  <a:latin typeface="dcr10" panose="020B0500000000000000" pitchFamily="34" charset="0"/>
                </a:endParaRPr>
              </a:p>
              <a:p>
                <a:pPr marL="457200" indent="-457200">
                  <a:buFont typeface="+mj-lt"/>
                  <a:buAutoNum type="arabicPeriod"/>
                </a:pPr>
                <a:endParaRPr lang="en-US" sz="2000" dirty="0" smtClean="0">
                  <a:latin typeface="dcr10" panose="020B0500000000000000" pitchFamily="34" charset="0"/>
                </a:endParaRPr>
              </a:p>
              <a:p>
                <a:pPr marL="457200" indent="-457200">
                  <a:buFont typeface="+mj-lt"/>
                  <a:buAutoNum type="arabicPeriod"/>
                </a:pPr>
                <a:endParaRPr lang="en-US" sz="1600" dirty="0">
                  <a:latin typeface="dcr10" panose="020B0500000000000000"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57200" y="1295178"/>
                <a:ext cx="8229600" cy="4546822"/>
              </a:xfrm>
              <a:prstGeom prst="rect">
                <a:avLst/>
              </a:prstGeom>
              <a:blipFill rotWithShape="1">
                <a:blip r:embed="rId2"/>
                <a:stretch>
                  <a:fillRect l="-741" t="-268"/>
                </a:stretch>
              </a:blipFill>
            </p:spPr>
            <p:txBody>
              <a:bodyPr/>
              <a:lstStyle/>
              <a:p>
                <a:r>
                  <a:rPr lang="en-US">
                    <a:noFill/>
                  </a:rPr>
                  <a:t> </a:t>
                </a:r>
              </a:p>
            </p:txBody>
          </p:sp>
        </mc:Fallback>
      </mc:AlternateContent>
      <p:sp>
        <p:nvSpPr>
          <p:cNvPr id="5" name="Action Button: Custom 4">
            <a:hlinkClick r:id="rId3" action="ppaction://hlinksldjump" highlightClick="1"/>
          </p:cNvPr>
          <p:cNvSpPr/>
          <p:nvPr/>
        </p:nvSpPr>
        <p:spPr>
          <a:xfrm>
            <a:off x="838200" y="5867400"/>
            <a:ext cx="4648200" cy="457200"/>
          </a:xfrm>
          <a:prstGeom prst="actionButtonBlank">
            <a:avLst/>
          </a:prstGeom>
          <a:solidFill>
            <a:srgbClr val="3333CC">
              <a:alpha val="25000"/>
            </a:srgbClr>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dcr10" panose="020B0500000000000000" pitchFamily="34" charset="0"/>
              </a:rPr>
              <a:t>Why is Dyad-Surplus Frontier Smooth?</a:t>
            </a:r>
            <a:endParaRPr lang="en-US" dirty="0">
              <a:solidFill>
                <a:schemeClr val="tx1"/>
              </a:solidFill>
              <a:latin typeface="dcr10" panose="020B0500000000000000" pitchFamily="34" charset="0"/>
            </a:endParaRPr>
          </a:p>
        </p:txBody>
      </p:sp>
      <p:sp>
        <p:nvSpPr>
          <p:cNvPr id="7" name="Action Button: Custom 6">
            <a:hlinkClick r:id="rId4" action="ppaction://hlinksldjump" highlightClick="1"/>
          </p:cNvPr>
          <p:cNvSpPr/>
          <p:nvPr/>
        </p:nvSpPr>
        <p:spPr>
          <a:xfrm>
            <a:off x="5842000" y="5867400"/>
            <a:ext cx="2667000" cy="457200"/>
          </a:xfrm>
          <a:prstGeom prst="actionButtonBlank">
            <a:avLst/>
          </a:prstGeom>
          <a:solidFill>
            <a:srgbClr val="3333CC">
              <a:alpha val="25000"/>
            </a:srgbClr>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dcr10" panose="020B0500000000000000" pitchFamily="34" charset="0"/>
              </a:rPr>
              <a:t>Formal statement</a:t>
            </a:r>
            <a:endParaRPr lang="en-US" dirty="0">
              <a:solidFill>
                <a:schemeClr val="tx1"/>
              </a:solidFill>
              <a:latin typeface="dcr10" panose="020B0500000000000000" pitchFamily="34" charset="0"/>
            </a:endParaRPr>
          </a:p>
        </p:txBody>
      </p:sp>
    </p:spTree>
    <p:extLst>
      <p:ext uri="{BB962C8B-B14F-4D97-AF65-F5344CB8AC3E}">
        <p14:creationId xmlns:p14="http://schemas.microsoft.com/office/powerpoint/2010/main" val="278569366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452436" y="3450262"/>
            <a:ext cx="5502275" cy="609600"/>
          </a:xfrm>
          <a:prstGeom prst="rect">
            <a:avLst/>
          </a:prstGeom>
          <a:solidFill>
            <a:srgbClr val="6666FF">
              <a:alpha val="30000"/>
            </a:srgbClr>
          </a:solidFill>
          <a:ln w="9525">
            <a:noFill/>
            <a:miter lim="800000"/>
            <a:headEnd/>
            <a:tailEnd/>
          </a:ln>
        </p:spPr>
        <p:txBody>
          <a:bodyPr wrap="none" anchor="ctr"/>
          <a:lstStyle/>
          <a:p>
            <a:endParaRPr lang="en-US" sz="1800"/>
          </a:p>
        </p:txBody>
      </p:sp>
      <p:sp>
        <p:nvSpPr>
          <p:cNvPr id="153604" name="Text Box 4"/>
          <p:cNvSpPr txBox="1">
            <a:spLocks noChangeArrowheads="1"/>
          </p:cNvSpPr>
          <p:nvPr/>
        </p:nvSpPr>
        <p:spPr bwMode="auto">
          <a:xfrm>
            <a:off x="452438" y="1711325"/>
            <a:ext cx="28184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342900" indent="-342900">
              <a:buFont typeface="Arial" panose="020B0604020202020204" pitchFamily="34" charset="0"/>
              <a:buChar char="•"/>
              <a:defRPr/>
            </a:pPr>
            <a:r>
              <a:rPr lang="en-US" sz="2000" dirty="0" smtClean="0">
                <a:latin typeface="dcr10" charset="0"/>
                <a:ea typeface="ＭＳ Ｐゴシック" charset="0"/>
                <a:cs typeface="ＭＳ Ｐゴシック" charset="0"/>
              </a:rPr>
              <a:t>Illustrative Example</a:t>
            </a:r>
            <a:endParaRPr lang="en-US" sz="2000" dirty="0">
              <a:latin typeface="dcr10" charset="0"/>
              <a:ea typeface="ＭＳ Ｐゴシック" charset="0"/>
              <a:cs typeface="ＭＳ Ｐゴシック" charset="0"/>
            </a:endParaRPr>
          </a:p>
          <a:p>
            <a:pPr>
              <a:buFontTx/>
              <a:buChar char="•"/>
              <a:defRPr/>
            </a:pPr>
            <a:endParaRPr lang="en-US" sz="2000" dirty="0">
              <a:latin typeface="dcr10" charset="0"/>
              <a:ea typeface="ＭＳ Ｐゴシック" charset="0"/>
              <a:cs typeface="ＭＳ Ｐゴシック" charset="0"/>
            </a:endParaRPr>
          </a:p>
          <a:p>
            <a:pPr marL="342900" indent="-342900">
              <a:buFont typeface="Arial" panose="020B0604020202020204" pitchFamily="34" charset="0"/>
              <a:buChar char="•"/>
              <a:defRPr/>
            </a:pPr>
            <a:r>
              <a:rPr lang="en-US" sz="2000" dirty="0" smtClean="0">
                <a:latin typeface="dcr10" charset="0"/>
                <a:ea typeface="ＭＳ Ｐゴシック" charset="0"/>
                <a:cs typeface="ＭＳ Ｐゴシック" charset="0"/>
              </a:rPr>
              <a:t>The Model</a:t>
            </a:r>
          </a:p>
          <a:p>
            <a:pPr marL="342900" indent="-342900">
              <a:buFont typeface="Arial" panose="020B0604020202020204" pitchFamily="34" charset="0"/>
              <a:buChar char="•"/>
              <a:defRPr/>
            </a:pPr>
            <a:endParaRPr lang="en-US" sz="2000" dirty="0">
              <a:latin typeface="dcr10" charset="0"/>
              <a:ea typeface="ＭＳ Ｐゴシック" charset="0"/>
              <a:cs typeface="ＭＳ Ｐゴシック" charset="0"/>
            </a:endParaRPr>
          </a:p>
          <a:p>
            <a:pPr marL="342900" indent="-342900">
              <a:buFont typeface="Arial" panose="020B0604020202020204" pitchFamily="34" charset="0"/>
              <a:buChar char="•"/>
              <a:defRPr/>
            </a:pPr>
            <a:r>
              <a:rPr lang="en-US" sz="2000" dirty="0" smtClean="0">
                <a:latin typeface="dcr10" charset="0"/>
                <a:ea typeface="ＭＳ Ｐゴシック" charset="0"/>
                <a:cs typeface="ＭＳ Ｐゴシック" charset="0"/>
              </a:rPr>
              <a:t>General Results</a:t>
            </a:r>
            <a:endParaRPr lang="en-US" sz="2000" dirty="0">
              <a:latin typeface="dcr10" charset="0"/>
              <a:ea typeface="ＭＳ Ｐゴシック" charset="0"/>
              <a:cs typeface="ＭＳ Ｐゴシック" charset="0"/>
            </a:endParaRPr>
          </a:p>
          <a:p>
            <a:pPr>
              <a:buFontTx/>
              <a:buChar char="•"/>
              <a:defRPr/>
            </a:pPr>
            <a:endParaRPr lang="en-US" sz="2000" dirty="0">
              <a:latin typeface="dcr10" charset="0"/>
              <a:ea typeface="ＭＳ Ｐゴシック" charset="0"/>
              <a:cs typeface="ＭＳ Ｐゴシック" charset="0"/>
            </a:endParaRPr>
          </a:p>
          <a:p>
            <a:pPr marL="342900" indent="-342900">
              <a:buFont typeface="Arial" panose="020B0604020202020204" pitchFamily="34" charset="0"/>
              <a:buChar char="•"/>
              <a:defRPr/>
            </a:pPr>
            <a:r>
              <a:rPr lang="en-US" sz="2000" dirty="0" smtClean="0">
                <a:latin typeface="dcr10" charset="0"/>
                <a:ea typeface="ＭＳ Ｐゴシック" charset="0"/>
                <a:cs typeface="ＭＳ Ｐゴシック" charset="0"/>
              </a:rPr>
              <a:t>Applications</a:t>
            </a:r>
          </a:p>
          <a:p>
            <a:pPr>
              <a:defRPr/>
            </a:pPr>
            <a:endParaRPr lang="en-US" sz="2000" dirty="0" smtClean="0">
              <a:latin typeface="dcr10" charset="0"/>
              <a:ea typeface="ＭＳ Ｐゴシック" charset="0"/>
              <a:cs typeface="ＭＳ Ｐゴシック" charset="0"/>
            </a:endParaRPr>
          </a:p>
          <a:p>
            <a:pPr marL="342900" indent="-342900">
              <a:buFont typeface="Arial" panose="020B0604020202020204" pitchFamily="34" charset="0"/>
              <a:buChar char="•"/>
              <a:defRPr/>
            </a:pPr>
            <a:r>
              <a:rPr lang="en-US" sz="2000" dirty="0" smtClean="0">
                <a:latin typeface="dcr10" charset="0"/>
                <a:ea typeface="ＭＳ Ｐゴシック" charset="0"/>
                <a:cs typeface="ＭＳ Ｐゴシック" charset="0"/>
              </a:rPr>
              <a:t>Extensions</a:t>
            </a:r>
          </a:p>
          <a:p>
            <a:pPr>
              <a:buFontTx/>
              <a:buChar char="•"/>
              <a:defRPr/>
            </a:pPr>
            <a:endParaRPr lang="en-US" sz="2000" dirty="0" smtClean="0">
              <a:latin typeface="dcr10" charset="0"/>
              <a:ea typeface="ＭＳ Ｐゴシック" charset="0"/>
              <a:cs typeface="ＭＳ Ｐゴシック" charset="0"/>
            </a:endParaRPr>
          </a:p>
          <a:p>
            <a:pPr>
              <a:buFontTx/>
              <a:buChar char="•"/>
              <a:defRPr/>
            </a:pPr>
            <a:endParaRPr lang="en-US" sz="2000" dirty="0">
              <a:latin typeface="dcr10" charset="0"/>
              <a:ea typeface="ＭＳ Ｐゴシック" charset="0"/>
              <a:cs typeface="ＭＳ Ｐゴシック" charset="0"/>
            </a:endParaRPr>
          </a:p>
        </p:txBody>
      </p:sp>
      <p:sp>
        <p:nvSpPr>
          <p:cNvPr id="6" name="Text Box 6"/>
          <p:cNvSpPr txBox="1">
            <a:spLocks noChangeArrowheads="1"/>
          </p:cNvSpPr>
          <p:nvPr/>
        </p:nvSpPr>
        <p:spPr bwMode="auto">
          <a:xfrm>
            <a:off x="457200" y="585094"/>
            <a:ext cx="1557338" cy="519112"/>
          </a:xfrm>
          <a:prstGeom prst="rect">
            <a:avLst/>
          </a:prstGeom>
          <a:noFill/>
          <a:ln w="9525">
            <a:noFill/>
            <a:miter lim="800000"/>
            <a:headEnd/>
            <a:tailEnd/>
          </a:ln>
        </p:spPr>
        <p:txBody>
          <a:bodyPr wrap="none">
            <a:spAutoFit/>
          </a:bodyPr>
          <a:lstStyle/>
          <a:p>
            <a:r>
              <a:rPr lang="en-US" sz="2800" dirty="0">
                <a:solidFill>
                  <a:srgbClr val="333399"/>
                </a:solidFill>
                <a:latin typeface="dccsc10" pitchFamily="34" charset="0"/>
              </a:rPr>
              <a:t>Agenda</a:t>
            </a:r>
          </a:p>
        </p:txBody>
      </p:sp>
    </p:spTree>
    <p:custDataLst>
      <p:tags r:id="rId1"/>
    </p:custDataLst>
    <p:extLst>
      <p:ext uri="{BB962C8B-B14F-4D97-AF65-F5344CB8AC3E}">
        <p14:creationId xmlns:p14="http://schemas.microsoft.com/office/powerpoint/2010/main" val="33617079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62150"/>
            <a:ext cx="8229600" cy="4144963"/>
          </a:xfrm>
        </p:spPr>
        <p:txBody>
          <a:bodyPr>
            <a:normAutofit/>
          </a:bodyPr>
          <a:lstStyle/>
          <a:p>
            <a:pPr marL="0" indent="0">
              <a:buNone/>
            </a:pPr>
            <a:r>
              <a:rPr lang="en-US" sz="2000" dirty="0" smtClean="0">
                <a:latin typeface="dcr10" panose="020B0500000000000000" pitchFamily="34" charset="0"/>
              </a:rPr>
              <a:t>Decision = how many workers to hire in each period</a:t>
            </a:r>
            <a:endParaRPr lang="en-US" sz="1600" dirty="0">
              <a:latin typeface="dcr10" panose="020B0500000000000000" pitchFamily="34" charset="0"/>
            </a:endParaRPr>
          </a:p>
          <a:p>
            <a:r>
              <a:rPr lang="en-US" sz="1600" dirty="0" smtClean="0">
                <a:latin typeface="dcr10" panose="020B0500000000000000" pitchFamily="34" charset="0"/>
              </a:rPr>
              <a:t>State of the world = demand, persistent and increasing over time</a:t>
            </a:r>
          </a:p>
          <a:p>
            <a:r>
              <a:rPr lang="en-US" sz="1600" dirty="0" smtClean="0">
                <a:latin typeface="dcr10" panose="020B0500000000000000" pitchFamily="34" charset="0"/>
              </a:rPr>
              <a:t>Per-worker productivity </a:t>
            </a:r>
            <a:r>
              <a:rPr lang="en-US" sz="1600" b="1" dirty="0" smtClean="0">
                <a:latin typeface="dcr10" panose="020B0500000000000000" pitchFamily="34" charset="0"/>
              </a:rPr>
              <a:t>falls </a:t>
            </a:r>
            <a:r>
              <a:rPr lang="en-US" sz="1600" dirty="0" smtClean="0">
                <a:latin typeface="dcr10" panose="020B0500000000000000" pitchFamily="34" charset="0"/>
              </a:rPr>
              <a:t>in number hired</a:t>
            </a:r>
          </a:p>
          <a:p>
            <a:r>
              <a:rPr lang="en-US" sz="1600" dirty="0">
                <a:latin typeface="dcr10" panose="020B0500000000000000" pitchFamily="34" charset="0"/>
              </a:rPr>
              <a:t>If agents work hard, hire more as demand </a:t>
            </a:r>
            <a:r>
              <a:rPr lang="en-US" sz="1600" dirty="0" smtClean="0">
                <a:latin typeface="dcr10" panose="020B0500000000000000" pitchFamily="34" charset="0"/>
              </a:rPr>
              <a:t>increases</a:t>
            </a:r>
            <a:endParaRPr lang="en-US" sz="1600" dirty="0">
              <a:latin typeface="dcr10" panose="020B0500000000000000" pitchFamily="34" charset="0"/>
            </a:endParaRPr>
          </a:p>
          <a:p>
            <a:endParaRPr lang="en-US" sz="2000" dirty="0" smtClean="0">
              <a:latin typeface="dcr10" panose="020B0500000000000000" pitchFamily="34" charset="0"/>
            </a:endParaRPr>
          </a:p>
          <a:p>
            <a:pPr marL="0" indent="0">
              <a:buNone/>
            </a:pPr>
            <a:r>
              <a:rPr lang="en-US" sz="2000" dirty="0" smtClean="0">
                <a:latin typeface="dcr10" panose="020B0500000000000000" pitchFamily="34" charset="0"/>
              </a:rPr>
              <a:t>Result: hiring growth lags demand increases</a:t>
            </a:r>
            <a:endParaRPr lang="en-US" sz="1600" dirty="0" smtClean="0">
              <a:latin typeface="dcr10" panose="020B0500000000000000" pitchFamily="34" charset="0"/>
            </a:endParaRPr>
          </a:p>
          <a:p>
            <a:r>
              <a:rPr lang="en-US" sz="1600" dirty="0" smtClean="0">
                <a:latin typeface="dcr10" panose="020B0500000000000000" pitchFamily="34" charset="0"/>
              </a:rPr>
              <a:t>Hiring more workers makes current workers less productive</a:t>
            </a:r>
          </a:p>
          <a:p>
            <a:r>
              <a:rPr lang="en-US" sz="1600" dirty="0" smtClean="0">
                <a:latin typeface="dcr10" panose="020B0500000000000000" pitchFamily="34" charset="0"/>
              </a:rPr>
              <a:t>If firm hires rapidly in future, then current workers produce less future surplus</a:t>
            </a:r>
            <a:endParaRPr lang="en-US" sz="1600" dirty="0">
              <a:latin typeface="dcr10" panose="020B0500000000000000" pitchFamily="34" charset="0"/>
            </a:endParaRPr>
          </a:p>
          <a:p>
            <a:r>
              <a:rPr lang="en-US" sz="1600" dirty="0" smtClean="0">
                <a:latin typeface="dcr10" panose="020B0500000000000000" pitchFamily="34" charset="0"/>
              </a:rPr>
              <a:t>So firm optimally delays hiring after increase in demand</a:t>
            </a:r>
          </a:p>
        </p:txBody>
      </p:sp>
      <p:sp>
        <p:nvSpPr>
          <p:cNvPr id="4" name="Title 3"/>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Hiring</a:t>
            </a:r>
            <a:endParaRPr lang="en-US" sz="2800" dirty="0">
              <a:solidFill>
                <a:srgbClr val="333399"/>
              </a:solidFill>
            </a:endParaRPr>
          </a:p>
        </p:txBody>
      </p:sp>
    </p:spTree>
    <p:extLst>
      <p:ext uri="{BB962C8B-B14F-4D97-AF65-F5344CB8AC3E}">
        <p14:creationId xmlns:p14="http://schemas.microsoft.com/office/powerpoint/2010/main" val="7138644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2000" dirty="0" smtClean="0">
              <a:latin typeface="dcr10" panose="020B0500000000000000" pitchFamily="34" charset="0"/>
            </a:endParaRPr>
          </a:p>
          <a:p>
            <a:pPr marL="0" indent="0">
              <a:buNone/>
            </a:pPr>
            <a:r>
              <a:rPr lang="en-US" sz="2000" dirty="0" smtClean="0">
                <a:latin typeface="dcr10" panose="020B0500000000000000" pitchFamily="34" charset="0"/>
              </a:rPr>
              <a:t>Decision = one-time, permanent investment in one agent</a:t>
            </a:r>
            <a:endParaRPr lang="en-US" sz="1600" dirty="0" smtClean="0">
              <a:latin typeface="dcr10" panose="020B0500000000000000" pitchFamily="34" charset="0"/>
            </a:endParaRPr>
          </a:p>
          <a:p>
            <a:r>
              <a:rPr lang="en-US" sz="1600" dirty="0" smtClean="0">
                <a:latin typeface="dcr10" panose="020B0500000000000000" pitchFamily="34" charset="0"/>
              </a:rPr>
              <a:t>Investment increases agent output for fixed effort</a:t>
            </a:r>
          </a:p>
          <a:p>
            <a:r>
              <a:rPr lang="en-US" sz="1600" dirty="0" smtClean="0">
                <a:latin typeface="dcr10" panose="020B0500000000000000" pitchFamily="34" charset="0"/>
              </a:rPr>
              <a:t>Agents have differing returns from investment</a:t>
            </a:r>
          </a:p>
          <a:p>
            <a:r>
              <a:rPr lang="en-US" sz="1600" dirty="0" smtClean="0">
                <a:latin typeface="dcr10" panose="020B0500000000000000" pitchFamily="34" charset="0"/>
              </a:rPr>
              <a:t>Moral hazard: output is stochastic</a:t>
            </a:r>
          </a:p>
          <a:p>
            <a:endParaRPr lang="en-US" sz="2000" dirty="0">
              <a:latin typeface="dcr10" panose="020B0500000000000000" pitchFamily="34" charset="0"/>
            </a:endParaRPr>
          </a:p>
          <a:p>
            <a:pPr marL="0" indent="0">
              <a:buNone/>
            </a:pPr>
            <a:r>
              <a:rPr lang="en-US" sz="2000" dirty="0" smtClean="0">
                <a:latin typeface="dcr10" panose="020B0500000000000000" pitchFamily="34" charset="0"/>
              </a:rPr>
              <a:t>Result: award investment in a tournament</a:t>
            </a:r>
          </a:p>
          <a:p>
            <a:r>
              <a:rPr lang="en-US" sz="1600" dirty="0" smtClean="0">
                <a:latin typeface="dcr10" panose="020B0500000000000000" pitchFamily="34" charset="0"/>
              </a:rPr>
              <a:t>Distort investment: if low-return agent performs well, gets investment</a:t>
            </a:r>
          </a:p>
          <a:p>
            <a:r>
              <a:rPr lang="en-US" sz="1600" dirty="0" smtClean="0">
                <a:latin typeface="dcr10" panose="020B0500000000000000" pitchFamily="34" charset="0"/>
              </a:rPr>
              <a:t>Agent with investment produces more in future, so can be promised larger reward</a:t>
            </a:r>
          </a:p>
        </p:txBody>
      </p:sp>
      <p:sp>
        <p:nvSpPr>
          <p:cNvPr id="4" name="Title 3"/>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Permanent Investment</a:t>
            </a:r>
            <a:endParaRPr lang="en-US" sz="2800" dirty="0">
              <a:solidFill>
                <a:srgbClr val="333399"/>
              </a:solidFill>
            </a:endParaRPr>
          </a:p>
        </p:txBody>
      </p:sp>
    </p:spTree>
    <p:extLst>
      <p:ext uri="{BB962C8B-B14F-4D97-AF65-F5344CB8AC3E}">
        <p14:creationId xmlns:p14="http://schemas.microsoft.com/office/powerpoint/2010/main" val="38142458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435503" y="4034462"/>
            <a:ext cx="5502275" cy="609600"/>
          </a:xfrm>
          <a:prstGeom prst="rect">
            <a:avLst/>
          </a:prstGeom>
          <a:solidFill>
            <a:srgbClr val="6666FF">
              <a:alpha val="30000"/>
            </a:srgbClr>
          </a:solidFill>
          <a:ln w="9525">
            <a:noFill/>
            <a:miter lim="800000"/>
            <a:headEnd/>
            <a:tailEnd/>
          </a:ln>
        </p:spPr>
        <p:txBody>
          <a:bodyPr wrap="none" anchor="ctr"/>
          <a:lstStyle/>
          <a:p>
            <a:endParaRPr lang="en-US" sz="1800"/>
          </a:p>
        </p:txBody>
      </p:sp>
      <p:sp>
        <p:nvSpPr>
          <p:cNvPr id="153604" name="Text Box 4"/>
          <p:cNvSpPr txBox="1">
            <a:spLocks noChangeArrowheads="1"/>
          </p:cNvSpPr>
          <p:nvPr/>
        </p:nvSpPr>
        <p:spPr bwMode="auto">
          <a:xfrm>
            <a:off x="452438" y="1711325"/>
            <a:ext cx="28184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342900" indent="-342900">
              <a:buFont typeface="Arial" panose="020B0604020202020204" pitchFamily="34" charset="0"/>
              <a:buChar char="•"/>
              <a:defRPr/>
            </a:pPr>
            <a:r>
              <a:rPr lang="en-US" sz="2000" dirty="0" smtClean="0">
                <a:latin typeface="dcr10" charset="0"/>
                <a:ea typeface="ＭＳ Ｐゴシック" charset="0"/>
                <a:cs typeface="ＭＳ Ｐゴシック" charset="0"/>
              </a:rPr>
              <a:t>Illustrative Example</a:t>
            </a:r>
            <a:endParaRPr lang="en-US" sz="2000" dirty="0">
              <a:latin typeface="dcr10" charset="0"/>
              <a:ea typeface="ＭＳ Ｐゴシック" charset="0"/>
              <a:cs typeface="ＭＳ Ｐゴシック" charset="0"/>
            </a:endParaRPr>
          </a:p>
          <a:p>
            <a:pPr>
              <a:buFontTx/>
              <a:buChar char="•"/>
              <a:defRPr/>
            </a:pPr>
            <a:endParaRPr lang="en-US" sz="2000" dirty="0">
              <a:latin typeface="dcr10" charset="0"/>
              <a:ea typeface="ＭＳ Ｐゴシック" charset="0"/>
              <a:cs typeface="ＭＳ Ｐゴシック" charset="0"/>
            </a:endParaRPr>
          </a:p>
          <a:p>
            <a:pPr marL="342900" indent="-342900">
              <a:buFont typeface="Arial" panose="020B0604020202020204" pitchFamily="34" charset="0"/>
              <a:buChar char="•"/>
              <a:defRPr/>
            </a:pPr>
            <a:r>
              <a:rPr lang="en-US" sz="2000" dirty="0" smtClean="0">
                <a:latin typeface="dcr10" charset="0"/>
                <a:ea typeface="ＭＳ Ｐゴシック" charset="0"/>
                <a:cs typeface="ＭＳ Ｐゴシック" charset="0"/>
              </a:rPr>
              <a:t>The Model</a:t>
            </a:r>
          </a:p>
          <a:p>
            <a:pPr marL="342900" indent="-342900">
              <a:buFont typeface="Arial" panose="020B0604020202020204" pitchFamily="34" charset="0"/>
              <a:buChar char="•"/>
              <a:defRPr/>
            </a:pPr>
            <a:endParaRPr lang="en-US" sz="2000" dirty="0">
              <a:latin typeface="dcr10" charset="0"/>
              <a:ea typeface="ＭＳ Ｐゴシック" charset="0"/>
              <a:cs typeface="ＭＳ Ｐゴシック" charset="0"/>
            </a:endParaRPr>
          </a:p>
          <a:p>
            <a:pPr marL="342900" indent="-342900">
              <a:buFont typeface="Arial" panose="020B0604020202020204" pitchFamily="34" charset="0"/>
              <a:buChar char="•"/>
              <a:defRPr/>
            </a:pPr>
            <a:r>
              <a:rPr lang="en-US" sz="2000" dirty="0" smtClean="0">
                <a:latin typeface="dcr10" charset="0"/>
                <a:ea typeface="ＭＳ Ｐゴシック" charset="0"/>
                <a:cs typeface="ＭＳ Ｐゴシック" charset="0"/>
              </a:rPr>
              <a:t>General Results</a:t>
            </a:r>
            <a:endParaRPr lang="en-US" sz="2000" dirty="0">
              <a:latin typeface="dcr10" charset="0"/>
              <a:ea typeface="ＭＳ Ｐゴシック" charset="0"/>
              <a:cs typeface="ＭＳ Ｐゴシック" charset="0"/>
            </a:endParaRPr>
          </a:p>
          <a:p>
            <a:pPr>
              <a:buFontTx/>
              <a:buChar char="•"/>
              <a:defRPr/>
            </a:pPr>
            <a:endParaRPr lang="en-US" sz="2000" dirty="0">
              <a:latin typeface="dcr10" charset="0"/>
              <a:ea typeface="ＭＳ Ｐゴシック" charset="0"/>
              <a:cs typeface="ＭＳ Ｐゴシック" charset="0"/>
            </a:endParaRPr>
          </a:p>
          <a:p>
            <a:pPr marL="342900" indent="-342900">
              <a:buFont typeface="Arial" panose="020B0604020202020204" pitchFamily="34" charset="0"/>
              <a:buChar char="•"/>
              <a:defRPr/>
            </a:pPr>
            <a:r>
              <a:rPr lang="en-US" sz="2000" dirty="0" smtClean="0">
                <a:latin typeface="dcr10" charset="0"/>
                <a:ea typeface="ＭＳ Ｐゴシック" charset="0"/>
                <a:cs typeface="ＭＳ Ｐゴシック" charset="0"/>
              </a:rPr>
              <a:t>Applications</a:t>
            </a:r>
          </a:p>
          <a:p>
            <a:pPr>
              <a:defRPr/>
            </a:pPr>
            <a:endParaRPr lang="en-US" sz="2000" dirty="0" smtClean="0">
              <a:latin typeface="dcr10" charset="0"/>
              <a:ea typeface="ＭＳ Ｐゴシック" charset="0"/>
              <a:cs typeface="ＭＳ Ｐゴシック" charset="0"/>
            </a:endParaRPr>
          </a:p>
          <a:p>
            <a:pPr marL="342900" indent="-342900">
              <a:buFont typeface="Arial" panose="020B0604020202020204" pitchFamily="34" charset="0"/>
              <a:buChar char="•"/>
              <a:defRPr/>
            </a:pPr>
            <a:r>
              <a:rPr lang="en-US" sz="2000" dirty="0" smtClean="0">
                <a:latin typeface="dcr10" charset="0"/>
                <a:ea typeface="ＭＳ Ｐゴシック" charset="0"/>
                <a:cs typeface="ＭＳ Ｐゴシック" charset="0"/>
              </a:rPr>
              <a:t>Extensions</a:t>
            </a:r>
          </a:p>
          <a:p>
            <a:pPr>
              <a:buFontTx/>
              <a:buChar char="•"/>
              <a:defRPr/>
            </a:pPr>
            <a:endParaRPr lang="en-US" sz="2000" dirty="0" smtClean="0">
              <a:latin typeface="dcr10" charset="0"/>
              <a:ea typeface="ＭＳ Ｐゴシック" charset="0"/>
              <a:cs typeface="ＭＳ Ｐゴシック" charset="0"/>
            </a:endParaRPr>
          </a:p>
          <a:p>
            <a:pPr>
              <a:buFontTx/>
              <a:buChar char="•"/>
              <a:defRPr/>
            </a:pPr>
            <a:endParaRPr lang="en-US" sz="2000" dirty="0">
              <a:latin typeface="dcr10" charset="0"/>
              <a:ea typeface="ＭＳ Ｐゴシック" charset="0"/>
              <a:cs typeface="ＭＳ Ｐゴシック" charset="0"/>
            </a:endParaRPr>
          </a:p>
        </p:txBody>
      </p:sp>
      <p:sp>
        <p:nvSpPr>
          <p:cNvPr id="6" name="Text Box 6"/>
          <p:cNvSpPr txBox="1">
            <a:spLocks noChangeArrowheads="1"/>
          </p:cNvSpPr>
          <p:nvPr/>
        </p:nvSpPr>
        <p:spPr bwMode="auto">
          <a:xfrm>
            <a:off x="457200" y="585094"/>
            <a:ext cx="1557338" cy="519112"/>
          </a:xfrm>
          <a:prstGeom prst="rect">
            <a:avLst/>
          </a:prstGeom>
          <a:noFill/>
          <a:ln w="9525">
            <a:noFill/>
            <a:miter lim="800000"/>
            <a:headEnd/>
            <a:tailEnd/>
          </a:ln>
        </p:spPr>
        <p:txBody>
          <a:bodyPr wrap="none">
            <a:spAutoFit/>
          </a:bodyPr>
          <a:lstStyle/>
          <a:p>
            <a:r>
              <a:rPr lang="en-US" sz="2800" dirty="0">
                <a:solidFill>
                  <a:srgbClr val="333399"/>
                </a:solidFill>
                <a:latin typeface="dccsc10" pitchFamily="34" charset="0"/>
              </a:rPr>
              <a:t>Agenda</a:t>
            </a:r>
          </a:p>
        </p:txBody>
      </p:sp>
    </p:spTree>
    <p:custDataLst>
      <p:tags r:id="rId1"/>
    </p:custDataLst>
    <p:extLst>
      <p:ext uri="{BB962C8B-B14F-4D97-AF65-F5344CB8AC3E}">
        <p14:creationId xmlns:p14="http://schemas.microsoft.com/office/powerpoint/2010/main" val="928713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Example Illustrating Mechanism</a:t>
            </a:r>
            <a:endParaRPr lang="en-US" sz="2800" dirty="0">
              <a:solidFill>
                <a:srgbClr val="333399"/>
              </a:solidFill>
              <a:latin typeface="dccsc10" panose="020B0500000000000000"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pPr marL="0" indent="0">
                  <a:buNone/>
                </a:pPr>
                <a:r>
                  <a:rPr lang="en-US" sz="2000" dirty="0" smtClean="0">
                    <a:latin typeface="dcr10" panose="020B0500000000000000" pitchFamily="34" charset="0"/>
                  </a:rPr>
                  <a:t>One principal, two agents – risk-neutral, discount </a:t>
                </a:r>
                <a14:m>
                  <m:oMath xmlns:m="http://schemas.openxmlformats.org/officeDocument/2006/math">
                    <m:r>
                      <a:rPr lang="en-US" sz="2000" b="0" i="1" smtClean="0">
                        <a:latin typeface="Cambria Math"/>
                      </a:rPr>
                      <m:t>𝛿</m:t>
                    </m:r>
                  </m:oMath>
                </a14:m>
                <a:endParaRPr lang="en-US" sz="2000" dirty="0" smtClean="0">
                  <a:latin typeface="dcr10" panose="020B0500000000000000" pitchFamily="34" charset="0"/>
                </a:endParaRPr>
              </a:p>
              <a:p>
                <a:r>
                  <a:rPr lang="en-US" sz="1600" dirty="0" smtClean="0">
                    <a:latin typeface="dcr10" panose="020B0500000000000000" pitchFamily="34" charset="0"/>
                  </a:rPr>
                  <a:t>Agent </a:t>
                </a:r>
                <a14:m>
                  <m:oMath xmlns:m="http://schemas.openxmlformats.org/officeDocument/2006/math">
                    <m:r>
                      <a:rPr lang="en-US" sz="1600" b="0" i="1" smtClean="0">
                        <a:latin typeface="Cambria Math"/>
                      </a:rPr>
                      <m:t>𝑖</m:t>
                    </m:r>
                  </m:oMath>
                </a14:m>
                <a:r>
                  <a:rPr lang="en-US" sz="1600" dirty="0" smtClean="0">
                    <a:latin typeface="dcr10" panose="020B0500000000000000" pitchFamily="34" charset="0"/>
                  </a:rPr>
                  <a:t> observes only </a:t>
                </a:r>
                <a:r>
                  <a:rPr lang="en-US" sz="1600" dirty="0" smtClean="0">
                    <a:solidFill>
                      <a:srgbClr val="3333CC"/>
                    </a:solidFill>
                    <a:latin typeface="dcr10" panose="020B0500000000000000" pitchFamily="34" charset="0"/>
                  </a:rPr>
                  <a:t>own wage, output, bonus</a:t>
                </a:r>
              </a:p>
              <a:p>
                <a:r>
                  <a:rPr lang="en-US" sz="1600" dirty="0" smtClean="0">
                    <a:latin typeface="dcr10" panose="020B0500000000000000" pitchFamily="34" charset="0"/>
                  </a:rPr>
                  <a:t>Principal observes everything except</a:t>
                </a:r>
                <a:r>
                  <a:rPr lang="en-US" sz="1600" dirty="0" smtClean="0">
                    <a:solidFill>
                      <a:srgbClr val="FF0000"/>
                    </a:solidFill>
                    <a:latin typeface="dcr10" panose="020B0500000000000000" pitchFamily="34" charset="0"/>
                  </a:rPr>
                  <a:t> efforts</a:t>
                </a:r>
              </a:p>
              <a:p>
                <a:pPr lvl="1"/>
                <a:endParaRPr lang="en-US" sz="1600" dirty="0">
                  <a:latin typeface="dcr10" panose="020B0500000000000000" pitchFamily="34" charset="0"/>
                </a:endParaRPr>
              </a:p>
              <a:p>
                <a:pPr marL="0" indent="0">
                  <a:buNone/>
                </a:pPr>
                <a:r>
                  <a:rPr lang="en-US" sz="2000" dirty="0" smtClean="0">
                    <a:solidFill>
                      <a:schemeClr val="bg1"/>
                    </a:solidFill>
                    <a:latin typeface="dcr10" panose="020B0500000000000000" pitchFamily="34" charset="0"/>
                  </a:rPr>
                  <a:t>In first period:</a:t>
                </a:r>
              </a:p>
              <a:p>
                <a:pPr marL="457200" indent="-457200">
                  <a:buFont typeface="+mj-lt"/>
                  <a:buAutoNum type="arabicPeriod"/>
                </a:pPr>
                <a:r>
                  <a:rPr lang="en-US" sz="1600" dirty="0" smtClean="0">
                    <a:solidFill>
                      <a:schemeClr val="bg1"/>
                    </a:solidFill>
                    <a:latin typeface="dcr10" panose="020B0500000000000000" pitchFamily="34" charset="0"/>
                  </a:rPr>
                  <a:t>Principal and each agent exchange wage payments </a:t>
                </a:r>
                <a14:m>
                  <m:oMath xmlns:m="http://schemas.openxmlformats.org/officeDocument/2006/math">
                    <m:sSub>
                      <m:sSubPr>
                        <m:ctrlPr>
                          <a:rPr lang="en-US" sz="1600" b="0" i="1" smtClean="0">
                            <a:solidFill>
                              <a:schemeClr val="bg1"/>
                            </a:solidFill>
                            <a:latin typeface="Cambria Math"/>
                          </a:rPr>
                        </m:ctrlPr>
                      </m:sSubPr>
                      <m:e>
                        <m:r>
                          <a:rPr lang="en-US" sz="1600" b="0" i="1" smtClean="0">
                            <a:solidFill>
                              <a:schemeClr val="bg1"/>
                            </a:solidFill>
                            <a:latin typeface="Cambria Math"/>
                          </a:rPr>
                          <m:t>𝑤</m:t>
                        </m:r>
                      </m:e>
                      <m:sub>
                        <m:r>
                          <a:rPr lang="en-US" sz="1600" b="0" i="1" smtClean="0">
                            <a:solidFill>
                              <a:schemeClr val="bg1"/>
                            </a:solidFill>
                            <a:latin typeface="Cambria Math"/>
                          </a:rPr>
                          <m:t>𝑖</m:t>
                        </m:r>
                        <m:r>
                          <a:rPr lang="en-US" sz="1600" b="0" i="1" smtClean="0">
                            <a:solidFill>
                              <a:schemeClr val="bg1"/>
                            </a:solidFill>
                            <a:latin typeface="Cambria Math"/>
                          </a:rPr>
                          <m:t>,</m:t>
                        </m:r>
                        <m:r>
                          <a:rPr lang="en-US" sz="1600" b="0" i="1" smtClean="0">
                            <a:solidFill>
                              <a:schemeClr val="bg1"/>
                            </a:solidFill>
                            <a:latin typeface="Cambria Math"/>
                          </a:rPr>
                          <m:t>𝑡</m:t>
                        </m:r>
                      </m:sub>
                    </m:sSub>
                    <m:r>
                      <a:rPr lang="en-US" sz="1600" b="0" i="1" smtClean="0">
                        <a:solidFill>
                          <a:schemeClr val="bg1"/>
                        </a:solidFill>
                        <a:latin typeface="Cambria Math"/>
                      </a:rPr>
                      <m:t>∈</m:t>
                    </m:r>
                    <m:r>
                      <a:rPr lang="en-US" sz="1600" b="0" i="1" smtClean="0">
                        <a:solidFill>
                          <a:schemeClr val="bg1"/>
                        </a:solidFill>
                        <a:latin typeface="Cambria Math"/>
                      </a:rPr>
                      <m:t>ℝ</m:t>
                    </m:r>
                  </m:oMath>
                </a14:m>
                <a:endParaRPr lang="en-US" sz="1600" dirty="0" smtClean="0">
                  <a:solidFill>
                    <a:schemeClr val="bg1"/>
                  </a:solidFill>
                  <a:latin typeface="dcr10" panose="020B0500000000000000" pitchFamily="34" charset="0"/>
                </a:endParaRPr>
              </a:p>
              <a:p>
                <a:pPr marL="457200" indent="-457200">
                  <a:buFont typeface="+mj-lt"/>
                  <a:buAutoNum type="arabicPeriod"/>
                </a:pPr>
                <a:r>
                  <a:rPr lang="en-US" sz="1600" dirty="0" smtClean="0">
                    <a:solidFill>
                      <a:schemeClr val="bg1"/>
                    </a:solidFill>
                    <a:latin typeface="dcr10" panose="020B0500000000000000" pitchFamily="34" charset="0"/>
                  </a:rPr>
                  <a:t>Agent </a:t>
                </a:r>
                <a14:m>
                  <m:oMath xmlns:m="http://schemas.openxmlformats.org/officeDocument/2006/math">
                    <m:r>
                      <a:rPr lang="en-US" sz="1600" b="0" i="1" smtClean="0">
                        <a:solidFill>
                          <a:schemeClr val="bg1"/>
                        </a:solidFill>
                        <a:latin typeface="Cambria Math"/>
                      </a:rPr>
                      <m:t>𝑖</m:t>
                    </m:r>
                  </m:oMath>
                </a14:m>
                <a:r>
                  <a:rPr lang="en-US" sz="1600" dirty="0" smtClean="0">
                    <a:solidFill>
                      <a:schemeClr val="bg1"/>
                    </a:solidFill>
                    <a:latin typeface="dcr10" panose="020B0500000000000000" pitchFamily="34" charset="0"/>
                  </a:rPr>
                  <a:t> privately chooses effort </a:t>
                </a:r>
                <a14:m>
                  <m:oMath xmlns:m="http://schemas.openxmlformats.org/officeDocument/2006/math">
                    <m:sSub>
                      <m:sSubPr>
                        <m:ctrlPr>
                          <a:rPr lang="en-US" sz="1600" b="0" i="1" smtClean="0">
                            <a:solidFill>
                              <a:schemeClr val="bg1"/>
                            </a:solidFill>
                            <a:latin typeface="Cambria Math"/>
                          </a:rPr>
                        </m:ctrlPr>
                      </m:sSubPr>
                      <m:e>
                        <m:r>
                          <a:rPr lang="en-US" sz="1600" b="0" i="1" smtClean="0">
                            <a:solidFill>
                              <a:schemeClr val="bg1"/>
                            </a:solidFill>
                            <a:latin typeface="Cambria Math"/>
                          </a:rPr>
                          <m:t>𝑒</m:t>
                        </m:r>
                      </m:e>
                      <m:sub>
                        <m:r>
                          <a:rPr lang="en-US" sz="1600" b="0" i="1" smtClean="0">
                            <a:solidFill>
                              <a:schemeClr val="bg1"/>
                            </a:solidFill>
                            <a:latin typeface="Cambria Math"/>
                          </a:rPr>
                          <m:t>𝑖</m:t>
                        </m:r>
                        <m:r>
                          <a:rPr lang="en-US" sz="1600" b="0" i="1" smtClean="0">
                            <a:solidFill>
                              <a:schemeClr val="bg1"/>
                            </a:solidFill>
                            <a:latin typeface="Cambria Math"/>
                          </a:rPr>
                          <m:t>,</m:t>
                        </m:r>
                        <m:r>
                          <a:rPr lang="en-US" sz="1600" b="0" i="1" smtClean="0">
                            <a:solidFill>
                              <a:schemeClr val="bg1"/>
                            </a:solidFill>
                            <a:latin typeface="Cambria Math"/>
                          </a:rPr>
                          <m:t>𝑡</m:t>
                        </m:r>
                      </m:sub>
                    </m:sSub>
                    <m:r>
                      <a:rPr lang="en-US" sz="1600" b="0" i="1" smtClean="0">
                        <a:solidFill>
                          <a:schemeClr val="bg1"/>
                        </a:solidFill>
                        <a:latin typeface="Cambria Math"/>
                      </a:rPr>
                      <m:t>∈</m:t>
                    </m:r>
                    <m:d>
                      <m:dPr>
                        <m:begChr m:val="{"/>
                        <m:endChr m:val="}"/>
                        <m:ctrlPr>
                          <a:rPr lang="en-US" sz="1600" b="0" i="1" smtClean="0">
                            <a:solidFill>
                              <a:schemeClr val="bg1"/>
                            </a:solidFill>
                            <a:latin typeface="Cambria Math"/>
                          </a:rPr>
                        </m:ctrlPr>
                      </m:dPr>
                      <m:e>
                        <m:r>
                          <a:rPr lang="en-US" sz="1600" b="0" i="1" smtClean="0">
                            <a:solidFill>
                              <a:schemeClr val="bg1"/>
                            </a:solidFill>
                            <a:latin typeface="Cambria Math"/>
                          </a:rPr>
                          <m:t>0,1</m:t>
                        </m:r>
                      </m:e>
                    </m:d>
                  </m:oMath>
                </a14:m>
                <a:r>
                  <a:rPr lang="en-US" sz="1600" dirty="0" smtClean="0">
                    <a:solidFill>
                      <a:schemeClr val="bg1"/>
                    </a:solidFill>
                    <a:latin typeface="dcr10" panose="020B0500000000000000" pitchFamily="34" charset="0"/>
                  </a:rPr>
                  <a:t> at cost </a:t>
                </a:r>
                <a14:m>
                  <m:oMath xmlns:m="http://schemas.openxmlformats.org/officeDocument/2006/math">
                    <m:r>
                      <a:rPr lang="en-US" sz="1600" b="0" i="1" smtClean="0">
                        <a:solidFill>
                          <a:schemeClr val="bg1"/>
                        </a:solidFill>
                        <a:latin typeface="Cambria Math"/>
                      </a:rPr>
                      <m:t>𝑐</m:t>
                    </m:r>
                    <m:sSub>
                      <m:sSubPr>
                        <m:ctrlPr>
                          <a:rPr lang="en-US" sz="1600" b="0" i="1" smtClean="0">
                            <a:solidFill>
                              <a:schemeClr val="bg1"/>
                            </a:solidFill>
                            <a:latin typeface="Cambria Math"/>
                          </a:rPr>
                        </m:ctrlPr>
                      </m:sSubPr>
                      <m:e>
                        <m:r>
                          <a:rPr lang="en-US" sz="1600" b="0" i="1" smtClean="0">
                            <a:solidFill>
                              <a:schemeClr val="bg1"/>
                            </a:solidFill>
                            <a:latin typeface="Cambria Math"/>
                          </a:rPr>
                          <m:t>𝑒</m:t>
                        </m:r>
                      </m:e>
                      <m:sub>
                        <m:r>
                          <a:rPr lang="en-US" sz="1600" b="0" i="1" smtClean="0">
                            <a:solidFill>
                              <a:schemeClr val="bg1"/>
                            </a:solidFill>
                            <a:latin typeface="Cambria Math"/>
                          </a:rPr>
                          <m:t>𝑖</m:t>
                        </m:r>
                        <m:r>
                          <a:rPr lang="en-US" sz="1600" b="0" i="1" smtClean="0">
                            <a:solidFill>
                              <a:schemeClr val="bg1"/>
                            </a:solidFill>
                            <a:latin typeface="Cambria Math"/>
                          </a:rPr>
                          <m:t>,</m:t>
                        </m:r>
                        <m:r>
                          <a:rPr lang="en-US" sz="1600" b="0" i="1" smtClean="0">
                            <a:solidFill>
                              <a:schemeClr val="bg1"/>
                            </a:solidFill>
                            <a:latin typeface="Cambria Math"/>
                          </a:rPr>
                          <m:t>𝑡</m:t>
                        </m:r>
                      </m:sub>
                    </m:sSub>
                  </m:oMath>
                </a14:m>
                <a:endParaRPr lang="en-US" sz="1600" b="0" dirty="0" smtClean="0">
                  <a:solidFill>
                    <a:schemeClr val="bg1"/>
                  </a:solidFill>
                  <a:latin typeface="dcr10" panose="020B0500000000000000" pitchFamily="34" charset="0"/>
                </a:endParaRPr>
              </a:p>
              <a:p>
                <a:pPr marL="457200" indent="-457200">
                  <a:buFont typeface="+mj-lt"/>
                  <a:buAutoNum type="arabicPeriod"/>
                </a:pPr>
                <a:r>
                  <a:rPr lang="en-US" sz="1600" dirty="0" smtClean="0">
                    <a:solidFill>
                      <a:schemeClr val="bg1"/>
                    </a:solidFill>
                    <a:latin typeface="dcr10" panose="020B0500000000000000" pitchFamily="34" charset="0"/>
                  </a:rPr>
                  <a:t>From </a:t>
                </a:r>
                <a14:m>
                  <m:oMath xmlns:m="http://schemas.openxmlformats.org/officeDocument/2006/math">
                    <m:r>
                      <a:rPr lang="en-US" sz="1600" b="0" i="1" smtClean="0">
                        <a:solidFill>
                          <a:schemeClr val="bg1"/>
                        </a:solidFill>
                        <a:latin typeface="Cambria Math"/>
                      </a:rPr>
                      <m:t>𝑖</m:t>
                    </m:r>
                  </m:oMath>
                </a14:m>
                <a:r>
                  <a:rPr lang="en-US" sz="1600" dirty="0" smtClean="0">
                    <a:solidFill>
                      <a:schemeClr val="bg1"/>
                    </a:solidFill>
                    <a:latin typeface="dcr10" panose="020B0500000000000000" pitchFamily="34" charset="0"/>
                  </a:rPr>
                  <a:t>, principal earns output </a:t>
                </a:r>
                <a14:m>
                  <m:oMath xmlns:m="http://schemas.openxmlformats.org/officeDocument/2006/math">
                    <m:sSub>
                      <m:sSubPr>
                        <m:ctrlPr>
                          <a:rPr lang="en-US" sz="1600" b="0" i="1" smtClean="0">
                            <a:solidFill>
                              <a:schemeClr val="bg1"/>
                            </a:solidFill>
                            <a:latin typeface="Cambria Math"/>
                          </a:rPr>
                        </m:ctrlPr>
                      </m:sSubPr>
                      <m:e>
                        <m:r>
                          <a:rPr lang="en-US" sz="1600" b="0" i="1" smtClean="0">
                            <a:solidFill>
                              <a:schemeClr val="bg1"/>
                            </a:solidFill>
                            <a:latin typeface="Cambria Math"/>
                          </a:rPr>
                          <m:t>𝑦</m:t>
                        </m:r>
                      </m:e>
                      <m:sub>
                        <m:r>
                          <a:rPr lang="en-US" sz="1600" b="0" i="1" smtClean="0">
                            <a:solidFill>
                              <a:schemeClr val="bg1"/>
                            </a:solidFill>
                            <a:latin typeface="Cambria Math"/>
                          </a:rPr>
                          <m:t>𝑖</m:t>
                        </m:r>
                        <m:r>
                          <a:rPr lang="en-US" sz="1600" b="0" i="1" smtClean="0">
                            <a:solidFill>
                              <a:schemeClr val="bg1"/>
                            </a:solidFill>
                            <a:latin typeface="Cambria Math"/>
                          </a:rPr>
                          <m:t>,</m:t>
                        </m:r>
                        <m:r>
                          <a:rPr lang="en-US" sz="1600" b="0" i="1" smtClean="0">
                            <a:solidFill>
                              <a:schemeClr val="bg1"/>
                            </a:solidFill>
                            <a:latin typeface="Cambria Math"/>
                          </a:rPr>
                          <m:t>𝑡</m:t>
                        </m:r>
                      </m:sub>
                    </m:sSub>
                    <m:r>
                      <a:rPr lang="en-US" sz="1600" b="0" i="1" smtClean="0">
                        <a:solidFill>
                          <a:schemeClr val="bg1"/>
                        </a:solidFill>
                        <a:latin typeface="Cambria Math"/>
                      </a:rPr>
                      <m:t>∈</m:t>
                    </m:r>
                    <m:d>
                      <m:dPr>
                        <m:begChr m:val="{"/>
                        <m:endChr m:val="}"/>
                        <m:ctrlPr>
                          <a:rPr lang="en-US" sz="1600" i="1">
                            <a:solidFill>
                              <a:schemeClr val="bg1"/>
                            </a:solidFill>
                            <a:latin typeface="Cambria Math"/>
                          </a:rPr>
                        </m:ctrlPr>
                      </m:dPr>
                      <m:e>
                        <m:r>
                          <a:rPr lang="en-US" sz="1600" i="1">
                            <a:solidFill>
                              <a:schemeClr val="bg1"/>
                            </a:solidFill>
                            <a:latin typeface="Cambria Math"/>
                          </a:rPr>
                          <m:t>0,</m:t>
                        </m:r>
                        <m:sSub>
                          <m:sSubPr>
                            <m:ctrlPr>
                              <a:rPr lang="en-US" sz="1600" b="0" i="1" smtClean="0">
                                <a:solidFill>
                                  <a:schemeClr val="bg1"/>
                                </a:solidFill>
                                <a:latin typeface="Cambria Math"/>
                              </a:rPr>
                            </m:ctrlPr>
                          </m:sSubPr>
                          <m:e>
                            <m:r>
                              <a:rPr lang="en-US" sz="1600" b="0" i="1" smtClean="0">
                                <a:solidFill>
                                  <a:schemeClr val="bg1"/>
                                </a:solidFill>
                                <a:latin typeface="Cambria Math"/>
                              </a:rPr>
                              <m:t>𝐻</m:t>
                            </m:r>
                          </m:e>
                          <m:sub>
                            <m:r>
                              <a:rPr lang="en-US" sz="1600" b="0" i="1" smtClean="0">
                                <a:solidFill>
                                  <a:schemeClr val="bg1"/>
                                </a:solidFill>
                                <a:latin typeface="Cambria Math"/>
                              </a:rPr>
                              <m:t>𝑖</m:t>
                            </m:r>
                          </m:sub>
                        </m:sSub>
                      </m:e>
                    </m:d>
                  </m:oMath>
                </a14:m>
                <a:r>
                  <a:rPr lang="en-US" sz="1600" dirty="0" smtClean="0">
                    <a:solidFill>
                      <a:schemeClr val="bg1"/>
                    </a:solidFill>
                    <a:latin typeface="dcr10" panose="020B0500000000000000" pitchFamily="34" charset="0"/>
                  </a:rPr>
                  <a:t>, </a:t>
                </a:r>
                <a14:m>
                  <m:oMath xmlns:m="http://schemas.openxmlformats.org/officeDocument/2006/math">
                    <m:func>
                      <m:funcPr>
                        <m:ctrlPr>
                          <a:rPr lang="en-US" sz="1600" b="0" i="1" dirty="0" smtClean="0">
                            <a:solidFill>
                              <a:schemeClr val="bg1"/>
                            </a:solidFill>
                            <a:latin typeface="Cambria Math"/>
                          </a:rPr>
                        </m:ctrlPr>
                      </m:funcPr>
                      <m:fName>
                        <m:r>
                          <m:rPr>
                            <m:sty m:val="p"/>
                          </m:rPr>
                          <a:rPr lang="en-US" sz="1600" b="0" i="0" dirty="0" smtClean="0">
                            <a:solidFill>
                              <a:schemeClr val="bg1"/>
                            </a:solidFill>
                            <a:latin typeface="Cambria Math"/>
                          </a:rPr>
                          <m:t>Pr</m:t>
                        </m:r>
                      </m:fName>
                      <m:e>
                        <m:d>
                          <m:dPr>
                            <m:begChr m:val="["/>
                            <m:endChr m:val="]"/>
                            <m:ctrlPr>
                              <a:rPr lang="en-US" sz="1600" b="0" i="1" dirty="0" smtClean="0">
                                <a:solidFill>
                                  <a:schemeClr val="bg1"/>
                                </a:solidFill>
                                <a:latin typeface="Cambria Math"/>
                              </a:rPr>
                            </m:ctrlPr>
                          </m:dPr>
                          <m:e>
                            <m:sSub>
                              <m:sSubPr>
                                <m:ctrlPr>
                                  <a:rPr lang="en-US" sz="1600" b="0" i="1" dirty="0" smtClean="0">
                                    <a:solidFill>
                                      <a:schemeClr val="bg1"/>
                                    </a:solidFill>
                                    <a:latin typeface="Cambria Math"/>
                                  </a:rPr>
                                </m:ctrlPr>
                              </m:sSubPr>
                              <m:e>
                                <m:r>
                                  <a:rPr lang="en-US" sz="1600" b="0" i="1" dirty="0" smtClean="0">
                                    <a:solidFill>
                                      <a:schemeClr val="bg1"/>
                                    </a:solidFill>
                                    <a:latin typeface="Cambria Math"/>
                                  </a:rPr>
                                  <m:t>𝐻</m:t>
                                </m:r>
                              </m:e>
                              <m:sub>
                                <m:r>
                                  <a:rPr lang="en-US" sz="1600" b="0" i="1" dirty="0" smtClean="0">
                                    <a:solidFill>
                                      <a:schemeClr val="bg1"/>
                                    </a:solidFill>
                                    <a:latin typeface="Cambria Math"/>
                                  </a:rPr>
                                  <m:t>𝑖</m:t>
                                </m:r>
                              </m:sub>
                            </m:sSub>
                          </m:e>
                        </m:d>
                      </m:e>
                    </m:func>
                    <m:r>
                      <a:rPr lang="en-US" sz="1600" b="0" i="1" dirty="0" smtClean="0">
                        <a:solidFill>
                          <a:schemeClr val="bg1"/>
                        </a:solidFill>
                        <a:latin typeface="Cambria Math"/>
                      </a:rPr>
                      <m:t>=</m:t>
                    </m:r>
                    <m:r>
                      <a:rPr lang="en-US" sz="1600" b="0" i="1" dirty="0" smtClean="0">
                        <a:solidFill>
                          <a:schemeClr val="bg1"/>
                        </a:solidFill>
                        <a:latin typeface="Cambria Math"/>
                      </a:rPr>
                      <m:t>𝑝</m:t>
                    </m:r>
                    <m:sSub>
                      <m:sSubPr>
                        <m:ctrlPr>
                          <a:rPr lang="en-US" sz="1600" b="0" i="1" dirty="0" smtClean="0">
                            <a:solidFill>
                              <a:schemeClr val="bg1"/>
                            </a:solidFill>
                            <a:latin typeface="Cambria Math"/>
                          </a:rPr>
                        </m:ctrlPr>
                      </m:sSubPr>
                      <m:e>
                        <m:r>
                          <a:rPr lang="en-US" sz="1600" b="0" i="1" dirty="0" smtClean="0">
                            <a:solidFill>
                              <a:schemeClr val="bg1"/>
                            </a:solidFill>
                            <a:latin typeface="Cambria Math"/>
                          </a:rPr>
                          <m:t>𝑒</m:t>
                        </m:r>
                      </m:e>
                      <m:sub>
                        <m:r>
                          <a:rPr lang="en-US" sz="1600" b="0" i="1" dirty="0" smtClean="0">
                            <a:solidFill>
                              <a:schemeClr val="bg1"/>
                            </a:solidFill>
                            <a:latin typeface="Cambria Math"/>
                          </a:rPr>
                          <m:t>𝑖</m:t>
                        </m:r>
                        <m:r>
                          <a:rPr lang="en-US" sz="1600" b="0" i="1" dirty="0" smtClean="0">
                            <a:solidFill>
                              <a:schemeClr val="bg1"/>
                            </a:solidFill>
                            <a:latin typeface="Cambria Math"/>
                          </a:rPr>
                          <m:t>,</m:t>
                        </m:r>
                        <m:r>
                          <a:rPr lang="en-US" sz="1600" b="0" i="1" dirty="0" smtClean="0">
                            <a:solidFill>
                              <a:schemeClr val="bg1"/>
                            </a:solidFill>
                            <a:latin typeface="Cambria Math"/>
                          </a:rPr>
                          <m:t>𝑡</m:t>
                        </m:r>
                      </m:sub>
                    </m:sSub>
                    <m:r>
                      <a:rPr lang="en-US" sz="1600" b="0" i="1" dirty="0" smtClean="0">
                        <a:solidFill>
                          <a:schemeClr val="bg1"/>
                        </a:solidFill>
                        <a:latin typeface="Cambria Math"/>
                      </a:rPr>
                      <m:t>&lt;1</m:t>
                    </m:r>
                  </m:oMath>
                </a14:m>
                <a:endParaRPr lang="en-US" sz="1600" b="0" dirty="0" smtClean="0">
                  <a:solidFill>
                    <a:schemeClr val="bg1"/>
                  </a:solidFill>
                  <a:latin typeface="dcr10" panose="020B0500000000000000" pitchFamily="34" charset="0"/>
                </a:endParaRPr>
              </a:p>
              <a:p>
                <a:pPr marL="457200" indent="-457200">
                  <a:buFont typeface="+mj-lt"/>
                  <a:buAutoNum type="arabicPeriod"/>
                </a:pPr>
                <a:r>
                  <a:rPr lang="en-US" sz="1600" dirty="0" smtClean="0">
                    <a:solidFill>
                      <a:schemeClr val="bg1"/>
                    </a:solidFill>
                    <a:latin typeface="dcr10" panose="020B0500000000000000" pitchFamily="34" charset="0"/>
                  </a:rPr>
                  <a:t>Principal and each agent exchange bonus payments </a:t>
                </a:r>
                <a14:m>
                  <m:oMath xmlns:m="http://schemas.openxmlformats.org/officeDocument/2006/math">
                    <m:sSub>
                      <m:sSubPr>
                        <m:ctrlPr>
                          <a:rPr lang="en-US" sz="1600" b="0" i="1" smtClean="0">
                            <a:solidFill>
                              <a:schemeClr val="bg1"/>
                            </a:solidFill>
                            <a:latin typeface="Cambria Math"/>
                          </a:rPr>
                        </m:ctrlPr>
                      </m:sSubPr>
                      <m:e>
                        <m:r>
                          <a:rPr lang="en-US" sz="1600" b="0" i="1" smtClean="0">
                            <a:solidFill>
                              <a:schemeClr val="bg1"/>
                            </a:solidFill>
                            <a:latin typeface="Cambria Math"/>
                          </a:rPr>
                          <m:t>𝜏</m:t>
                        </m:r>
                      </m:e>
                      <m:sub>
                        <m:r>
                          <a:rPr lang="en-US" sz="1600" b="0" i="1" smtClean="0">
                            <a:solidFill>
                              <a:schemeClr val="bg1"/>
                            </a:solidFill>
                            <a:latin typeface="Cambria Math"/>
                          </a:rPr>
                          <m:t>𝑖</m:t>
                        </m:r>
                        <m:r>
                          <a:rPr lang="en-US" sz="1600" b="0" i="1" smtClean="0">
                            <a:solidFill>
                              <a:schemeClr val="bg1"/>
                            </a:solidFill>
                            <a:latin typeface="Cambria Math"/>
                          </a:rPr>
                          <m:t>,</m:t>
                        </m:r>
                        <m:r>
                          <a:rPr lang="en-US" sz="1600" b="0" i="1" smtClean="0">
                            <a:solidFill>
                              <a:schemeClr val="bg1"/>
                            </a:solidFill>
                            <a:latin typeface="Cambria Math"/>
                          </a:rPr>
                          <m:t>𝑡</m:t>
                        </m:r>
                      </m:sub>
                    </m:sSub>
                    <m:r>
                      <a:rPr lang="en-US" sz="1600" b="0" i="1" smtClean="0">
                        <a:solidFill>
                          <a:schemeClr val="bg1"/>
                        </a:solidFill>
                        <a:latin typeface="Cambria Math"/>
                      </a:rPr>
                      <m:t>∈</m:t>
                    </m:r>
                    <m:r>
                      <a:rPr lang="en-US" sz="1600" b="0" i="1" smtClean="0">
                        <a:solidFill>
                          <a:schemeClr val="bg1"/>
                        </a:solidFill>
                        <a:latin typeface="Cambria Math"/>
                      </a:rPr>
                      <m:t>ℝ</m:t>
                    </m:r>
                  </m:oMath>
                </a14:m>
                <a:endParaRPr lang="en-US" sz="1600" dirty="0" smtClean="0">
                  <a:solidFill>
                    <a:schemeClr val="bg1"/>
                  </a:solidFill>
                  <a:latin typeface="dcr10" panose="020B0500000000000000" pitchFamily="34" charset="0"/>
                </a:endParaRPr>
              </a:p>
              <a:p>
                <a:pPr marL="457200" indent="-457200">
                  <a:buFont typeface="+mj-lt"/>
                  <a:buAutoNum type="arabicPeriod"/>
                </a:pPr>
                <a:endParaRPr lang="en-US" sz="2000" dirty="0">
                  <a:solidFill>
                    <a:schemeClr val="bg1"/>
                  </a:solidFill>
                  <a:latin typeface="dcr10" panose="020B0500000000000000" pitchFamily="34" charset="0"/>
                </a:endParaRPr>
              </a:p>
              <a:p>
                <a:pPr marL="0" indent="0">
                  <a:buNone/>
                </a:pPr>
                <a:r>
                  <a:rPr lang="en-US" sz="2000" dirty="0" smtClean="0">
                    <a:solidFill>
                      <a:schemeClr val="bg1"/>
                    </a:solidFill>
                    <a:latin typeface="dcr10" panose="020B0500000000000000" pitchFamily="34" charset="0"/>
                  </a:rPr>
                  <a:t>After first period...</a:t>
                </a:r>
              </a:p>
              <a:p>
                <a:r>
                  <a:rPr lang="en-US" sz="1600" dirty="0" smtClean="0">
                    <a:solidFill>
                      <a:schemeClr val="bg1"/>
                    </a:solidFill>
                    <a:latin typeface="dcr10" panose="020B0500000000000000" pitchFamily="34" charset="0"/>
                  </a:rPr>
                  <a:t>Principal chooses agent </a:t>
                </a:r>
                <a14:m>
                  <m:oMath xmlns:m="http://schemas.openxmlformats.org/officeDocument/2006/math">
                    <m:r>
                      <a:rPr lang="en-US" sz="1600" b="0" i="1" smtClean="0">
                        <a:solidFill>
                          <a:schemeClr val="bg1"/>
                        </a:solidFill>
                        <a:latin typeface="Cambria Math"/>
                      </a:rPr>
                      <m:t>𝑖</m:t>
                    </m:r>
                  </m:oMath>
                </a14:m>
                <a:r>
                  <a:rPr lang="en-US" sz="1600" dirty="0" smtClean="0">
                    <a:solidFill>
                      <a:schemeClr val="bg1"/>
                    </a:solidFill>
                    <a:latin typeface="dcr10" panose="020B0500000000000000" pitchFamily="34" charset="0"/>
                  </a:rPr>
                  <a:t> with probability </a:t>
                </a:r>
                <a14:m>
                  <m:oMath xmlns:m="http://schemas.openxmlformats.org/officeDocument/2006/math">
                    <m:sSub>
                      <m:sSubPr>
                        <m:ctrlPr>
                          <a:rPr lang="en-US" sz="1600" b="0" i="1" smtClean="0">
                            <a:solidFill>
                              <a:schemeClr val="bg1"/>
                            </a:solidFill>
                            <a:latin typeface="Cambria Math"/>
                          </a:rPr>
                        </m:ctrlPr>
                      </m:sSubPr>
                      <m:e>
                        <m:r>
                          <a:rPr lang="en-US" sz="1600" b="0" i="1" smtClean="0">
                            <a:solidFill>
                              <a:schemeClr val="bg1"/>
                            </a:solidFill>
                            <a:latin typeface="Cambria Math"/>
                          </a:rPr>
                          <m:t>𝑞</m:t>
                        </m:r>
                      </m:e>
                      <m:sub>
                        <m:r>
                          <a:rPr lang="en-US" sz="1600" b="0" i="1" smtClean="0">
                            <a:solidFill>
                              <a:schemeClr val="bg1"/>
                            </a:solidFill>
                            <a:latin typeface="Cambria Math"/>
                          </a:rPr>
                          <m:t>𝑖</m:t>
                        </m:r>
                      </m:sub>
                    </m:sSub>
                    <m:r>
                      <a:rPr lang="en-US" sz="1600" b="0" i="1" smtClean="0">
                        <a:solidFill>
                          <a:schemeClr val="bg1"/>
                        </a:solidFill>
                        <a:latin typeface="Cambria Math"/>
                      </a:rPr>
                      <m:t>,  </m:t>
                    </m:r>
                    <m:sSub>
                      <m:sSubPr>
                        <m:ctrlPr>
                          <a:rPr lang="en-US" sz="1600" b="0" i="1" smtClean="0">
                            <a:solidFill>
                              <a:schemeClr val="bg1"/>
                            </a:solidFill>
                            <a:latin typeface="Cambria Math"/>
                          </a:rPr>
                        </m:ctrlPr>
                      </m:sSubPr>
                      <m:e>
                        <m:r>
                          <a:rPr lang="en-US" sz="1600" b="0" i="1" smtClean="0">
                            <a:solidFill>
                              <a:schemeClr val="bg1"/>
                            </a:solidFill>
                            <a:latin typeface="Cambria Math"/>
                          </a:rPr>
                          <m:t>𝑞</m:t>
                        </m:r>
                      </m:e>
                      <m:sub>
                        <m:r>
                          <a:rPr lang="en-US" sz="1600" b="0" i="1" smtClean="0">
                            <a:solidFill>
                              <a:schemeClr val="bg1"/>
                            </a:solidFill>
                            <a:latin typeface="Cambria Math"/>
                          </a:rPr>
                          <m:t>1</m:t>
                        </m:r>
                      </m:sub>
                    </m:sSub>
                    <m:r>
                      <a:rPr lang="en-US" sz="1600" b="0" i="1" smtClean="0">
                        <a:solidFill>
                          <a:schemeClr val="bg1"/>
                        </a:solidFill>
                        <a:latin typeface="Cambria Math"/>
                      </a:rPr>
                      <m:t>+</m:t>
                    </m:r>
                    <m:sSub>
                      <m:sSubPr>
                        <m:ctrlPr>
                          <a:rPr lang="en-US" sz="1600" b="0" i="1" smtClean="0">
                            <a:solidFill>
                              <a:schemeClr val="bg1"/>
                            </a:solidFill>
                            <a:latin typeface="Cambria Math"/>
                          </a:rPr>
                        </m:ctrlPr>
                      </m:sSubPr>
                      <m:e>
                        <m:r>
                          <a:rPr lang="en-US" sz="1600" b="0" i="1" smtClean="0">
                            <a:solidFill>
                              <a:schemeClr val="bg1"/>
                            </a:solidFill>
                            <a:latin typeface="Cambria Math"/>
                          </a:rPr>
                          <m:t>𝑞</m:t>
                        </m:r>
                      </m:e>
                      <m:sub>
                        <m:r>
                          <a:rPr lang="en-US" sz="1600" b="0" i="1" smtClean="0">
                            <a:solidFill>
                              <a:schemeClr val="bg1"/>
                            </a:solidFill>
                            <a:latin typeface="Cambria Math"/>
                          </a:rPr>
                          <m:t>2</m:t>
                        </m:r>
                      </m:sub>
                    </m:sSub>
                    <m:r>
                      <a:rPr lang="en-US" sz="1600" b="0" i="1" smtClean="0">
                        <a:solidFill>
                          <a:schemeClr val="bg1"/>
                        </a:solidFill>
                        <a:latin typeface="Cambria Math"/>
                      </a:rPr>
                      <m:t>=1</m:t>
                    </m:r>
                  </m:oMath>
                </a14:m>
                <a:endParaRPr lang="en-US" sz="1600" dirty="0" smtClean="0">
                  <a:solidFill>
                    <a:schemeClr val="bg1"/>
                  </a:solidFill>
                  <a:latin typeface="dcr10" panose="020B0500000000000000" pitchFamily="34" charset="0"/>
                </a:endParaRPr>
              </a:p>
              <a:p>
                <a:r>
                  <a:rPr lang="en-US" sz="1600" dirty="0" smtClean="0">
                    <a:solidFill>
                      <a:schemeClr val="bg1"/>
                    </a:solidFill>
                    <a:latin typeface="dcr10" panose="020B0500000000000000" pitchFamily="34" charset="0"/>
                  </a:rPr>
                  <a:t>Plays game repeatedly with chosen agent</a:t>
                </a:r>
                <a:endParaRPr lang="en-US" sz="1600" dirty="0" smtClean="0">
                  <a:latin typeface="dcr10" panose="020B0500000000000000" pitchFamily="34" charset="0"/>
                </a:endParaRPr>
              </a:p>
              <a:p>
                <a:pPr marL="457200" lvl="1" indent="0">
                  <a:buNone/>
                </a:pPr>
                <a:endParaRPr lang="en-US" sz="1200" dirty="0" smtClean="0">
                  <a:latin typeface="dcr10" panose="020B0500000000000000" pitchFamily="34" charset="0"/>
                </a:endParaRPr>
              </a:p>
              <a:p>
                <a:pPr marL="0" indent="0">
                  <a:buNone/>
                </a:pPr>
                <a:endParaRPr lang="en-US" sz="2000" dirty="0" smtClean="0">
                  <a:latin typeface="dcr10" panose="020B0500000000000000" pitchFamily="34" charset="0"/>
                </a:endParaRPr>
              </a:p>
              <a:p>
                <a:pPr marL="0" lvl="1" indent="0">
                  <a:buNone/>
                </a:pPr>
                <a:r>
                  <a:rPr lang="en-US" sz="1400" dirty="0" smtClean="0">
                    <a:latin typeface="dcr10" panose="020B0500000000000000" pitchFamily="34" charset="0"/>
                  </a:rPr>
                  <a:t>       </a:t>
                </a:r>
                <a:endParaRPr lang="en-US" sz="2000" dirty="0">
                  <a:latin typeface="dcr10" panose="020B0500000000000000"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741" t="-674"/>
                </a:stretch>
              </a:blipFill>
            </p:spPr>
            <p:txBody>
              <a:bodyPr/>
              <a:lstStyle/>
              <a:p>
                <a:r>
                  <a:rPr lang="en-US">
                    <a:noFill/>
                  </a:rPr>
                  <a:t> </a:t>
                </a:r>
              </a:p>
            </p:txBody>
          </p:sp>
        </mc:Fallback>
      </mc:AlternateContent>
    </p:spTree>
    <p:extLst>
      <p:ext uri="{BB962C8B-B14F-4D97-AF65-F5344CB8AC3E}">
        <p14:creationId xmlns:p14="http://schemas.microsoft.com/office/powerpoint/2010/main" val="9523269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000" b="1" dirty="0" smtClean="0">
                <a:latin typeface="dcr10" panose="020B0500000000000000" pitchFamily="34" charset="0"/>
              </a:rPr>
              <a:t>Public monitoring:</a:t>
            </a:r>
          </a:p>
          <a:p>
            <a:pPr marL="0" indent="0">
              <a:buNone/>
            </a:pPr>
            <a:r>
              <a:rPr lang="en-US" sz="2000" dirty="0" smtClean="0">
                <a:latin typeface="dcr10" panose="020B0500000000000000" pitchFamily="34" charset="0"/>
              </a:rPr>
              <a:t>If all variables (except effort) are publicly observed, then all surplus-maximizing equilibria are sequentially surplus-maximizing</a:t>
            </a:r>
          </a:p>
          <a:p>
            <a:pPr marL="0" indent="0">
              <a:buNone/>
            </a:pPr>
            <a:endParaRPr lang="en-US" sz="2000" dirty="0" smtClean="0">
              <a:latin typeface="dcr10" panose="020B0500000000000000" pitchFamily="34" charset="0"/>
            </a:endParaRPr>
          </a:p>
          <a:p>
            <a:pPr marL="0" indent="0">
              <a:buNone/>
            </a:pPr>
            <a:endParaRPr lang="en-US" sz="2000" dirty="0">
              <a:latin typeface="dcr10" panose="020B0500000000000000" pitchFamily="34" charset="0"/>
            </a:endParaRPr>
          </a:p>
          <a:p>
            <a:pPr marL="0" indent="0">
              <a:buNone/>
            </a:pPr>
            <a:endParaRPr lang="en-US" sz="2000" dirty="0" smtClean="0">
              <a:latin typeface="dcr10" panose="020B0500000000000000" pitchFamily="34" charset="0"/>
            </a:endParaRPr>
          </a:p>
          <a:p>
            <a:pPr marL="0" indent="0">
              <a:buNone/>
            </a:pPr>
            <a:endParaRPr lang="en-US" sz="2000" dirty="0" smtClean="0">
              <a:latin typeface="dcr10" panose="020B0500000000000000" pitchFamily="34" charset="0"/>
            </a:endParaRPr>
          </a:p>
          <a:p>
            <a:pPr marL="0" indent="0">
              <a:buNone/>
            </a:pPr>
            <a:r>
              <a:rPr lang="en-US" sz="2000" b="1" dirty="0" smtClean="0">
                <a:latin typeface="dcr10" panose="020B0500000000000000" pitchFamily="34" charset="0"/>
              </a:rPr>
              <a:t>Perfect Bayesian Equilibrium:</a:t>
            </a:r>
          </a:p>
          <a:p>
            <a:pPr marL="0" indent="0">
              <a:buNone/>
            </a:pPr>
            <a:r>
              <a:rPr lang="en-US" sz="2000" dirty="0" smtClean="0">
                <a:latin typeface="dcr10" panose="020B0500000000000000" pitchFamily="34" charset="0"/>
              </a:rPr>
              <a:t>In a simple class of games, our main result extends to the full set of Perfect Bayesian Equilibria</a:t>
            </a:r>
          </a:p>
        </p:txBody>
      </p:sp>
      <p:sp>
        <p:nvSpPr>
          <p:cNvPr id="4" name="Title 3"/>
          <p:cNvSpPr>
            <a:spLocks noGrp="1"/>
          </p:cNvSpPr>
          <p:nvPr>
            <p:ph type="title"/>
          </p:nvPr>
        </p:nvSpPr>
        <p:spPr>
          <a:xfrm>
            <a:off x="457200" y="304800"/>
            <a:ext cx="8229600" cy="1143000"/>
          </a:xfrm>
        </p:spPr>
        <p:txBody>
          <a:bodyPr>
            <a:normAutofit/>
          </a:bodyPr>
          <a:lstStyle/>
          <a:p>
            <a:pPr algn="l"/>
            <a:r>
              <a:rPr lang="en-US" sz="2800" dirty="0" smtClean="0">
                <a:solidFill>
                  <a:srgbClr val="333399"/>
                </a:solidFill>
                <a:latin typeface="dccsc10" panose="020B0500000000000000" pitchFamily="34" charset="0"/>
              </a:rPr>
              <a:t>Outline of Extensions</a:t>
            </a:r>
            <a:endParaRPr lang="en-US" sz="2800" dirty="0">
              <a:solidFill>
                <a:srgbClr val="333399"/>
              </a:solidFill>
            </a:endParaRPr>
          </a:p>
        </p:txBody>
      </p:sp>
      <p:sp>
        <p:nvSpPr>
          <p:cNvPr id="2" name="Action Button: Custom 1">
            <a:hlinkClick r:id="rId2" action="ppaction://hlinksldjump" highlightClick="1"/>
          </p:cNvPr>
          <p:cNvSpPr/>
          <p:nvPr/>
        </p:nvSpPr>
        <p:spPr>
          <a:xfrm>
            <a:off x="2209800" y="2971800"/>
            <a:ext cx="4495800" cy="457200"/>
          </a:xfrm>
          <a:prstGeom prst="actionButtonBlank">
            <a:avLst/>
          </a:prstGeom>
          <a:solidFill>
            <a:srgbClr val="3333CC">
              <a:alpha val="25000"/>
            </a:srgbClr>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dcr10" panose="020B0500000000000000" pitchFamily="34" charset="0"/>
              </a:rPr>
              <a:t>Extension 1: Public Monitoring</a:t>
            </a:r>
            <a:endParaRPr lang="en-US" dirty="0">
              <a:solidFill>
                <a:schemeClr val="tx1"/>
              </a:solidFill>
              <a:latin typeface="dcr10" panose="020B0500000000000000" pitchFamily="34" charset="0"/>
            </a:endParaRPr>
          </a:p>
        </p:txBody>
      </p:sp>
      <p:sp>
        <p:nvSpPr>
          <p:cNvPr id="5" name="Action Button: Custom 4">
            <a:hlinkClick r:id="rId3" action="ppaction://hlinksldjump" highlightClick="1"/>
          </p:cNvPr>
          <p:cNvSpPr/>
          <p:nvPr/>
        </p:nvSpPr>
        <p:spPr>
          <a:xfrm>
            <a:off x="2209800" y="5486400"/>
            <a:ext cx="4495800" cy="457200"/>
          </a:xfrm>
          <a:prstGeom prst="actionButtonBlank">
            <a:avLst/>
          </a:prstGeom>
          <a:solidFill>
            <a:srgbClr val="3333CC">
              <a:alpha val="25000"/>
            </a:srgbClr>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dcr10" panose="020B0500000000000000" pitchFamily="34" charset="0"/>
              </a:rPr>
              <a:t>Extension 2: Biased Decisions in PBE</a:t>
            </a:r>
            <a:endParaRPr lang="en-US" dirty="0">
              <a:solidFill>
                <a:schemeClr val="tx1"/>
              </a:solidFill>
              <a:latin typeface="dcr10" panose="020B0500000000000000" pitchFamily="34" charset="0"/>
            </a:endParaRPr>
          </a:p>
        </p:txBody>
      </p:sp>
    </p:spTree>
    <p:extLst>
      <p:ext uri="{BB962C8B-B14F-4D97-AF65-F5344CB8AC3E}">
        <p14:creationId xmlns:p14="http://schemas.microsoft.com/office/powerpoint/2010/main" val="3398929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2000" dirty="0" smtClean="0">
              <a:latin typeface="dcr10" panose="020B0500000000000000" pitchFamily="34" charset="0"/>
            </a:endParaRPr>
          </a:p>
          <a:p>
            <a:pPr marL="0" indent="0">
              <a:buNone/>
            </a:pPr>
            <a:r>
              <a:rPr lang="en-US" sz="2000" dirty="0" smtClean="0">
                <a:latin typeface="dcr10" panose="020B0500000000000000" pitchFamily="34" charset="0"/>
              </a:rPr>
              <a:t>Flexible framework of backward-looking policies in relational contracts</a:t>
            </a:r>
          </a:p>
          <a:p>
            <a:r>
              <a:rPr lang="en-US" sz="1600" dirty="0" smtClean="0">
                <a:latin typeface="dcr10" panose="020B0500000000000000" pitchFamily="34" charset="0"/>
              </a:rPr>
              <a:t>Decisions make past promises credible, rather than maximizing future surplus</a:t>
            </a:r>
          </a:p>
          <a:p>
            <a:endParaRPr lang="en-US" sz="2000" dirty="0">
              <a:latin typeface="dcr10" panose="020B0500000000000000" pitchFamily="34" charset="0"/>
            </a:endParaRPr>
          </a:p>
          <a:p>
            <a:pPr marL="0" indent="0">
              <a:buNone/>
            </a:pPr>
            <a:r>
              <a:rPr lang="en-US" sz="2000" dirty="0" smtClean="0">
                <a:latin typeface="dcr10" panose="020B0500000000000000" pitchFamily="34" charset="0"/>
              </a:rPr>
              <a:t>Biases important for broad class of games</a:t>
            </a:r>
            <a:endParaRPr lang="en-US" sz="1600" dirty="0" smtClean="0">
              <a:latin typeface="dcr10" panose="020B0500000000000000" pitchFamily="34" charset="0"/>
            </a:endParaRPr>
          </a:p>
          <a:p>
            <a:r>
              <a:rPr lang="en-US" sz="1600" dirty="0" smtClean="0">
                <a:latin typeface="dcr10" panose="020B0500000000000000" pitchFamily="34" charset="0"/>
              </a:rPr>
              <a:t>If (and only if) agents cannot coordinate punishments</a:t>
            </a:r>
          </a:p>
          <a:p>
            <a:r>
              <a:rPr lang="en-US" sz="1600" dirty="0" smtClean="0">
                <a:latin typeface="dcr10" panose="020B0500000000000000" pitchFamily="34" charset="0"/>
              </a:rPr>
              <a:t>Relational contracts evolve in history-dependent ways</a:t>
            </a:r>
            <a:endParaRPr lang="en-US" sz="1600" dirty="0">
              <a:latin typeface="dcr10" panose="020B0500000000000000" pitchFamily="34" charset="0"/>
            </a:endParaRPr>
          </a:p>
          <a:p>
            <a:endParaRPr lang="en-US" sz="2000" dirty="0" smtClean="0">
              <a:latin typeface="dcr10" panose="020B0500000000000000" pitchFamily="34" charset="0"/>
            </a:endParaRPr>
          </a:p>
          <a:p>
            <a:pPr marL="0" indent="0">
              <a:buNone/>
            </a:pPr>
            <a:r>
              <a:rPr lang="en-US" sz="2000" dirty="0" smtClean="0">
                <a:latin typeface="dcr10" panose="020B0500000000000000" pitchFamily="34" charset="0"/>
              </a:rPr>
              <a:t>Biases manifest in realistic ways</a:t>
            </a:r>
            <a:endParaRPr lang="en-US" sz="1600" dirty="0" smtClean="0">
              <a:latin typeface="dcr10" panose="020B0500000000000000" pitchFamily="34" charset="0"/>
            </a:endParaRPr>
          </a:p>
          <a:p>
            <a:r>
              <a:rPr lang="en-US" sz="1600" dirty="0" smtClean="0">
                <a:latin typeface="dcr10" panose="020B0500000000000000" pitchFamily="34" charset="0"/>
              </a:rPr>
              <a:t>Lagged hiring, delayed investment</a:t>
            </a:r>
          </a:p>
          <a:p>
            <a:endParaRPr lang="en-US" sz="1600" dirty="0">
              <a:latin typeface="dcr10" panose="020B0500000000000000" pitchFamily="34" charset="0"/>
            </a:endParaRPr>
          </a:p>
          <a:p>
            <a:endParaRPr lang="en-US" sz="1600" dirty="0" smtClean="0">
              <a:latin typeface="dcr10" panose="020B0500000000000000" pitchFamily="34" charset="0"/>
            </a:endParaRPr>
          </a:p>
        </p:txBody>
      </p:sp>
      <p:sp>
        <p:nvSpPr>
          <p:cNvPr id="4" name="Title 3"/>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Conclusion</a:t>
            </a:r>
            <a:endParaRPr lang="en-US" sz="2800" dirty="0">
              <a:solidFill>
                <a:srgbClr val="333399"/>
              </a:solidFill>
            </a:endParaRPr>
          </a:p>
        </p:txBody>
      </p:sp>
    </p:spTree>
    <p:extLst>
      <p:ext uri="{BB962C8B-B14F-4D97-AF65-F5344CB8AC3E}">
        <p14:creationId xmlns:p14="http://schemas.microsoft.com/office/powerpoint/2010/main" val="39357828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Literature: Dynamic Inefficiencies</a:t>
            </a:r>
            <a:endParaRPr lang="en-US" sz="2800" dirty="0">
              <a:solidFill>
                <a:srgbClr val="333399"/>
              </a:solidFill>
              <a:latin typeface="dccsc10" panose="020B0500000000000000" pitchFamily="34" charset="0"/>
            </a:endParaRPr>
          </a:p>
        </p:txBody>
      </p:sp>
      <p:sp>
        <p:nvSpPr>
          <p:cNvPr id="6" name="Rectangle 5"/>
          <p:cNvSpPr/>
          <p:nvPr/>
        </p:nvSpPr>
        <p:spPr>
          <a:xfrm>
            <a:off x="533400" y="1532467"/>
            <a:ext cx="7696200" cy="4555093"/>
          </a:xfrm>
          <a:prstGeom prst="rect">
            <a:avLst/>
          </a:prstGeom>
        </p:spPr>
        <p:txBody>
          <a:bodyPr wrap="square">
            <a:spAutoFit/>
          </a:bodyPr>
          <a:lstStyle/>
          <a:p>
            <a:r>
              <a:rPr lang="en-US" sz="2000" dirty="0">
                <a:latin typeface="dcr10" panose="020B0500000000000000" pitchFamily="34" charset="0"/>
              </a:rPr>
              <a:t>We have a sense for what contracting frictions lead to “history-dependent” </a:t>
            </a:r>
            <a:r>
              <a:rPr lang="en-US" sz="2000" b="1" dirty="0" smtClean="0">
                <a:latin typeface="dcr10" panose="020B0500000000000000" pitchFamily="34" charset="0"/>
              </a:rPr>
              <a:t>formal</a:t>
            </a:r>
            <a:r>
              <a:rPr lang="en-US" sz="2000" dirty="0" smtClean="0">
                <a:latin typeface="dcr10" panose="020B0500000000000000" pitchFamily="34" charset="0"/>
              </a:rPr>
              <a:t> </a:t>
            </a:r>
            <a:r>
              <a:rPr lang="en-US" sz="2000" dirty="0">
                <a:latin typeface="dcr10" panose="020B0500000000000000" pitchFamily="34" charset="0"/>
              </a:rPr>
              <a:t>contracts...</a:t>
            </a:r>
          </a:p>
          <a:p>
            <a:pPr marL="285750" indent="-285750">
              <a:buFont typeface="Arial" panose="020B0604020202020204" pitchFamily="34" charset="0"/>
              <a:buChar char="•"/>
            </a:pPr>
            <a:r>
              <a:rPr lang="en-US" sz="1600" dirty="0" err="1" smtClean="0">
                <a:latin typeface="dcr10" panose="020B0500000000000000" pitchFamily="34" charset="0"/>
              </a:rPr>
              <a:t>Fudenberg</a:t>
            </a:r>
            <a:r>
              <a:rPr lang="en-US" sz="1600" dirty="0">
                <a:latin typeface="dcr10" panose="020B0500000000000000" pitchFamily="34" charset="0"/>
              </a:rPr>
              <a:t>, </a:t>
            </a:r>
            <a:r>
              <a:rPr lang="en-US" sz="1600" dirty="0" err="1">
                <a:latin typeface="dcr10" panose="020B0500000000000000" pitchFamily="34" charset="0"/>
              </a:rPr>
              <a:t>Holmstrom</a:t>
            </a:r>
            <a:r>
              <a:rPr lang="en-US" sz="1600" dirty="0">
                <a:latin typeface="dcr10" panose="020B0500000000000000" pitchFamily="34" charset="0"/>
              </a:rPr>
              <a:t>, and </a:t>
            </a:r>
            <a:r>
              <a:rPr lang="en-US" sz="1600" dirty="0" err="1">
                <a:latin typeface="dcr10" panose="020B0500000000000000" pitchFamily="34" charset="0"/>
              </a:rPr>
              <a:t>Milgrom</a:t>
            </a:r>
            <a:r>
              <a:rPr lang="en-US" sz="1600" dirty="0">
                <a:latin typeface="dcr10" panose="020B0500000000000000" pitchFamily="34" charset="0"/>
              </a:rPr>
              <a:t> (1990, “FHM”)</a:t>
            </a:r>
          </a:p>
          <a:p>
            <a:endParaRPr lang="en-US" sz="2400" dirty="0">
              <a:latin typeface="dcr10" panose="020B0500000000000000" pitchFamily="34" charset="0"/>
            </a:endParaRPr>
          </a:p>
          <a:p>
            <a:r>
              <a:rPr lang="en-US" sz="2000" dirty="0">
                <a:latin typeface="dcr10" panose="020B0500000000000000" pitchFamily="34" charset="0"/>
              </a:rPr>
              <a:t>We have a sense for how </a:t>
            </a:r>
            <a:r>
              <a:rPr lang="en-US" sz="2000" b="1" dirty="0">
                <a:latin typeface="dcr10" panose="020B0500000000000000" pitchFamily="34" charset="0"/>
              </a:rPr>
              <a:t>similar</a:t>
            </a:r>
            <a:r>
              <a:rPr lang="en-US" sz="2000" dirty="0">
                <a:latin typeface="dcr10" panose="020B0500000000000000" pitchFamily="34" charset="0"/>
              </a:rPr>
              <a:t> contracting frictions affect relational contracts...</a:t>
            </a:r>
          </a:p>
          <a:p>
            <a:pPr marL="285750" indent="-285750">
              <a:buFont typeface="Arial" panose="020B0604020202020204" pitchFamily="34" charset="0"/>
              <a:buChar char="•"/>
            </a:pPr>
            <a:r>
              <a:rPr lang="en-US" sz="1600" b="1" dirty="0">
                <a:latin typeface="dcr10" panose="020B0500000000000000" pitchFamily="34" charset="0"/>
              </a:rPr>
              <a:t>Limited liability</a:t>
            </a:r>
            <a:r>
              <a:rPr lang="en-US" sz="1600" dirty="0">
                <a:latin typeface="dcr10" panose="020B0500000000000000" pitchFamily="34" charset="0"/>
              </a:rPr>
              <a:t>: Board (2011), Fong and Li (2015</a:t>
            </a:r>
            <a:r>
              <a:rPr lang="en-US" sz="1600" dirty="0" smtClean="0">
                <a:latin typeface="dcr10" panose="020B0500000000000000" pitchFamily="34" charset="0"/>
              </a:rPr>
              <a:t>)...</a:t>
            </a:r>
            <a:endParaRPr lang="en-US" sz="1600" dirty="0">
              <a:latin typeface="dcr10" panose="020B0500000000000000" pitchFamily="34" charset="0"/>
            </a:endParaRPr>
          </a:p>
          <a:p>
            <a:pPr marL="285750" indent="-285750">
              <a:buFont typeface="Arial" panose="020B0604020202020204" pitchFamily="34" charset="0"/>
              <a:buChar char="•"/>
            </a:pPr>
            <a:r>
              <a:rPr lang="en-US" sz="1600" b="1" dirty="0">
                <a:latin typeface="dcr10" panose="020B0500000000000000" pitchFamily="34" charset="0"/>
              </a:rPr>
              <a:t>Asymmetric information about future preferences: </a:t>
            </a:r>
            <a:r>
              <a:rPr lang="en-US" sz="1600" dirty="0" err="1">
                <a:latin typeface="dcr10" panose="020B0500000000000000" pitchFamily="34" charset="0"/>
              </a:rPr>
              <a:t>Halac</a:t>
            </a:r>
            <a:r>
              <a:rPr lang="en-US" sz="1600" dirty="0">
                <a:latin typeface="dcr10" panose="020B0500000000000000" pitchFamily="34" charset="0"/>
              </a:rPr>
              <a:t> (2012), </a:t>
            </a:r>
            <a:r>
              <a:rPr lang="en-US" sz="1600" dirty="0" err="1">
                <a:latin typeface="dcr10" panose="020B0500000000000000" pitchFamily="34" charset="0"/>
              </a:rPr>
              <a:t>Malcomson</a:t>
            </a:r>
            <a:r>
              <a:rPr lang="en-US" sz="1600" dirty="0">
                <a:latin typeface="dcr10" panose="020B0500000000000000" pitchFamily="34" charset="0"/>
              </a:rPr>
              <a:t> (2014</a:t>
            </a:r>
            <a:r>
              <a:rPr lang="en-US" sz="1600" dirty="0" smtClean="0">
                <a:latin typeface="dcr10" panose="020B0500000000000000" pitchFamily="34" charset="0"/>
              </a:rPr>
              <a:t>)...</a:t>
            </a:r>
            <a:endParaRPr lang="en-US" sz="1600" dirty="0">
              <a:latin typeface="dcr10" panose="020B0500000000000000" pitchFamily="34" charset="0"/>
            </a:endParaRPr>
          </a:p>
          <a:p>
            <a:pPr marL="285750" indent="-285750">
              <a:buFont typeface="Arial" panose="020B0604020202020204" pitchFamily="34" charset="0"/>
              <a:buChar char="•"/>
            </a:pPr>
            <a:r>
              <a:rPr lang="en-US" sz="1600" b="1" dirty="0">
                <a:latin typeface="dcr10" panose="020B0500000000000000" pitchFamily="34" charset="0"/>
              </a:rPr>
              <a:t>Asymmetric information about past outputs: </a:t>
            </a:r>
            <a:r>
              <a:rPr lang="en-US" sz="1600" dirty="0">
                <a:latin typeface="dcr10" panose="020B0500000000000000" pitchFamily="34" charset="0"/>
              </a:rPr>
              <a:t>MacLeod (2003), Fuchs (2007</a:t>
            </a:r>
            <a:r>
              <a:rPr lang="en-US" sz="1600" dirty="0" smtClean="0">
                <a:latin typeface="dcr10" panose="020B0500000000000000" pitchFamily="34" charset="0"/>
              </a:rPr>
              <a:t>)...</a:t>
            </a:r>
            <a:endParaRPr lang="en-US" sz="1600" dirty="0">
              <a:latin typeface="dcr10" panose="020B0500000000000000" pitchFamily="34" charset="0"/>
            </a:endParaRPr>
          </a:p>
          <a:p>
            <a:pPr marL="285750" indent="-285750">
              <a:buFont typeface="Arial" panose="020B0604020202020204" pitchFamily="34" charset="0"/>
              <a:buChar char="•"/>
            </a:pPr>
            <a:r>
              <a:rPr lang="en-US" sz="1600" dirty="0">
                <a:latin typeface="dcr10" panose="020B0500000000000000" pitchFamily="34" charset="0"/>
              </a:rPr>
              <a:t>Absent these, </a:t>
            </a:r>
            <a:r>
              <a:rPr lang="en-US" sz="1600" b="1" dirty="0">
                <a:latin typeface="dcr10" panose="020B0500000000000000" pitchFamily="34" charset="0"/>
              </a:rPr>
              <a:t>stationary </a:t>
            </a:r>
            <a:r>
              <a:rPr lang="en-US" sz="1600" dirty="0">
                <a:latin typeface="dcr10" panose="020B0500000000000000" pitchFamily="34" charset="0"/>
              </a:rPr>
              <a:t>relational contracts: Levin (2002, 2003), </a:t>
            </a:r>
            <a:r>
              <a:rPr lang="en-US" sz="1600" dirty="0" err="1">
                <a:latin typeface="dcr10" panose="020B0500000000000000" pitchFamily="34" charset="0"/>
              </a:rPr>
              <a:t>Kranz</a:t>
            </a:r>
            <a:r>
              <a:rPr lang="en-US" sz="1600" dirty="0">
                <a:latin typeface="dcr10" panose="020B0500000000000000" pitchFamily="34" charset="0"/>
              </a:rPr>
              <a:t> (2014</a:t>
            </a:r>
            <a:r>
              <a:rPr lang="en-US" sz="1600" dirty="0" smtClean="0">
                <a:latin typeface="dcr10" panose="020B0500000000000000" pitchFamily="34" charset="0"/>
              </a:rPr>
              <a:t>).,.</a:t>
            </a:r>
            <a:endParaRPr lang="en-US" sz="1600" dirty="0">
              <a:latin typeface="dcr10" panose="020B0500000000000000" pitchFamily="34" charset="0"/>
            </a:endParaRPr>
          </a:p>
          <a:p>
            <a:endParaRPr lang="en-US" dirty="0">
              <a:latin typeface="dcr10" panose="020B0500000000000000" pitchFamily="34" charset="0"/>
            </a:endParaRPr>
          </a:p>
          <a:p>
            <a:r>
              <a:rPr lang="en-US" sz="2000" dirty="0" smtClean="0">
                <a:latin typeface="dcr10" panose="020B0500000000000000" pitchFamily="34" charset="0"/>
              </a:rPr>
              <a:t>We know less about how lack of principal commitment leads to </a:t>
            </a:r>
            <a:r>
              <a:rPr lang="en-US" sz="2000" b="1" dirty="0" smtClean="0">
                <a:latin typeface="dcr10" panose="020B0500000000000000" pitchFamily="34" charset="0"/>
              </a:rPr>
              <a:t>new </a:t>
            </a:r>
            <a:r>
              <a:rPr lang="en-US" sz="2000" dirty="0" smtClean="0">
                <a:latin typeface="dcr10" panose="020B0500000000000000" pitchFamily="34" charset="0"/>
              </a:rPr>
              <a:t>sources of history-dependence</a:t>
            </a:r>
            <a:endParaRPr lang="en-US" sz="2000" dirty="0">
              <a:latin typeface="dcr10" panose="020B0500000000000000" pitchFamily="34" charset="0"/>
            </a:endParaRPr>
          </a:p>
          <a:p>
            <a:pPr marL="285750" indent="-285750">
              <a:buFont typeface="Arial" panose="020B0604020202020204" pitchFamily="34" charset="0"/>
              <a:buChar char="•"/>
            </a:pPr>
            <a:r>
              <a:rPr lang="en-US" sz="1600" dirty="0" smtClean="0">
                <a:latin typeface="dcr10" panose="020B0500000000000000" pitchFamily="34" charset="0"/>
              </a:rPr>
              <a:t>Related </a:t>
            </a:r>
            <a:r>
              <a:rPr lang="en-US" sz="1600" dirty="0">
                <a:latin typeface="dcr10" panose="020B0500000000000000" pitchFamily="34" charset="0"/>
              </a:rPr>
              <a:t>to literature on </a:t>
            </a:r>
            <a:r>
              <a:rPr lang="en-US" sz="1600" b="1" dirty="0">
                <a:latin typeface="dcr10" panose="020B0500000000000000" pitchFamily="34" charset="0"/>
              </a:rPr>
              <a:t>private monitoring: </a:t>
            </a:r>
            <a:r>
              <a:rPr lang="en-US" sz="1600" dirty="0" err="1">
                <a:latin typeface="dcr10" panose="020B0500000000000000" pitchFamily="34" charset="0"/>
              </a:rPr>
              <a:t>Kandori</a:t>
            </a:r>
            <a:r>
              <a:rPr lang="en-US" sz="1600" dirty="0">
                <a:latin typeface="dcr10" panose="020B0500000000000000" pitchFamily="34" charset="0"/>
              </a:rPr>
              <a:t> (2002), etc.</a:t>
            </a:r>
          </a:p>
          <a:p>
            <a:pPr marL="285750" indent="-285750">
              <a:buFont typeface="Arial" panose="020B0604020202020204" pitchFamily="34" charset="0"/>
              <a:buChar char="•"/>
            </a:pPr>
            <a:r>
              <a:rPr lang="en-US" sz="1600" dirty="0">
                <a:latin typeface="dcr10" panose="020B0500000000000000" pitchFamily="34" charset="0"/>
              </a:rPr>
              <a:t>Builds on the intuition of Andrews and Barron (2015)</a:t>
            </a:r>
          </a:p>
        </p:txBody>
      </p:sp>
      <p:sp>
        <p:nvSpPr>
          <p:cNvPr id="4" name="Action Button: Custom 3">
            <a:hlinkClick r:id="rId3" action="ppaction://hlinksldjump" highlightClick="1"/>
          </p:cNvPr>
          <p:cNvSpPr/>
          <p:nvPr/>
        </p:nvSpPr>
        <p:spPr>
          <a:xfrm>
            <a:off x="5441004" y="6333781"/>
            <a:ext cx="3505200" cy="457200"/>
          </a:xfrm>
          <a:prstGeom prst="actionButtonBlank">
            <a:avLst/>
          </a:prstGeom>
          <a:solidFill>
            <a:srgbClr val="3333CC">
              <a:alpha val="25000"/>
            </a:srgbClr>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dcr10" panose="020B0500000000000000" pitchFamily="34" charset="0"/>
              </a:rPr>
              <a:t>Return to Main Talk</a:t>
            </a:r>
            <a:endParaRPr lang="en-US" dirty="0">
              <a:solidFill>
                <a:schemeClr val="tx1"/>
              </a:solidFill>
              <a:latin typeface="dcr10" panose="020B0500000000000000" pitchFamily="34" charset="0"/>
            </a:endParaRPr>
          </a:p>
        </p:txBody>
      </p:sp>
    </p:spTree>
    <p:extLst>
      <p:ext uri="{BB962C8B-B14F-4D97-AF65-F5344CB8AC3E}">
        <p14:creationId xmlns:p14="http://schemas.microsoft.com/office/powerpoint/2010/main" val="353938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Definition: Smooth Games (Formal)</a:t>
            </a:r>
            <a:endParaRPr lang="en-US" sz="2800" dirty="0">
              <a:solidFill>
                <a:srgbClr val="333399"/>
              </a:solidFill>
            </a:endParaRPr>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4572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smtClean="0">
                    <a:latin typeface="dcr10" panose="020B0500000000000000" pitchFamily="34" charset="0"/>
                  </a:rPr>
                  <a:t>When is dyad-surplus frontier smooth?</a:t>
                </a:r>
              </a:p>
              <a:p>
                <a:pPr marL="0" indent="0">
                  <a:buFont typeface="Arial" pitchFamily="34" charset="0"/>
                  <a:buNone/>
                </a:pPr>
                <a:endParaRPr lang="en-US" sz="2000" dirty="0">
                  <a:latin typeface="dcr10" panose="020B0500000000000000" pitchFamily="34" charset="0"/>
                </a:endParaRPr>
              </a:p>
              <a:p>
                <a:pPr marL="0" indent="0">
                  <a:buFont typeface="Arial" pitchFamily="34" charset="0"/>
                  <a:buNone/>
                </a:pPr>
                <a:r>
                  <a:rPr lang="en-US" sz="2000" dirty="0" smtClean="0">
                    <a:latin typeface="dcr10" panose="020B0500000000000000" pitchFamily="34" charset="0"/>
                  </a:rPr>
                  <a:t>A game is </a:t>
                </a:r>
                <a:r>
                  <a:rPr lang="en-US" sz="2000" b="1" dirty="0" smtClean="0">
                    <a:latin typeface="dcr10" panose="020B0500000000000000" pitchFamily="34" charset="0"/>
                  </a:rPr>
                  <a:t>smooth </a:t>
                </a:r>
                <a:r>
                  <a:rPr lang="en-US" sz="2000" dirty="0" smtClean="0">
                    <a:latin typeface="dcr10" panose="020B0500000000000000" pitchFamily="34" charset="0"/>
                  </a:rPr>
                  <a:t>if...</a:t>
                </a:r>
              </a:p>
              <a:p>
                <a:r>
                  <a:rPr lang="en-US" sz="1800" dirty="0" smtClean="0">
                    <a:latin typeface="dcr10" panose="020B0500000000000000" pitchFamily="34" charset="0"/>
                  </a:rPr>
                  <a:t>For every </a:t>
                </a:r>
                <a14:m>
                  <m:oMath xmlns:m="http://schemas.openxmlformats.org/officeDocument/2006/math">
                    <m:r>
                      <m:rPr>
                        <m:sty m:val="p"/>
                      </m:rPr>
                      <a:rPr lang="en-US" sz="1800" b="0" i="0" smtClean="0">
                        <a:latin typeface="Cambria Math"/>
                      </a:rPr>
                      <m:t>t</m:t>
                    </m:r>
                    <m:r>
                      <a:rPr lang="en-US" sz="1800" b="0" i="1" smtClean="0">
                        <a:latin typeface="Cambria Math"/>
                      </a:rPr>
                      <m:t>, </m:t>
                    </m:r>
                    <m:sSub>
                      <m:sSubPr>
                        <m:ctrlPr>
                          <a:rPr lang="en-US" sz="1800" b="0" i="1" smtClean="0">
                            <a:latin typeface="Cambria Math"/>
                          </a:rPr>
                        </m:ctrlPr>
                      </m:sSubPr>
                      <m:e>
                        <m:r>
                          <a:rPr lang="en-US" sz="1800" b="0" i="1" smtClean="0">
                            <a:latin typeface="Cambria Math"/>
                          </a:rPr>
                          <m:t> </m:t>
                        </m:r>
                        <m:r>
                          <a:rPr lang="en-US" sz="1800" b="0" i="1" smtClean="0">
                            <a:latin typeface="Cambria Math"/>
                          </a:rPr>
                          <m:t>𝐷</m:t>
                        </m:r>
                      </m:e>
                      <m:sub>
                        <m:r>
                          <a:rPr lang="en-US" sz="1800" b="0" i="1" smtClean="0">
                            <a:latin typeface="Cambria Math"/>
                          </a:rPr>
                          <m:t>𝑡</m:t>
                        </m:r>
                      </m:sub>
                    </m:sSub>
                    <m:r>
                      <a:rPr lang="en-US" sz="1800" b="0" i="1" smtClean="0">
                        <a:latin typeface="Cambria Math"/>
                      </a:rPr>
                      <m:t>=</m:t>
                    </m:r>
                    <m:d>
                      <m:dPr>
                        <m:begChr m:val="{"/>
                        <m:endChr m:val="}"/>
                        <m:ctrlPr>
                          <a:rPr lang="en-US" sz="1800" b="0" i="1" smtClean="0">
                            <a:latin typeface="Cambria Math"/>
                          </a:rPr>
                        </m:ctrlPr>
                      </m:dPr>
                      <m:e>
                        <m:d>
                          <m:dPr>
                            <m:ctrlPr>
                              <a:rPr lang="en-US" sz="1800" b="0" i="1" smtClean="0">
                                <a:latin typeface="Cambria Math"/>
                              </a:rPr>
                            </m:ctrlPr>
                          </m:dPr>
                          <m:e>
                            <m:sSub>
                              <m:sSubPr>
                                <m:ctrlPr>
                                  <a:rPr lang="en-US" sz="1800" b="0" i="1" smtClean="0">
                                    <a:latin typeface="Cambria Math"/>
                                  </a:rPr>
                                </m:ctrlPr>
                              </m:sSubPr>
                              <m:e>
                                <m:r>
                                  <a:rPr lang="en-US" sz="1800" b="0" i="1" smtClean="0">
                                    <a:latin typeface="Cambria Math"/>
                                  </a:rPr>
                                  <m:t>𝑑</m:t>
                                </m:r>
                              </m:e>
                              <m:sub>
                                <m:r>
                                  <a:rPr lang="en-US" sz="1800" b="0" i="1" smtClean="0">
                                    <a:latin typeface="Cambria Math"/>
                                  </a:rPr>
                                  <m:t>1</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𝑑</m:t>
                                </m:r>
                              </m:e>
                              <m:sub>
                                <m:r>
                                  <a:rPr lang="en-US" sz="1800" b="0" i="1" smtClean="0">
                                    <a:latin typeface="Cambria Math"/>
                                  </a:rPr>
                                  <m:t>𝑁</m:t>
                                </m:r>
                              </m:sub>
                            </m:sSub>
                          </m:e>
                        </m:d>
                        <m:r>
                          <a:rPr lang="en-US" sz="1800" b="0" i="1" smtClean="0">
                            <a:latin typeface="Cambria Math"/>
                          </a:rPr>
                          <m:t>|</m:t>
                        </m:r>
                        <m:sSub>
                          <m:sSubPr>
                            <m:ctrlPr>
                              <a:rPr lang="en-US" sz="1800" b="0" i="1" smtClean="0">
                                <a:latin typeface="Cambria Math"/>
                              </a:rPr>
                            </m:ctrlPr>
                          </m:sSubPr>
                          <m:e>
                            <m:r>
                              <a:rPr lang="en-US" sz="1800" b="0" i="1" smtClean="0">
                                <a:latin typeface="Cambria Math"/>
                              </a:rPr>
                              <m:t>𝑑</m:t>
                            </m:r>
                          </m:e>
                          <m:sub>
                            <m:r>
                              <a:rPr lang="en-US" sz="1800" b="0" i="1" smtClean="0">
                                <a:latin typeface="Cambria Math"/>
                              </a:rPr>
                              <m:t>𝑖</m:t>
                            </m:r>
                          </m:sub>
                        </m:sSub>
                        <m:r>
                          <a:rPr lang="en-US" sz="1800" b="0" i="1" smtClean="0">
                            <a:latin typeface="Cambria Math"/>
                          </a:rPr>
                          <m:t>≥0,</m:t>
                        </m:r>
                        <m:nary>
                          <m:naryPr>
                            <m:chr m:val="∑"/>
                            <m:supHide m:val="on"/>
                            <m:ctrlPr>
                              <a:rPr lang="en-US" sz="1800" b="0" i="1" smtClean="0">
                                <a:latin typeface="Cambria Math"/>
                              </a:rPr>
                            </m:ctrlPr>
                          </m:naryPr>
                          <m:sub>
                            <m:r>
                              <a:rPr lang="en-US" sz="1800" b="0" i="1" smtClean="0">
                                <a:latin typeface="Cambria Math"/>
                              </a:rPr>
                              <m:t>𝑖</m:t>
                            </m:r>
                          </m:sub>
                          <m:sup/>
                          <m:e>
                            <m:sSub>
                              <m:sSubPr>
                                <m:ctrlPr>
                                  <a:rPr lang="en-US" sz="1800" b="0" i="1" smtClean="0">
                                    <a:latin typeface="Cambria Math"/>
                                  </a:rPr>
                                </m:ctrlPr>
                              </m:sSubPr>
                              <m:e>
                                <m:r>
                                  <a:rPr lang="en-US" sz="1800" b="0" i="1" smtClean="0">
                                    <a:latin typeface="Cambria Math"/>
                                  </a:rPr>
                                  <m:t>𝑑</m:t>
                                </m:r>
                              </m:e>
                              <m:sub>
                                <m:r>
                                  <a:rPr lang="en-US" sz="1800" b="0" i="1" smtClean="0">
                                    <a:latin typeface="Cambria Math"/>
                                  </a:rPr>
                                  <m:t>𝑖</m:t>
                                </m:r>
                              </m:sub>
                            </m:sSub>
                            <m:r>
                              <a:rPr lang="en-US" sz="1800" b="0" i="1" smtClean="0">
                                <a:latin typeface="Cambria Math"/>
                              </a:rPr>
                              <m:t>≤1</m:t>
                            </m:r>
                          </m:e>
                        </m:nary>
                      </m:e>
                    </m:d>
                  </m:oMath>
                </a14:m>
                <a:r>
                  <a:rPr lang="en-US" sz="1800" dirty="0" smtClean="0">
                    <a:latin typeface="dcr10" panose="020B0500000000000000" pitchFamily="34" charset="0"/>
                  </a:rPr>
                  <a:t> and </a:t>
                </a:r>
                <a14:m>
                  <m:oMath xmlns:m="http://schemas.openxmlformats.org/officeDocument/2006/math">
                    <m:sSub>
                      <m:sSubPr>
                        <m:ctrlPr>
                          <a:rPr lang="en-US" sz="1800" b="0" i="1" smtClean="0">
                            <a:latin typeface="Cambria Math"/>
                          </a:rPr>
                        </m:ctrlPr>
                      </m:sSubPr>
                      <m:e>
                        <m:r>
                          <a:rPr lang="en-US" sz="1800" b="0" i="1" smtClean="0">
                            <a:latin typeface="Cambria Math"/>
                          </a:rPr>
                          <m:t>𝜃</m:t>
                        </m:r>
                      </m:e>
                      <m:sub>
                        <m:r>
                          <a:rPr lang="en-US" sz="1800" b="0" i="1" smtClean="0">
                            <a:latin typeface="Cambria Math"/>
                          </a:rPr>
                          <m:t>𝑡</m:t>
                        </m:r>
                      </m:sub>
                    </m:sSub>
                  </m:oMath>
                </a14:m>
                <a:r>
                  <a:rPr lang="en-US" sz="1800" dirty="0" smtClean="0">
                    <a:latin typeface="dcr10" panose="020B0500000000000000" pitchFamily="34" charset="0"/>
                  </a:rPr>
                  <a:t> is </a:t>
                </a:r>
                <a:r>
                  <a:rPr lang="en-US" sz="1800" dirty="0" err="1" smtClean="0">
                    <a:latin typeface="dcr10" panose="020B0500000000000000" pitchFamily="34" charset="0"/>
                  </a:rPr>
                  <a:t>iid</a:t>
                </a:r>
                <a:endParaRPr lang="en-US" sz="1800" dirty="0" smtClean="0">
                  <a:latin typeface="dcr10" panose="020B0500000000000000" pitchFamily="34" charset="0"/>
                </a:endParaRPr>
              </a:p>
              <a:p>
                <a:r>
                  <a:rPr lang="en-US" sz="1800" dirty="0" smtClean="0">
                    <a:latin typeface="dcr10" panose="020B0500000000000000" pitchFamily="34" charset="0"/>
                  </a:rPr>
                  <a:t>Outside options depend only on </a:t>
                </a:r>
                <a14:m>
                  <m:oMath xmlns:m="http://schemas.openxmlformats.org/officeDocument/2006/math">
                    <m:sSub>
                      <m:sSubPr>
                        <m:ctrlPr>
                          <a:rPr lang="en-US" sz="1800" b="0" i="1" smtClean="0">
                            <a:latin typeface="Cambria Math"/>
                          </a:rPr>
                        </m:ctrlPr>
                      </m:sSubPr>
                      <m:e>
                        <m:r>
                          <a:rPr lang="en-US" sz="1800" b="0" i="1" smtClean="0">
                            <a:latin typeface="Cambria Math"/>
                          </a:rPr>
                          <m:t>𝜃</m:t>
                        </m:r>
                      </m:e>
                      <m:sub>
                        <m:r>
                          <a:rPr lang="en-US" sz="1800" b="0" i="1" smtClean="0">
                            <a:latin typeface="Cambria Math"/>
                          </a:rPr>
                          <m:t>𝑡</m:t>
                        </m:r>
                      </m:sub>
                    </m:sSub>
                  </m:oMath>
                </a14:m>
                <a:endParaRPr lang="en-US" sz="1800" b="0" dirty="0" smtClean="0">
                  <a:latin typeface="dcr10" panose="020B0500000000000000" pitchFamily="34" charset="0"/>
                </a:endParaRPr>
              </a:p>
              <a:p>
                <a:r>
                  <a:rPr lang="en-US" sz="1800" dirty="0" smtClean="0">
                    <a:latin typeface="dcr10" panose="020B0500000000000000" pitchFamily="34" charset="0"/>
                  </a:rPr>
                  <a:t>Effort costs </a:t>
                </a:r>
                <a14:m>
                  <m:oMath xmlns:m="http://schemas.openxmlformats.org/officeDocument/2006/math">
                    <m:r>
                      <a:rPr lang="en-US" sz="1800" b="0" i="1" smtClean="0">
                        <a:latin typeface="Cambria Math"/>
                      </a:rPr>
                      <m:t>𝑐</m:t>
                    </m:r>
                    <m:r>
                      <a:rPr lang="en-US" sz="1800" b="0" i="1" smtClean="0">
                        <a:latin typeface="Cambria Math"/>
                      </a:rPr>
                      <m:t>(⋅)</m:t>
                    </m:r>
                  </m:oMath>
                </a14:m>
                <a:r>
                  <a:rPr lang="en-US" sz="1800" dirty="0" smtClean="0">
                    <a:latin typeface="dcr10" panose="020B0500000000000000" pitchFamily="34" charset="0"/>
                  </a:rPr>
                  <a:t> are smooth, strictly increasing, and strictly convex</a:t>
                </a:r>
              </a:p>
              <a:p>
                <a14:m>
                  <m:oMath xmlns:m="http://schemas.openxmlformats.org/officeDocument/2006/math">
                    <m:sSub>
                      <m:sSubPr>
                        <m:ctrlPr>
                          <a:rPr lang="en-US" sz="1800" b="0" i="1" smtClean="0">
                            <a:latin typeface="Cambria Math"/>
                          </a:rPr>
                        </m:ctrlPr>
                      </m:sSubPr>
                      <m:e>
                        <m:r>
                          <a:rPr lang="en-US" sz="1800" b="0" i="1" smtClean="0">
                            <a:latin typeface="Cambria Math"/>
                          </a:rPr>
                          <m:t>𝑃</m:t>
                        </m:r>
                      </m:e>
                      <m:sub>
                        <m:r>
                          <a:rPr lang="en-US" sz="1800" b="0" i="1" smtClean="0">
                            <a:latin typeface="Cambria Math"/>
                          </a:rPr>
                          <m:t>𝑖</m:t>
                        </m:r>
                      </m:sub>
                    </m:sSub>
                  </m:oMath>
                </a14:m>
                <a:r>
                  <a:rPr lang="en-US" sz="1800" dirty="0" smtClean="0">
                    <a:latin typeface="dcr10" panose="020B0500000000000000" pitchFamily="34" charset="0"/>
                  </a:rPr>
                  <a:t> depends only on </a:t>
                </a:r>
                <a14:m>
                  <m:oMath xmlns:m="http://schemas.openxmlformats.org/officeDocument/2006/math">
                    <m:sSub>
                      <m:sSubPr>
                        <m:ctrlPr>
                          <a:rPr lang="en-US" sz="1800" b="0" i="1" smtClean="0">
                            <a:latin typeface="Cambria Math"/>
                          </a:rPr>
                        </m:ctrlPr>
                      </m:sSubPr>
                      <m:e>
                        <m:r>
                          <a:rPr lang="en-US" sz="1800" b="0" i="1" smtClean="0">
                            <a:latin typeface="Cambria Math"/>
                          </a:rPr>
                          <m:t>𝑑</m:t>
                        </m:r>
                      </m:e>
                      <m:sub>
                        <m:r>
                          <a:rPr lang="en-US" sz="1800" b="0" i="1" smtClean="0">
                            <a:latin typeface="Cambria Math"/>
                          </a:rPr>
                          <m:t>𝑖</m:t>
                        </m:r>
                      </m:sub>
                    </m:sSub>
                    <m:r>
                      <a:rPr lang="en-US" sz="1800" b="0" i="1" smtClean="0">
                        <a:latin typeface="Cambria Math"/>
                      </a:rPr>
                      <m:t>,</m:t>
                    </m:r>
                    <m:r>
                      <a:rPr lang="en-US" sz="1800" b="0" i="1" smtClean="0">
                        <a:latin typeface="Cambria Math"/>
                      </a:rPr>
                      <m:t>𝜃</m:t>
                    </m:r>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𝑖</m:t>
                        </m:r>
                      </m:sub>
                    </m:sSub>
                    <m:r>
                      <a:rPr lang="en-US" sz="1800" b="0" i="0" smtClean="0">
                        <a:latin typeface="Cambria Math"/>
                      </a:rPr>
                      <m:t>;</m:t>
                    </m:r>
                  </m:oMath>
                </a14:m>
                <a:r>
                  <a:rPr lang="en-US" sz="1800" dirty="0" smtClean="0">
                    <a:latin typeface="dcr10" panose="020B0500000000000000" pitchFamily="34" charset="0"/>
                  </a:rPr>
                  <a:t> is smooth in all arguments with density </a:t>
                </a:r>
                <a14:m>
                  <m:oMath xmlns:m="http://schemas.openxmlformats.org/officeDocument/2006/math">
                    <m:sSub>
                      <m:sSubPr>
                        <m:ctrlPr>
                          <a:rPr lang="en-US" sz="1800" b="0" i="1" smtClean="0">
                            <a:latin typeface="Cambria Math"/>
                          </a:rPr>
                        </m:ctrlPr>
                      </m:sSubPr>
                      <m:e>
                        <m:r>
                          <a:rPr lang="en-US" sz="1800" b="0" i="1" smtClean="0">
                            <a:latin typeface="Cambria Math"/>
                          </a:rPr>
                          <m:t>𝑝</m:t>
                        </m:r>
                      </m:e>
                      <m:sub>
                        <m:r>
                          <a:rPr lang="en-US" sz="1800" b="0" i="1" smtClean="0">
                            <a:latin typeface="Cambria Math"/>
                          </a:rPr>
                          <m:t>𝑖</m:t>
                        </m:r>
                      </m:sub>
                    </m:sSub>
                    <m:r>
                      <a:rPr lang="en-US" sz="1800" b="0" i="0" smtClean="0">
                        <a:latin typeface="Cambria Math"/>
                      </a:rPr>
                      <m:t>;</m:t>
                    </m:r>
                  </m:oMath>
                </a14:m>
                <a:r>
                  <a:rPr lang="en-US" sz="1800" dirty="0" smtClean="0">
                    <a:latin typeface="dcr10" panose="020B0500000000000000" pitchFamily="34" charset="0"/>
                  </a:rPr>
                  <a:t> has full support; is strictly MLRP-increasing in </a:t>
                </a:r>
                <a14:m>
                  <m:oMath xmlns:m="http://schemas.openxmlformats.org/officeDocument/2006/math">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𝑖</m:t>
                        </m:r>
                      </m:sub>
                    </m:sSub>
                    <m:r>
                      <a:rPr lang="en-US" sz="1800" b="0" i="0" smtClean="0">
                        <a:latin typeface="Cambria Math"/>
                      </a:rPr>
                      <m:t>;</m:t>
                    </m:r>
                  </m:oMath>
                </a14:m>
                <a:r>
                  <a:rPr lang="en-US" sz="1800" dirty="0" smtClean="0">
                    <a:latin typeface="dcr10" panose="020B0500000000000000" pitchFamily="34" charset="0"/>
                  </a:rPr>
                  <a:t> and satisfies CDFC</a:t>
                </a:r>
              </a:p>
              <a:p>
                <a:r>
                  <a:rPr lang="en-US" sz="1800" dirty="0" smtClean="0">
                    <a:latin typeface="dcr10" panose="020B0500000000000000" pitchFamily="34" charset="0"/>
                  </a:rPr>
                  <a:t>Expected output </a:t>
                </a:r>
                <a14:m>
                  <m:oMath xmlns:m="http://schemas.openxmlformats.org/officeDocument/2006/math">
                    <m:r>
                      <a:rPr lang="en-US" sz="1800" b="0" i="1" smtClean="0">
                        <a:latin typeface="Cambria Math"/>
                      </a:rPr>
                      <m:t>𝐸</m:t>
                    </m:r>
                    <m:r>
                      <a:rPr lang="en-US" sz="1800" b="0" i="1" smtClean="0">
                        <a:latin typeface="Cambria Math"/>
                      </a:rPr>
                      <m:t>[</m:t>
                    </m:r>
                    <m:sSub>
                      <m:sSubPr>
                        <m:ctrlPr>
                          <a:rPr lang="en-US" sz="1800" b="0" i="1" smtClean="0">
                            <a:latin typeface="Cambria Math"/>
                          </a:rPr>
                        </m:ctrlPr>
                      </m:sSubPr>
                      <m:e>
                        <m:r>
                          <a:rPr lang="en-US" sz="1800" b="0" i="1" smtClean="0">
                            <a:latin typeface="Cambria Math"/>
                          </a:rPr>
                          <m:t>𝑦</m:t>
                        </m:r>
                      </m:e>
                      <m:sub>
                        <m:r>
                          <a:rPr lang="en-US" sz="1800" b="0" i="1" smtClean="0">
                            <a:latin typeface="Cambria Math"/>
                          </a:rPr>
                          <m:t>𝑖</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𝑑</m:t>
                        </m:r>
                      </m:e>
                      <m:sub>
                        <m:r>
                          <a:rPr lang="en-US" sz="1800" b="0" i="1" smtClean="0">
                            <a:latin typeface="Cambria Math"/>
                          </a:rPr>
                          <m:t>𝑖</m:t>
                        </m:r>
                      </m:sub>
                    </m:sSub>
                    <m:r>
                      <a:rPr lang="en-US" sz="1800" b="0" i="1" smtClean="0">
                        <a:latin typeface="Cambria Math"/>
                      </a:rPr>
                      <m:t>,</m:t>
                    </m:r>
                    <m:r>
                      <a:rPr lang="en-US" sz="1800" b="0" i="1" smtClean="0">
                        <a:latin typeface="Cambria Math"/>
                      </a:rPr>
                      <m:t>𝜃</m:t>
                    </m:r>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𝑖</m:t>
                        </m:r>
                      </m:sub>
                    </m:sSub>
                    <m:r>
                      <a:rPr lang="en-US" sz="1800" b="0" i="1" smtClean="0">
                        <a:latin typeface="Cambria Math"/>
                      </a:rPr>
                      <m:t>]</m:t>
                    </m:r>
                  </m:oMath>
                </a14:m>
                <a:r>
                  <a:rPr lang="en-US" sz="1800" dirty="0" smtClean="0">
                    <a:latin typeface="dcr10" panose="020B0500000000000000" pitchFamily="34" charset="0"/>
                  </a:rPr>
                  <a:t> is strictly increasing and strictly concave in </a:t>
                </a:r>
                <a14:m>
                  <m:oMath xmlns:m="http://schemas.openxmlformats.org/officeDocument/2006/math">
                    <m:r>
                      <a:rPr lang="en-US" sz="1800" b="0" i="1" smtClean="0">
                        <a:latin typeface="Cambria Math"/>
                      </a:rPr>
                      <m:t>{</m:t>
                    </m:r>
                    <m:sSub>
                      <m:sSubPr>
                        <m:ctrlPr>
                          <a:rPr lang="en-US" sz="1800" b="0" i="1" smtClean="0">
                            <a:latin typeface="Cambria Math"/>
                          </a:rPr>
                        </m:ctrlPr>
                      </m:sSubPr>
                      <m:e>
                        <m:r>
                          <a:rPr lang="en-US" sz="1800" b="0" i="1" smtClean="0">
                            <a:latin typeface="Cambria Math"/>
                          </a:rPr>
                          <m:t>𝑑</m:t>
                        </m:r>
                      </m:e>
                      <m:sub>
                        <m:r>
                          <a:rPr lang="en-US" sz="1800" b="0" i="1" smtClean="0">
                            <a:latin typeface="Cambria Math"/>
                          </a:rPr>
                          <m:t>𝑖</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𝑖</m:t>
                        </m:r>
                      </m:sub>
                    </m:sSub>
                    <m:r>
                      <a:rPr lang="en-US" sz="1800" b="0" i="1" smtClean="0">
                        <a:latin typeface="Cambria Math"/>
                      </a:rPr>
                      <m:t>}</m:t>
                    </m:r>
                  </m:oMath>
                </a14:m>
                <a:endParaRPr lang="en-US" sz="1800" dirty="0" smtClean="0">
                  <a:latin typeface="dcr10" panose="020B0500000000000000" pitchFamily="34" charset="0"/>
                </a:endParaRPr>
              </a:p>
              <a:p>
                <a:r>
                  <a:rPr lang="en-US" sz="1800" dirty="0" smtClean="0">
                    <a:latin typeface="dcr10" panose="020B0500000000000000" pitchFamily="34" charset="0"/>
                  </a:rPr>
                  <a:t>Higher decisions are more informative: if </a:t>
                </a:r>
                <a14:m>
                  <m:oMath xmlns:m="http://schemas.openxmlformats.org/officeDocument/2006/math">
                    <m:sSub>
                      <m:sSubPr>
                        <m:ctrlPr>
                          <a:rPr lang="en-US" sz="1800" b="0" i="1" smtClean="0">
                            <a:latin typeface="Cambria Math"/>
                          </a:rPr>
                        </m:ctrlPr>
                      </m:sSubPr>
                      <m:e>
                        <m:r>
                          <a:rPr lang="en-US" sz="1800" b="0" i="1" smtClean="0">
                            <a:latin typeface="Cambria Math"/>
                          </a:rPr>
                          <m:t>𝑑</m:t>
                        </m:r>
                      </m:e>
                      <m:sub>
                        <m:r>
                          <a:rPr lang="en-US" sz="1800" b="0" i="1" smtClean="0">
                            <a:latin typeface="Cambria Math"/>
                          </a:rPr>
                          <m:t>𝑖</m:t>
                        </m:r>
                      </m:sub>
                    </m:sSub>
                    <m:r>
                      <a:rPr lang="en-US" sz="1800" b="0" i="1" smtClean="0">
                        <a:latin typeface="Cambria Math"/>
                      </a:rPr>
                      <m:t>≥</m:t>
                    </m:r>
                    <m:acc>
                      <m:accPr>
                        <m:chr m:val="̃"/>
                        <m:ctrlPr>
                          <a:rPr lang="en-US" sz="1800" b="0" i="1" smtClean="0">
                            <a:latin typeface="Cambria Math"/>
                          </a:rPr>
                        </m:ctrlPr>
                      </m:accPr>
                      <m:e>
                        <m:sSub>
                          <m:sSubPr>
                            <m:ctrlPr>
                              <a:rPr lang="en-US" sz="1800" b="0" i="1" smtClean="0">
                                <a:latin typeface="Cambria Math"/>
                              </a:rPr>
                            </m:ctrlPr>
                          </m:sSubPr>
                          <m:e>
                            <m:r>
                              <a:rPr lang="en-US" sz="1800" b="0" i="1" smtClean="0">
                                <a:latin typeface="Cambria Math"/>
                              </a:rPr>
                              <m:t>𝑑</m:t>
                            </m:r>
                          </m:e>
                          <m:sub>
                            <m:r>
                              <a:rPr lang="en-US" sz="1800" b="0" i="1" smtClean="0">
                                <a:latin typeface="Cambria Math"/>
                              </a:rPr>
                              <m:t>𝑖</m:t>
                            </m:r>
                          </m:sub>
                        </m:sSub>
                      </m:e>
                    </m:acc>
                  </m:oMath>
                </a14:m>
                <a:r>
                  <a:rPr lang="en-US" sz="1800" dirty="0" smtClean="0">
                    <a:latin typeface="dcr10" panose="020B0500000000000000" pitchFamily="34" charset="0"/>
                  </a:rPr>
                  <a:t>, then there exists an effort-independent garbling</a:t>
                </a:r>
                <a14:m>
                  <m:oMath xmlns:m="http://schemas.openxmlformats.org/officeDocument/2006/math">
                    <m:r>
                      <a:rPr lang="en-US" sz="1800" b="0" i="0" smtClean="0">
                        <a:latin typeface="Cambria Math"/>
                      </a:rPr>
                      <m:t> </m:t>
                    </m:r>
                    <m:r>
                      <a:rPr lang="en-US" sz="1800" b="0" i="1" smtClean="0">
                        <a:latin typeface="Cambria Math"/>
                      </a:rPr>
                      <m:t>𝑅</m:t>
                    </m:r>
                    <m:d>
                      <m:dPr>
                        <m:ctrlPr>
                          <a:rPr lang="en-US" sz="1800" b="0" i="1" smtClean="0">
                            <a:latin typeface="Cambria Math"/>
                          </a:rPr>
                        </m:ctrlPr>
                      </m:dPr>
                      <m:e>
                        <m:sSub>
                          <m:sSubPr>
                            <m:ctrlPr>
                              <a:rPr lang="en-US" sz="1800" b="0" i="1" smtClean="0">
                                <a:latin typeface="Cambria Math"/>
                              </a:rPr>
                            </m:ctrlPr>
                          </m:sSubPr>
                          <m:e>
                            <m:r>
                              <a:rPr lang="en-US" sz="1800" b="0" i="1" smtClean="0">
                                <a:latin typeface="Cambria Math"/>
                              </a:rPr>
                              <m:t>𝑥</m:t>
                            </m:r>
                          </m:e>
                          <m:sub>
                            <m:r>
                              <a:rPr lang="en-US" sz="1800" b="0" i="1" smtClean="0">
                                <a:latin typeface="Cambria Math"/>
                              </a:rPr>
                              <m:t>𝑖</m:t>
                            </m:r>
                          </m:sub>
                        </m:sSub>
                      </m:e>
                      <m:e>
                        <m:sSub>
                          <m:sSubPr>
                            <m:ctrlPr>
                              <a:rPr lang="en-US" sz="1800" b="0" i="1" smtClean="0">
                                <a:latin typeface="Cambria Math"/>
                              </a:rPr>
                            </m:ctrlPr>
                          </m:sSubPr>
                          <m:e>
                            <m:r>
                              <a:rPr lang="en-US" sz="1800" b="0" i="1" smtClean="0">
                                <a:latin typeface="Cambria Math"/>
                              </a:rPr>
                              <m:t>𝑦</m:t>
                            </m:r>
                          </m:e>
                          <m:sub>
                            <m:r>
                              <a:rPr lang="en-US" sz="1800" b="0" i="1" smtClean="0">
                                <a:latin typeface="Cambria Math"/>
                              </a:rPr>
                              <m:t>𝑖</m:t>
                            </m:r>
                          </m:sub>
                        </m:sSub>
                      </m:e>
                    </m:d>
                  </m:oMath>
                </a14:m>
                <a:r>
                  <a:rPr lang="en-US" sz="1600" dirty="0" smtClean="0">
                    <a:latin typeface="dcr10" panose="020B0500000000000000" pitchFamily="34" charset="0"/>
                  </a:rPr>
                  <a:t> </a:t>
                </a:r>
                <a:r>
                  <a:rPr lang="en-US" sz="1800" dirty="0" smtClean="0">
                    <a:latin typeface="dcr10" panose="020B0500000000000000" pitchFamily="34" charset="0"/>
                  </a:rPr>
                  <a:t>with density </a:t>
                </a:r>
                <a14:m>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𝑖</m:t>
                        </m:r>
                      </m:sub>
                    </m:sSub>
                  </m:oMath>
                </a14:m>
                <a:r>
                  <a:rPr lang="en-US" sz="1800" dirty="0" smtClean="0">
                    <a:latin typeface="dcr10" panose="020B0500000000000000" pitchFamily="34" charset="0"/>
                  </a:rPr>
                  <a:t> such that</a:t>
                </a: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457200" y="1295400"/>
                <a:ext cx="8229600" cy="4525963"/>
              </a:xfrm>
              <a:prstGeom prst="rect">
                <a:avLst/>
              </a:prstGeom>
              <a:blipFill rotWithShape="1">
                <a:blip r:embed="rId2"/>
                <a:stretch>
                  <a:fillRect l="-741" t="-674" r="-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635206" y="5334000"/>
                <a:ext cx="5890522" cy="6964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supHide m:val="on"/>
                          <m:ctrlPr>
                            <a:rPr lang="en-US" b="0" i="1" smtClean="0">
                              <a:latin typeface="Cambria Math"/>
                            </a:rPr>
                          </m:ctrlPr>
                        </m:naryPr>
                        <m:sub>
                          <m:sSub>
                            <m:sSubPr>
                              <m:ctrlPr>
                                <a:rPr lang="en-US" b="0" i="1" smtClean="0">
                                  <a:latin typeface="Cambria Math"/>
                                </a:rPr>
                              </m:ctrlPr>
                            </m:sSubPr>
                            <m:e>
                              <m:r>
                                <m:rPr>
                                  <m:brk m:alnAt="7"/>
                                </m:rPr>
                                <a:rPr lang="en-US" b="0" i="1" smtClean="0">
                                  <a:latin typeface="Cambria Math"/>
                                </a:rPr>
                                <m:t>𝑦</m:t>
                              </m:r>
                            </m:e>
                            <m:sub>
                              <m:r>
                                <m:rPr>
                                  <m:brk m:alnAt="7"/>
                                </m:rPr>
                                <a:rPr lang="en-US" b="0" i="1" smtClean="0">
                                  <a:latin typeface="Cambria Math"/>
                                </a:rPr>
                                <m:t>𝑖</m:t>
                              </m:r>
                            </m:sub>
                          </m:sSub>
                          <m:r>
                            <a:rPr lang="en-US" b="0" i="1" smtClean="0">
                              <a:latin typeface="Cambria Math"/>
                            </a:rPr>
                            <m:t>≤</m:t>
                          </m:r>
                          <m:acc>
                            <m:accPr>
                              <m:chr m:val="̅"/>
                              <m:ctrlPr>
                                <a:rPr lang="en-US" b="0" i="1" smtClean="0">
                                  <a:latin typeface="Cambria Math"/>
                                </a:rPr>
                              </m:ctrlPr>
                            </m:accPr>
                            <m:e>
                              <m:sSub>
                                <m:sSubPr>
                                  <m:ctrlPr>
                                    <a:rPr lang="en-US" b="0" i="1" smtClean="0">
                                      <a:latin typeface="Cambria Math"/>
                                    </a:rPr>
                                  </m:ctrlPr>
                                </m:sSubPr>
                                <m:e>
                                  <m:r>
                                    <a:rPr lang="en-US" b="0" i="1" smtClean="0">
                                      <a:latin typeface="Cambria Math"/>
                                    </a:rPr>
                                    <m:t>𝑦</m:t>
                                  </m:r>
                                </m:e>
                                <m:sub>
                                  <m:r>
                                    <a:rPr lang="en-US" b="0" i="1" smtClean="0">
                                      <a:latin typeface="Cambria Math"/>
                                    </a:rPr>
                                    <m:t>𝑖</m:t>
                                  </m:r>
                                </m:sub>
                              </m:sSub>
                            </m:e>
                          </m:acc>
                        </m:sub>
                        <m:sup/>
                        <m:e>
                          <m:sSub>
                            <m:sSubPr>
                              <m:ctrlPr>
                                <a:rPr lang="en-US" b="0" i="1" smtClean="0">
                                  <a:latin typeface="Cambria Math"/>
                                </a:rPr>
                              </m:ctrlPr>
                            </m:sSubPr>
                            <m:e>
                              <m:r>
                                <a:rPr lang="en-US" b="0" i="1" smtClean="0">
                                  <a:latin typeface="Cambria Math"/>
                                </a:rPr>
                                <m:t>𝑝</m:t>
                              </m:r>
                            </m:e>
                            <m:sub>
                              <m:r>
                                <a:rPr lang="en-US" b="0" i="1" smtClean="0">
                                  <a:latin typeface="Cambria Math"/>
                                </a:rPr>
                                <m:t>𝑖</m:t>
                              </m:r>
                            </m:sub>
                          </m:sSub>
                          <m:r>
                            <a:rPr lang="en-US" b="0" i="1" smtClean="0">
                              <a:latin typeface="Cambria Math"/>
                            </a:rPr>
                            <m:t>(</m:t>
                          </m:r>
                          <m:sSub>
                            <m:sSubPr>
                              <m:ctrlPr>
                                <a:rPr lang="en-US" b="0" i="1" smtClean="0">
                                  <a:latin typeface="Cambria Math"/>
                                </a:rPr>
                              </m:ctrlPr>
                            </m:sSubPr>
                            <m:e>
                              <m:r>
                                <a:rPr lang="en-US" b="0" i="1" smtClean="0">
                                  <a:latin typeface="Cambria Math"/>
                                </a:rPr>
                                <m:t>𝑦</m:t>
                              </m:r>
                            </m:e>
                            <m:sub>
                              <m:r>
                                <a:rPr lang="en-US" b="0" i="1" smtClean="0">
                                  <a:latin typeface="Cambria Math"/>
                                </a:rPr>
                                <m:t>𝑖</m:t>
                              </m:r>
                            </m:sub>
                          </m:sSub>
                          <m:r>
                            <a:rPr lang="en-US" b="0" i="1" smtClean="0">
                              <a:latin typeface="Cambria Math"/>
                            </a:rPr>
                            <m:t>|</m:t>
                          </m:r>
                          <m:r>
                            <a:rPr lang="en-US" b="0" i="1" smtClean="0">
                              <a:latin typeface="Cambria Math"/>
                            </a:rPr>
                            <m:t>𝜃</m:t>
                          </m:r>
                          <m:r>
                            <a:rPr lang="en-US" b="0" i="1" smtClean="0">
                              <a:latin typeface="Cambria Math"/>
                            </a:rPr>
                            <m:t>,</m:t>
                          </m:r>
                          <m:sSub>
                            <m:sSubPr>
                              <m:ctrlPr>
                                <a:rPr lang="en-US" b="0" i="1" smtClean="0">
                                  <a:latin typeface="Cambria Math"/>
                                </a:rPr>
                              </m:ctrlPr>
                            </m:sSubPr>
                            <m:e>
                              <m:acc>
                                <m:accPr>
                                  <m:chr m:val="̃"/>
                                  <m:ctrlPr>
                                    <a:rPr lang="en-US" b="0" i="1" smtClean="0">
                                      <a:latin typeface="Cambria Math"/>
                                    </a:rPr>
                                  </m:ctrlPr>
                                </m:accPr>
                                <m:e>
                                  <m:r>
                                    <a:rPr lang="en-US" b="0" i="1" smtClean="0">
                                      <a:latin typeface="Cambria Math"/>
                                    </a:rPr>
                                    <m:t>𝑑</m:t>
                                  </m:r>
                                </m:e>
                              </m:acc>
                            </m:e>
                            <m:sub>
                              <m:r>
                                <a:rPr lang="en-US" b="0" i="1" smtClean="0">
                                  <a:latin typeface="Cambria Math"/>
                                </a:rPr>
                                <m:t>𝑖</m:t>
                              </m:r>
                            </m:sub>
                          </m:sSub>
                        </m:e>
                      </m:nary>
                      <m:r>
                        <a:rPr lang="en-US" b="0" i="1" smtClean="0">
                          <a:latin typeface="Cambria Math"/>
                        </a:rPr>
                        <m:t>,</m:t>
                      </m:r>
                      <m:sSub>
                        <m:sSubPr>
                          <m:ctrlPr>
                            <a:rPr lang="en-US" b="0" i="1" smtClean="0">
                              <a:latin typeface="Cambria Math"/>
                            </a:rPr>
                          </m:ctrlPr>
                        </m:sSubPr>
                        <m:e>
                          <m:r>
                            <a:rPr lang="en-US" b="0" i="1" smtClean="0">
                              <a:latin typeface="Cambria Math"/>
                            </a:rPr>
                            <m:t>𝑒</m:t>
                          </m:r>
                        </m:e>
                        <m:sub>
                          <m:r>
                            <a:rPr lang="en-US" b="0" i="1" smtClean="0">
                              <a:latin typeface="Cambria Math"/>
                            </a:rPr>
                            <m:t>𝑖</m:t>
                          </m:r>
                        </m:sub>
                      </m:sSub>
                      <m:r>
                        <a:rPr lang="en-US" b="0" i="1" smtClean="0">
                          <a:latin typeface="Cambria Math"/>
                        </a:rPr>
                        <m:t>)</m:t>
                      </m:r>
                      <m:r>
                        <a:rPr lang="en-US" b="0" i="1" smtClean="0">
                          <a:latin typeface="Cambria Math"/>
                        </a:rPr>
                        <m:t>𝑑</m:t>
                      </m:r>
                      <m:sSub>
                        <m:sSubPr>
                          <m:ctrlPr>
                            <a:rPr lang="en-US" b="0" i="1" smtClean="0">
                              <a:latin typeface="Cambria Math"/>
                            </a:rPr>
                          </m:ctrlPr>
                        </m:sSubPr>
                        <m:e>
                          <m:r>
                            <a:rPr lang="en-US" b="0" i="1" smtClean="0">
                              <a:latin typeface="Cambria Math"/>
                            </a:rPr>
                            <m:t>𝑦</m:t>
                          </m:r>
                        </m:e>
                        <m:sub>
                          <m:r>
                            <a:rPr lang="en-US" b="0" i="1" smtClean="0">
                              <a:latin typeface="Cambria Math"/>
                            </a:rPr>
                            <m:t>𝑖</m:t>
                          </m:r>
                        </m:sub>
                      </m:sSub>
                      <m:r>
                        <a:rPr lang="en-US" b="0" i="1" smtClean="0">
                          <a:latin typeface="Cambria Math"/>
                        </a:rPr>
                        <m:t>=</m:t>
                      </m:r>
                      <m:nary>
                        <m:naryPr>
                          <m:supHide m:val="on"/>
                          <m:ctrlPr>
                            <a:rPr lang="en-US" b="0" i="1" smtClean="0">
                              <a:latin typeface="Cambria Math"/>
                            </a:rPr>
                          </m:ctrlPr>
                        </m:naryPr>
                        <m:sub>
                          <m:sSub>
                            <m:sSubPr>
                              <m:ctrlPr>
                                <a:rPr lang="en-US" b="0" i="1" smtClean="0">
                                  <a:latin typeface="Cambria Math"/>
                                </a:rPr>
                              </m:ctrlPr>
                            </m:sSubPr>
                            <m:e>
                              <m:r>
                                <a:rPr lang="en-US" b="0" i="1" smtClean="0">
                                  <a:latin typeface="Cambria Math"/>
                                </a:rPr>
                                <m:t>𝑦</m:t>
                              </m:r>
                            </m:e>
                            <m:sub>
                              <m:r>
                                <a:rPr lang="en-US" b="0" i="1" smtClean="0">
                                  <a:latin typeface="Cambria Math"/>
                                </a:rPr>
                                <m:t>𝑖</m:t>
                              </m:r>
                            </m:sub>
                          </m:sSub>
                          <m:r>
                            <a:rPr lang="en-US" b="0" i="1" smtClean="0">
                              <a:latin typeface="Cambria Math"/>
                            </a:rPr>
                            <m:t>≤</m:t>
                          </m:r>
                          <m:sSub>
                            <m:sSubPr>
                              <m:ctrlPr>
                                <a:rPr lang="en-US" b="0" i="1" smtClean="0">
                                  <a:latin typeface="Cambria Math"/>
                                </a:rPr>
                              </m:ctrlPr>
                            </m:sSubPr>
                            <m:e>
                              <m:acc>
                                <m:accPr>
                                  <m:chr m:val="̅"/>
                                  <m:ctrlPr>
                                    <a:rPr lang="en-US" b="0" i="1" smtClean="0">
                                      <a:latin typeface="Cambria Math"/>
                                    </a:rPr>
                                  </m:ctrlPr>
                                </m:accPr>
                                <m:e>
                                  <m:r>
                                    <a:rPr lang="en-US" b="0" i="1" smtClean="0">
                                      <a:latin typeface="Cambria Math"/>
                                    </a:rPr>
                                    <m:t>𝑦</m:t>
                                  </m:r>
                                </m:e>
                              </m:acc>
                            </m:e>
                            <m:sub>
                              <m:r>
                                <a:rPr lang="en-US" b="0" i="1" smtClean="0">
                                  <a:latin typeface="Cambria Math"/>
                                </a:rPr>
                                <m:t>𝑖</m:t>
                              </m:r>
                            </m:sub>
                          </m:sSub>
                        </m:sub>
                        <m:sup/>
                        <m:e>
                          <m:sSub>
                            <m:sSubPr>
                              <m:ctrlPr>
                                <a:rPr lang="en-US" b="0" i="1" smtClean="0">
                                  <a:latin typeface="Cambria Math"/>
                                </a:rPr>
                              </m:ctrlPr>
                            </m:sSubPr>
                            <m:e>
                              <m:r>
                                <a:rPr lang="en-US" b="0" i="1" smtClean="0">
                                  <a:latin typeface="Cambria Math"/>
                                </a:rPr>
                                <m:t>𝑟</m:t>
                              </m:r>
                            </m:e>
                            <m:sub>
                              <m:r>
                                <a:rPr lang="en-US" b="0" i="1" smtClean="0">
                                  <a:latin typeface="Cambria Math"/>
                                </a:rPr>
                                <m:t>𝑖</m:t>
                              </m:r>
                            </m:sub>
                          </m:sSub>
                          <m:d>
                            <m:dPr>
                              <m:ctrlPr>
                                <a:rPr lang="en-US" b="0" i="1" smtClean="0">
                                  <a:latin typeface="Cambria Math"/>
                                </a:rPr>
                              </m:ctrlPr>
                            </m:dPr>
                            <m:e>
                              <m:r>
                                <a:rPr lang="en-US" b="0" i="1" smtClean="0">
                                  <a:latin typeface="Cambria Math"/>
                                </a:rPr>
                                <m:t>𝑥</m:t>
                              </m:r>
                            </m:e>
                            <m:e>
                              <m:sSub>
                                <m:sSubPr>
                                  <m:ctrlPr>
                                    <a:rPr lang="en-US" b="0" i="1" smtClean="0">
                                      <a:latin typeface="Cambria Math"/>
                                    </a:rPr>
                                  </m:ctrlPr>
                                </m:sSubPr>
                                <m:e>
                                  <m:r>
                                    <a:rPr lang="en-US" b="0" i="1" smtClean="0">
                                      <a:latin typeface="Cambria Math"/>
                                    </a:rPr>
                                    <m:t>𝑦</m:t>
                                  </m:r>
                                </m:e>
                                <m:sub>
                                  <m:r>
                                    <a:rPr lang="en-US" b="0" i="1" smtClean="0">
                                      <a:latin typeface="Cambria Math"/>
                                    </a:rPr>
                                    <m:t>𝑖</m:t>
                                  </m:r>
                                </m:sub>
                              </m:sSub>
                            </m:e>
                          </m:d>
                          <m:sSub>
                            <m:sSubPr>
                              <m:ctrlPr>
                                <a:rPr lang="en-US" b="0" i="1" smtClean="0">
                                  <a:latin typeface="Cambria Math"/>
                                </a:rPr>
                              </m:ctrlPr>
                            </m:sSubPr>
                            <m:e>
                              <m:r>
                                <a:rPr lang="en-US" b="0" i="1" smtClean="0">
                                  <a:latin typeface="Cambria Math"/>
                                </a:rPr>
                                <m:t>𝑝</m:t>
                              </m:r>
                            </m:e>
                            <m:sub>
                              <m:r>
                                <a:rPr lang="en-US" b="0" i="1" smtClean="0">
                                  <a:latin typeface="Cambria Math"/>
                                </a:rPr>
                                <m:t>𝑖</m:t>
                              </m:r>
                            </m:sub>
                          </m:sSub>
                          <m:d>
                            <m:dPr>
                              <m:ctrlPr>
                                <a:rPr lang="en-US" b="0" i="1" smtClean="0">
                                  <a:latin typeface="Cambria Math"/>
                                </a:rPr>
                              </m:ctrlPr>
                            </m:dPr>
                            <m:e>
                              <m:sSub>
                                <m:sSubPr>
                                  <m:ctrlPr>
                                    <a:rPr lang="en-US" b="0" i="1" smtClean="0">
                                      <a:latin typeface="Cambria Math"/>
                                    </a:rPr>
                                  </m:ctrlPr>
                                </m:sSubPr>
                                <m:e>
                                  <m:r>
                                    <a:rPr lang="en-US" b="0" i="1" smtClean="0">
                                      <a:latin typeface="Cambria Math"/>
                                    </a:rPr>
                                    <m:t>𝑦</m:t>
                                  </m:r>
                                </m:e>
                                <m:sub>
                                  <m:r>
                                    <a:rPr lang="en-US" b="0" i="1" smtClean="0">
                                      <a:latin typeface="Cambria Math"/>
                                    </a:rPr>
                                    <m:t>𝑖</m:t>
                                  </m:r>
                                </m:sub>
                              </m:sSub>
                            </m:e>
                            <m:e>
                              <m:r>
                                <a:rPr lang="en-US" b="0" i="1" smtClean="0">
                                  <a:latin typeface="Cambria Math"/>
                                </a:rPr>
                                <m:t>𝜃</m:t>
                              </m:r>
                              <m:r>
                                <a:rPr lang="en-US" b="0" i="1" smtClean="0">
                                  <a:latin typeface="Cambria Math"/>
                                </a:rPr>
                                <m:t>,</m:t>
                              </m:r>
                              <m:sSub>
                                <m:sSubPr>
                                  <m:ctrlPr>
                                    <a:rPr lang="en-US" b="0" i="1" smtClean="0">
                                      <a:latin typeface="Cambria Math"/>
                                    </a:rPr>
                                  </m:ctrlPr>
                                </m:sSubPr>
                                <m:e>
                                  <m:r>
                                    <a:rPr lang="en-US" b="0" i="1" smtClean="0">
                                      <a:latin typeface="Cambria Math"/>
                                    </a:rPr>
                                    <m:t>𝑑</m:t>
                                  </m:r>
                                </m:e>
                                <m:sub>
                                  <m:r>
                                    <a:rPr lang="en-US" b="0" i="1" smtClean="0">
                                      <a:latin typeface="Cambria Math"/>
                                    </a:rPr>
                                    <m:t>𝑖</m:t>
                                  </m:r>
                                </m:sub>
                              </m:sSub>
                              <m:r>
                                <a:rPr lang="en-US" b="0" i="1" smtClean="0">
                                  <a:latin typeface="Cambria Math"/>
                                </a:rPr>
                                <m:t>,</m:t>
                              </m:r>
                              <m:sSub>
                                <m:sSubPr>
                                  <m:ctrlPr>
                                    <a:rPr lang="en-US" b="0" i="1" smtClean="0">
                                      <a:latin typeface="Cambria Math"/>
                                    </a:rPr>
                                  </m:ctrlPr>
                                </m:sSubPr>
                                <m:e>
                                  <m:r>
                                    <a:rPr lang="en-US" b="0" i="1" smtClean="0">
                                      <a:latin typeface="Cambria Math"/>
                                    </a:rPr>
                                    <m:t>𝑒</m:t>
                                  </m:r>
                                </m:e>
                                <m:sub>
                                  <m:r>
                                    <a:rPr lang="en-US" b="0" i="1" smtClean="0">
                                      <a:latin typeface="Cambria Math"/>
                                    </a:rPr>
                                    <m:t>𝑖</m:t>
                                  </m:r>
                                </m:sub>
                              </m:sSub>
                            </m:e>
                          </m:d>
                          <m:r>
                            <a:rPr lang="en-US" b="0" i="1" smtClean="0">
                              <a:latin typeface="Cambria Math"/>
                            </a:rPr>
                            <m:t>𝑑</m:t>
                          </m:r>
                          <m:sSub>
                            <m:sSubPr>
                              <m:ctrlPr>
                                <a:rPr lang="en-US" b="0" i="1" smtClean="0">
                                  <a:latin typeface="Cambria Math"/>
                                </a:rPr>
                              </m:ctrlPr>
                            </m:sSubPr>
                            <m:e>
                              <m:r>
                                <a:rPr lang="en-US" b="0" i="1" smtClean="0">
                                  <a:latin typeface="Cambria Math"/>
                                </a:rPr>
                                <m:t>𝑦</m:t>
                              </m:r>
                            </m:e>
                            <m:sub>
                              <m:r>
                                <a:rPr lang="en-US" b="0" i="1" smtClean="0">
                                  <a:latin typeface="Cambria Math"/>
                                </a:rPr>
                                <m:t>𝑖</m:t>
                              </m:r>
                            </m:sub>
                          </m:sSub>
                        </m:e>
                      </m:nary>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1635206" y="5334000"/>
                <a:ext cx="5890522" cy="696409"/>
              </a:xfrm>
              <a:prstGeom prst="rect">
                <a:avLst/>
              </a:prstGeom>
              <a:blipFill rotWithShape="1">
                <a:blip r:embed="rId3"/>
                <a:stretch>
                  <a:fillRect/>
                </a:stretch>
              </a:blipFill>
            </p:spPr>
            <p:txBody>
              <a:bodyPr/>
              <a:lstStyle/>
              <a:p>
                <a:r>
                  <a:rPr lang="en-US">
                    <a:noFill/>
                  </a:rPr>
                  <a:t> </a:t>
                </a:r>
              </a:p>
            </p:txBody>
          </p:sp>
        </mc:Fallback>
      </mc:AlternateContent>
      <p:sp>
        <p:nvSpPr>
          <p:cNvPr id="6" name="Action Button: Custom 5">
            <a:hlinkClick r:id="rId4" action="ppaction://hlinksldjump" highlightClick="1"/>
          </p:cNvPr>
          <p:cNvSpPr/>
          <p:nvPr/>
        </p:nvSpPr>
        <p:spPr>
          <a:xfrm>
            <a:off x="5791200" y="6172200"/>
            <a:ext cx="2667000" cy="457200"/>
          </a:xfrm>
          <a:prstGeom prst="actionButtonBlank">
            <a:avLst/>
          </a:prstGeom>
          <a:solidFill>
            <a:srgbClr val="3333CC">
              <a:alpha val="25000"/>
            </a:srgbClr>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dcr10" panose="020B0500000000000000" pitchFamily="34" charset="0"/>
              </a:rPr>
              <a:t>Return to Main Talk</a:t>
            </a:r>
            <a:endParaRPr lang="en-US" dirty="0">
              <a:solidFill>
                <a:schemeClr val="tx1"/>
              </a:solidFill>
              <a:latin typeface="dcr10" panose="020B0500000000000000" pitchFamily="34" charset="0"/>
            </a:endParaRPr>
          </a:p>
        </p:txBody>
      </p:sp>
    </p:spTree>
    <p:extLst>
      <p:ext uri="{BB962C8B-B14F-4D97-AF65-F5344CB8AC3E}">
        <p14:creationId xmlns:p14="http://schemas.microsoft.com/office/powerpoint/2010/main" val="251984195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Statement of Main Result (Formal)</a:t>
            </a:r>
            <a:endParaRPr lang="en-US" sz="2800" dirty="0">
              <a:solidFill>
                <a:srgbClr val="333399"/>
              </a:solidFill>
            </a:endParaRPr>
          </a:p>
        </p:txBody>
      </p:sp>
      <mc:AlternateContent xmlns:mc="http://schemas.openxmlformats.org/markup-compatibility/2006" xmlns:a14="http://schemas.microsoft.com/office/drawing/2010/main">
        <mc:Choice Requires="a14">
          <p:sp>
            <p:nvSpPr>
              <p:cNvPr id="2" name="TextBox 1"/>
              <p:cNvSpPr txBox="1"/>
              <p:nvPr/>
            </p:nvSpPr>
            <p:spPr>
              <a:xfrm>
                <a:off x="457200" y="1295400"/>
                <a:ext cx="8229600" cy="5336974"/>
              </a:xfrm>
              <a:prstGeom prst="rect">
                <a:avLst/>
              </a:prstGeom>
              <a:noFill/>
            </p:spPr>
            <p:txBody>
              <a:bodyPr wrap="square" rtlCol="0">
                <a:spAutoFit/>
              </a:bodyPr>
              <a:lstStyle/>
              <a:p>
                <a:r>
                  <a:rPr lang="en-US" sz="2000" dirty="0" smtClean="0">
                    <a:latin typeface="dcr10" panose="020B0500000000000000" pitchFamily="34" charset="0"/>
                  </a:rPr>
                  <a:t>Define </a:t>
                </a:r>
                <a14:m>
                  <m:oMath xmlns:m="http://schemas.openxmlformats.org/officeDocument/2006/math">
                    <m:sSubSup>
                      <m:sSubSupPr>
                        <m:ctrlPr>
                          <a:rPr lang="en-US" sz="2000" b="0" i="1" smtClean="0">
                            <a:latin typeface="Cambria Math"/>
                          </a:rPr>
                        </m:ctrlPr>
                      </m:sSubSupPr>
                      <m:e>
                        <m:r>
                          <a:rPr lang="en-US" sz="2000" b="0" i="1" smtClean="0">
                            <a:latin typeface="Cambria Math"/>
                          </a:rPr>
                          <m:t>𝑒</m:t>
                        </m:r>
                      </m:e>
                      <m:sub>
                        <m:r>
                          <a:rPr lang="en-US" sz="2000" b="0" i="1" smtClean="0">
                            <a:latin typeface="Cambria Math"/>
                          </a:rPr>
                          <m:t>𝑖</m:t>
                        </m:r>
                      </m:sub>
                      <m:sup>
                        <m:r>
                          <a:rPr lang="en-US" sz="2000" b="0" i="1" smtClean="0">
                            <a:latin typeface="Cambria Math"/>
                          </a:rPr>
                          <m:t>𝐹𝐵</m:t>
                        </m:r>
                      </m:sup>
                    </m:sSubSup>
                    <m:d>
                      <m:dPr>
                        <m:ctrlPr>
                          <a:rPr lang="en-US" sz="2000" b="0" i="1" smtClean="0">
                            <a:latin typeface="Cambria Math"/>
                          </a:rPr>
                        </m:ctrlPr>
                      </m:dPr>
                      <m:e>
                        <m:sSub>
                          <m:sSubPr>
                            <m:ctrlPr>
                              <a:rPr lang="en-US" sz="2000" b="0" i="1" smtClean="0">
                                <a:latin typeface="Cambria Math"/>
                              </a:rPr>
                            </m:ctrlPr>
                          </m:sSubPr>
                          <m:e>
                            <m:r>
                              <m:rPr>
                                <m:sty m:val="p"/>
                              </m:rPr>
                              <a:rPr lang="en-US" sz="2000" b="0" i="0" smtClean="0">
                                <a:latin typeface="Cambria Math"/>
                              </a:rPr>
                              <m:t>d</m:t>
                            </m:r>
                          </m:e>
                          <m:sub>
                            <m:r>
                              <m:rPr>
                                <m:sty m:val="p"/>
                              </m:rPr>
                              <a:rPr lang="en-US" sz="2000" b="0" i="0" smtClean="0">
                                <a:latin typeface="Cambria Math"/>
                              </a:rPr>
                              <m:t>i</m:t>
                            </m:r>
                          </m:sub>
                        </m:sSub>
                        <m:r>
                          <a:rPr lang="en-US" sz="2000" b="0" i="0" smtClean="0">
                            <a:latin typeface="Cambria Math"/>
                          </a:rPr>
                          <m:t>,</m:t>
                        </m:r>
                        <m:r>
                          <a:rPr lang="en-US" sz="2000" b="0" i="1" smtClean="0">
                            <a:latin typeface="Cambria Math"/>
                          </a:rPr>
                          <m:t>𝜃</m:t>
                        </m:r>
                      </m:e>
                    </m:d>
                    <m:r>
                      <a:rPr lang="en-US" sz="2000" b="0" i="1" smtClean="0">
                        <a:latin typeface="Cambria Math"/>
                      </a:rPr>
                      <m:t>=</m:t>
                    </m:r>
                    <m:r>
                      <a:rPr lang="en-US" sz="2000" b="0" i="1" smtClean="0">
                        <a:latin typeface="Cambria Math"/>
                      </a:rPr>
                      <m:t>𝑎𝑟𝑔</m:t>
                    </m:r>
                    <m:func>
                      <m:funcPr>
                        <m:ctrlPr>
                          <a:rPr lang="en-US" sz="2000" b="0" i="1" smtClean="0">
                            <a:latin typeface="Cambria Math"/>
                          </a:rPr>
                        </m:ctrlPr>
                      </m:funcPr>
                      <m:fName>
                        <m:limLow>
                          <m:limLowPr>
                            <m:ctrlPr>
                              <a:rPr lang="en-US" sz="2000" b="0" i="1" smtClean="0">
                                <a:latin typeface="Cambria Math"/>
                              </a:rPr>
                            </m:ctrlPr>
                          </m:limLowPr>
                          <m:e>
                            <m:r>
                              <m:rPr>
                                <m:sty m:val="p"/>
                              </m:rPr>
                              <a:rPr lang="en-US" sz="2000" b="0" i="0" smtClean="0">
                                <a:latin typeface="Cambria Math"/>
                              </a:rPr>
                              <m:t>max</m:t>
                            </m:r>
                          </m:e>
                          <m:lim>
                            <m:sSub>
                              <m:sSubPr>
                                <m:ctrlPr>
                                  <a:rPr lang="en-US" sz="2000" b="0" i="1" smtClean="0">
                                    <a:latin typeface="Cambria Math"/>
                                  </a:rPr>
                                </m:ctrlPr>
                              </m:sSubPr>
                              <m:e>
                                <m:r>
                                  <a:rPr lang="en-US" sz="2000" b="0" i="1" smtClean="0">
                                    <a:latin typeface="Cambria Math"/>
                                  </a:rPr>
                                  <m:t>𝑒</m:t>
                                </m:r>
                              </m:e>
                              <m:sub>
                                <m:r>
                                  <a:rPr lang="en-US" sz="2000" b="0" i="1" smtClean="0">
                                    <a:latin typeface="Cambria Math"/>
                                  </a:rPr>
                                  <m:t>𝑖</m:t>
                                </m:r>
                              </m:sub>
                            </m:sSub>
                          </m:lim>
                        </m:limLow>
                      </m:fName>
                      <m:e>
                        <m:r>
                          <a:rPr lang="en-US" sz="2000" b="0" i="1" smtClean="0">
                            <a:latin typeface="Cambria Math"/>
                          </a:rPr>
                          <m:t>𝐸</m:t>
                        </m:r>
                        <m:d>
                          <m:dPr>
                            <m:begChr m:val="["/>
                            <m:endChr m:val="]"/>
                            <m:ctrlPr>
                              <a:rPr lang="en-US" sz="2000" b="0" i="1" smtClean="0">
                                <a:latin typeface="Cambria Math"/>
                              </a:rPr>
                            </m:ctrlPr>
                          </m:dPr>
                          <m:e>
                            <m:sSub>
                              <m:sSubPr>
                                <m:ctrlPr>
                                  <a:rPr lang="en-US" sz="2000" b="0" i="1" smtClean="0">
                                    <a:latin typeface="Cambria Math"/>
                                  </a:rPr>
                                </m:ctrlPr>
                              </m:sSubPr>
                              <m:e>
                                <m:r>
                                  <a:rPr lang="en-US" sz="2000" b="0" i="1" smtClean="0">
                                    <a:latin typeface="Cambria Math"/>
                                  </a:rPr>
                                  <m:t>𝑦</m:t>
                                </m:r>
                              </m:e>
                              <m:sub>
                                <m:r>
                                  <a:rPr lang="en-US" sz="2000" b="0" i="1" smtClean="0">
                                    <a:latin typeface="Cambria Math"/>
                                  </a:rPr>
                                  <m:t>𝑖</m:t>
                                </m:r>
                              </m:sub>
                            </m:sSub>
                          </m:e>
                          <m:e>
                            <m:sSub>
                              <m:sSubPr>
                                <m:ctrlPr>
                                  <a:rPr lang="en-US" sz="2000" b="0" i="1" smtClean="0">
                                    <a:latin typeface="Cambria Math"/>
                                  </a:rPr>
                                </m:ctrlPr>
                              </m:sSubPr>
                              <m:e>
                                <m:r>
                                  <a:rPr lang="en-US" sz="2000" b="0" i="1" smtClean="0">
                                    <a:latin typeface="Cambria Math"/>
                                  </a:rPr>
                                  <m:t>𝑑</m:t>
                                </m:r>
                              </m:e>
                              <m:sub>
                                <m:r>
                                  <a:rPr lang="en-US" sz="2000" b="0" i="1" smtClean="0">
                                    <a:latin typeface="Cambria Math"/>
                                  </a:rPr>
                                  <m:t>𝑖</m:t>
                                </m:r>
                              </m:sub>
                            </m:sSub>
                            <m:r>
                              <a:rPr lang="en-US" sz="2000" b="0" i="1" smtClean="0">
                                <a:latin typeface="Cambria Math"/>
                              </a:rPr>
                              <m:t>,</m:t>
                            </m:r>
                            <m:r>
                              <a:rPr lang="en-US" sz="2000" b="0" i="1" smtClean="0">
                                <a:latin typeface="Cambria Math"/>
                              </a:rPr>
                              <m:t>𝜃</m:t>
                            </m:r>
                            <m:r>
                              <a:rPr lang="en-US" sz="2000" b="0" i="1" smtClean="0">
                                <a:latin typeface="Cambria Math"/>
                              </a:rPr>
                              <m:t>,</m:t>
                            </m:r>
                            <m:sSub>
                              <m:sSubPr>
                                <m:ctrlPr>
                                  <a:rPr lang="en-US" sz="2000" b="0" i="1" smtClean="0">
                                    <a:latin typeface="Cambria Math"/>
                                  </a:rPr>
                                </m:ctrlPr>
                              </m:sSubPr>
                              <m:e>
                                <m:r>
                                  <a:rPr lang="en-US" sz="2000" b="0" i="1" smtClean="0">
                                    <a:latin typeface="Cambria Math"/>
                                  </a:rPr>
                                  <m:t>𝑒</m:t>
                                </m:r>
                              </m:e>
                              <m:sub>
                                <m:r>
                                  <a:rPr lang="en-US" sz="2000" b="0" i="1" smtClean="0">
                                    <a:latin typeface="Cambria Math"/>
                                  </a:rPr>
                                  <m:t>𝑖</m:t>
                                </m:r>
                              </m:sub>
                            </m:sSub>
                          </m:e>
                        </m:d>
                        <m:r>
                          <a:rPr lang="en-US" sz="2000" b="0" i="1" smtClean="0">
                            <a:latin typeface="Cambria Math"/>
                          </a:rPr>
                          <m:t>−</m:t>
                        </m:r>
                        <m:r>
                          <a:rPr lang="en-US" sz="2000" b="0" i="1" smtClean="0">
                            <a:latin typeface="Cambria Math"/>
                          </a:rPr>
                          <m:t>𝑐</m:t>
                        </m:r>
                        <m:r>
                          <a:rPr lang="en-US" sz="2000" b="0" i="1" smtClean="0">
                            <a:latin typeface="Cambria Math"/>
                          </a:rPr>
                          <m:t>(</m:t>
                        </m:r>
                        <m:sSub>
                          <m:sSubPr>
                            <m:ctrlPr>
                              <a:rPr lang="en-US" sz="2000" b="0" i="1" smtClean="0">
                                <a:latin typeface="Cambria Math"/>
                              </a:rPr>
                            </m:ctrlPr>
                          </m:sSubPr>
                          <m:e>
                            <m:r>
                              <a:rPr lang="en-US" sz="2000" b="0" i="1" smtClean="0">
                                <a:latin typeface="Cambria Math"/>
                              </a:rPr>
                              <m:t>𝑒</m:t>
                            </m:r>
                          </m:e>
                          <m:sub>
                            <m:r>
                              <a:rPr lang="en-US" sz="2000" b="0" i="1" smtClean="0">
                                <a:latin typeface="Cambria Math"/>
                              </a:rPr>
                              <m:t>𝑖</m:t>
                            </m:r>
                          </m:sub>
                        </m:sSub>
                        <m:r>
                          <a:rPr lang="en-US" sz="2000" b="0" i="1" smtClean="0">
                            <a:latin typeface="Cambria Math"/>
                          </a:rPr>
                          <m:t>)</m:t>
                        </m:r>
                      </m:e>
                    </m:func>
                  </m:oMath>
                </a14:m>
                <a:endParaRPr lang="en-US" sz="2000" dirty="0" smtClean="0">
                  <a:latin typeface="dcr10" panose="020B0500000000000000" pitchFamily="34" charset="0"/>
                </a:endParaRPr>
              </a:p>
              <a:p>
                <a:endParaRPr lang="en-US" sz="2000" dirty="0">
                  <a:latin typeface="dcr10" panose="020B0500000000000000" pitchFamily="34" charset="0"/>
                </a:endParaRPr>
              </a:p>
              <a:p>
                <a:r>
                  <a:rPr lang="en-US" sz="2000" dirty="0" smtClean="0">
                    <a:latin typeface="dcr10" panose="020B0500000000000000" pitchFamily="34" charset="0"/>
                  </a:rPr>
                  <a:t>In a smooth game, let </a:t>
                </a:r>
                <a14:m>
                  <m:oMath xmlns:m="http://schemas.openxmlformats.org/officeDocument/2006/math">
                    <m:sSup>
                      <m:sSupPr>
                        <m:ctrlPr>
                          <a:rPr lang="en-US" sz="2000" b="0" i="1" smtClean="0">
                            <a:latin typeface="Cambria Math"/>
                          </a:rPr>
                        </m:ctrlPr>
                      </m:sSupPr>
                      <m:e>
                        <m:r>
                          <a:rPr lang="en-US" sz="2000" b="0" i="1" smtClean="0">
                            <a:latin typeface="Cambria Math"/>
                          </a:rPr>
                          <m:t>𝜎</m:t>
                        </m:r>
                      </m:e>
                      <m:sup>
                        <m:r>
                          <a:rPr lang="en-US" sz="2000" b="0" i="1" smtClean="0">
                            <a:latin typeface="Cambria Math"/>
                          </a:rPr>
                          <m:t>∗</m:t>
                        </m:r>
                      </m:sup>
                    </m:sSup>
                  </m:oMath>
                </a14:m>
                <a:r>
                  <a:rPr lang="en-US" sz="2000" dirty="0" smtClean="0">
                    <a:latin typeface="dcr10" panose="020B0500000000000000" pitchFamily="34" charset="0"/>
                  </a:rPr>
                  <a:t> be a surplus-maximizing recursive equilibrium</a:t>
                </a:r>
              </a:p>
              <a:p>
                <a:endParaRPr lang="en-US" sz="2000" dirty="0">
                  <a:latin typeface="dcr10" panose="020B0500000000000000" pitchFamily="34" charset="0"/>
                </a:endParaRPr>
              </a:p>
              <a:p>
                <a:r>
                  <a:rPr lang="en-US" sz="2000" dirty="0" smtClean="0">
                    <a:latin typeface="dcr10" panose="020B0500000000000000" pitchFamily="34" charset="0"/>
                  </a:rPr>
                  <a:t>For agents </a:t>
                </a:r>
                <a14:m>
                  <m:oMath xmlns:m="http://schemas.openxmlformats.org/officeDocument/2006/math">
                    <m:r>
                      <a:rPr lang="en-US" sz="2000" b="0" i="1" smtClean="0">
                        <a:latin typeface="Cambria Math"/>
                      </a:rPr>
                      <m:t>𝑖</m:t>
                    </m:r>
                    <m:r>
                      <a:rPr lang="en-US" sz="2000" b="0" i="1" smtClean="0">
                        <a:latin typeface="Cambria Math"/>
                      </a:rPr>
                      <m:t>,</m:t>
                    </m:r>
                    <m:r>
                      <a:rPr lang="en-US" sz="2000" b="0" i="1" smtClean="0">
                        <a:latin typeface="Cambria Math"/>
                      </a:rPr>
                      <m:t>𝑗</m:t>
                    </m:r>
                  </m:oMath>
                </a14:m>
                <a:r>
                  <a:rPr lang="en-US" sz="2000" dirty="0" smtClean="0">
                    <a:latin typeface="dcr10" panose="020B0500000000000000" pitchFamily="34" charset="0"/>
                  </a:rPr>
                  <a:t>, let </a:t>
                </a:r>
                <a14:m>
                  <m:oMath xmlns:m="http://schemas.openxmlformats.org/officeDocument/2006/math">
                    <m:sSub>
                      <m:sSubPr>
                        <m:ctrlPr>
                          <a:rPr lang="en-US" sz="2000" b="0" i="1" smtClean="0">
                            <a:latin typeface="Cambria Math"/>
                          </a:rPr>
                        </m:ctrlPr>
                      </m:sSubPr>
                      <m:e>
                        <m:r>
                          <a:rPr lang="en-US" sz="2000" b="0" i="1" smtClean="0">
                            <a:latin typeface="Cambria Math"/>
                          </a:rPr>
                          <m:t>𝐸</m:t>
                        </m:r>
                      </m:e>
                      <m:sub>
                        <m:r>
                          <a:rPr lang="en-US" sz="2000" b="0" i="1" smtClean="0">
                            <a:latin typeface="Cambria Math"/>
                          </a:rPr>
                          <m:t>𝑡</m:t>
                        </m:r>
                      </m:sub>
                    </m:sSub>
                  </m:oMath>
                </a14:m>
                <a:r>
                  <a:rPr lang="en-US" sz="2000" dirty="0" smtClean="0">
                    <a:latin typeface="dcr10" panose="020B0500000000000000" pitchFamily="34" charset="0"/>
                  </a:rPr>
                  <a:t> be a set of histories </a:t>
                </a:r>
                <a14:m>
                  <m:oMath xmlns:m="http://schemas.openxmlformats.org/officeDocument/2006/math">
                    <m:sSubSup>
                      <m:sSubSupPr>
                        <m:ctrlPr>
                          <a:rPr lang="en-US" sz="2000" b="0" i="1" smtClean="0">
                            <a:latin typeface="Cambria Math"/>
                          </a:rPr>
                        </m:ctrlPr>
                      </m:sSubSupPr>
                      <m:e>
                        <m:r>
                          <a:rPr lang="en-US" sz="2000" b="0" i="1" smtClean="0">
                            <a:latin typeface="Cambria Math"/>
                          </a:rPr>
                          <m:t>h</m:t>
                        </m:r>
                      </m:e>
                      <m:sub>
                        <m:r>
                          <a:rPr lang="en-US" sz="2000" b="0" i="1" smtClean="0">
                            <a:latin typeface="Cambria Math"/>
                          </a:rPr>
                          <m:t>0</m:t>
                        </m:r>
                      </m:sub>
                      <m:sup>
                        <m:r>
                          <a:rPr lang="en-US" sz="2000" b="0" i="1" smtClean="0">
                            <a:latin typeface="Cambria Math"/>
                          </a:rPr>
                          <m:t>𝑡</m:t>
                        </m:r>
                        <m:r>
                          <a:rPr lang="en-US" sz="2000" b="0" i="1" smtClean="0">
                            <a:latin typeface="Cambria Math"/>
                          </a:rPr>
                          <m:t>+1</m:t>
                        </m:r>
                      </m:sup>
                    </m:sSubSup>
                  </m:oMath>
                </a14:m>
                <a:r>
                  <a:rPr lang="en-US" sz="2000" dirty="0" smtClean="0">
                    <a:latin typeface="dcr10" panose="020B0500000000000000" pitchFamily="34" charset="0"/>
                  </a:rPr>
                  <a:t> such that:</a:t>
                </a:r>
              </a:p>
              <a:p>
                <a:pPr marL="457200" indent="-457200">
                  <a:buFont typeface="+mj-lt"/>
                  <a:buAutoNum type="arabicPeriod"/>
                </a:pPr>
                <a14:m>
                  <m:oMath xmlns:m="http://schemas.openxmlformats.org/officeDocument/2006/math">
                    <m:sSub>
                      <m:sSubPr>
                        <m:ctrlPr>
                          <a:rPr lang="en-US" sz="2000" b="0" i="1" smtClean="0">
                            <a:latin typeface="Cambria Math"/>
                          </a:rPr>
                        </m:ctrlPr>
                      </m:sSubPr>
                      <m:e>
                        <m:r>
                          <a:rPr lang="en-US" sz="2000" b="0" i="1" smtClean="0">
                            <a:latin typeface="Cambria Math"/>
                          </a:rPr>
                          <m:t>𝑒</m:t>
                        </m:r>
                      </m:e>
                      <m:sub>
                        <m:r>
                          <a:rPr lang="en-US" sz="2000" b="0" i="1" smtClean="0">
                            <a:latin typeface="Cambria Math"/>
                          </a:rPr>
                          <m:t>𝑖</m:t>
                        </m:r>
                        <m:r>
                          <a:rPr lang="en-US" sz="2000" b="0" i="1" smtClean="0">
                            <a:latin typeface="Cambria Math"/>
                          </a:rPr>
                          <m:t>,</m:t>
                        </m:r>
                        <m:r>
                          <a:rPr lang="en-US" sz="2000" b="0" i="1" smtClean="0">
                            <a:latin typeface="Cambria Math"/>
                          </a:rPr>
                          <m:t>𝑡</m:t>
                        </m:r>
                      </m:sub>
                    </m:sSub>
                    <m:r>
                      <a:rPr lang="en-US" sz="2000" b="0" i="1" smtClean="0">
                        <a:latin typeface="Cambria Math"/>
                      </a:rPr>
                      <m:t>&gt;0</m:t>
                    </m:r>
                  </m:oMath>
                </a14:m>
                <a:r>
                  <a:rPr lang="en-US" sz="2000" i="1" dirty="0" smtClean="0">
                    <a:latin typeface="dcr10" panose="020B0500000000000000" pitchFamily="34" charset="0"/>
                  </a:rPr>
                  <a:t> </a:t>
                </a:r>
                <a:r>
                  <a:rPr lang="en-US" sz="2000" dirty="0" smtClean="0">
                    <a:latin typeface="dcr10" panose="020B0500000000000000" pitchFamily="34" charset="0"/>
                  </a:rPr>
                  <a:t>but </a:t>
                </a:r>
                <a14:m>
                  <m:oMath xmlns:m="http://schemas.openxmlformats.org/officeDocument/2006/math">
                    <m:sSub>
                      <m:sSubPr>
                        <m:ctrlPr>
                          <a:rPr lang="en-US" sz="2000" b="0" i="1" smtClean="0">
                            <a:latin typeface="Cambria Math"/>
                          </a:rPr>
                        </m:ctrlPr>
                      </m:sSubPr>
                      <m:e>
                        <m:r>
                          <a:rPr lang="en-US" sz="2000" b="0" i="1" smtClean="0">
                            <a:latin typeface="Cambria Math"/>
                          </a:rPr>
                          <m:t>𝑒</m:t>
                        </m:r>
                      </m:e>
                      <m:sub>
                        <m:r>
                          <a:rPr lang="en-US" sz="2000" b="0" i="1" smtClean="0">
                            <a:latin typeface="Cambria Math"/>
                          </a:rPr>
                          <m:t>𝑖</m:t>
                        </m:r>
                        <m:r>
                          <a:rPr lang="en-US" sz="2000" b="0" i="1" smtClean="0">
                            <a:latin typeface="Cambria Math"/>
                          </a:rPr>
                          <m:t>,</m:t>
                        </m:r>
                        <m:r>
                          <a:rPr lang="en-US" sz="2000" b="0" i="1" smtClean="0">
                            <a:latin typeface="Cambria Math"/>
                          </a:rPr>
                          <m:t>𝑡</m:t>
                        </m:r>
                      </m:sub>
                    </m:sSub>
                    <m:r>
                      <a:rPr lang="en-US" sz="2000" b="0" i="1" smtClean="0">
                        <a:latin typeface="Cambria Math"/>
                      </a:rPr>
                      <m:t>&lt;</m:t>
                    </m:r>
                    <m:sSubSup>
                      <m:sSubSupPr>
                        <m:ctrlPr>
                          <a:rPr lang="en-US" sz="2000" b="0" i="1" smtClean="0">
                            <a:latin typeface="Cambria Math"/>
                          </a:rPr>
                        </m:ctrlPr>
                      </m:sSubSupPr>
                      <m:e>
                        <m:r>
                          <a:rPr lang="en-US" sz="2000" b="0" i="1" smtClean="0">
                            <a:latin typeface="Cambria Math"/>
                          </a:rPr>
                          <m:t>𝑒</m:t>
                        </m:r>
                      </m:e>
                      <m:sub>
                        <m:r>
                          <a:rPr lang="en-US" sz="2000" b="0" i="1" smtClean="0">
                            <a:latin typeface="Cambria Math"/>
                          </a:rPr>
                          <m:t>𝑖</m:t>
                        </m:r>
                      </m:sub>
                      <m:sup>
                        <m:r>
                          <a:rPr lang="en-US" sz="2000" b="0" i="1" smtClean="0">
                            <a:latin typeface="Cambria Math"/>
                          </a:rPr>
                          <m:t>𝐹𝐵</m:t>
                        </m:r>
                      </m:sup>
                    </m:sSubSup>
                    <m:r>
                      <a:rPr lang="en-US" sz="2000" b="0" i="1" smtClean="0">
                        <a:latin typeface="Cambria Math"/>
                      </a:rPr>
                      <m:t>(</m:t>
                    </m:r>
                    <m:sSub>
                      <m:sSubPr>
                        <m:ctrlPr>
                          <a:rPr lang="en-US" sz="2000" b="0" i="1" smtClean="0">
                            <a:latin typeface="Cambria Math"/>
                          </a:rPr>
                        </m:ctrlPr>
                      </m:sSubPr>
                      <m:e>
                        <m:r>
                          <a:rPr lang="en-US" sz="2000" b="0" i="1" smtClean="0">
                            <a:latin typeface="Cambria Math"/>
                          </a:rPr>
                          <m:t>𝑑</m:t>
                        </m:r>
                      </m:e>
                      <m:sub>
                        <m:r>
                          <a:rPr lang="en-US" sz="2000" b="0" i="1" smtClean="0">
                            <a:latin typeface="Cambria Math"/>
                          </a:rPr>
                          <m:t>𝑖</m:t>
                        </m:r>
                      </m:sub>
                    </m:sSub>
                    <m:r>
                      <a:rPr lang="en-US" sz="2000" b="0" i="1" smtClean="0">
                        <a:latin typeface="Cambria Math"/>
                      </a:rPr>
                      <m:t>,</m:t>
                    </m:r>
                    <m:r>
                      <a:rPr lang="en-US" sz="2000" b="0" i="1" smtClean="0">
                        <a:latin typeface="Cambria Math"/>
                      </a:rPr>
                      <m:t>𝜃</m:t>
                    </m:r>
                    <m:r>
                      <a:rPr lang="en-US" sz="2000" b="0" i="1" smtClean="0">
                        <a:latin typeface="Cambria Math"/>
                      </a:rPr>
                      <m:t>)</m:t>
                    </m:r>
                  </m:oMath>
                </a14:m>
                <a:endParaRPr lang="en-US" sz="2000" i="1" dirty="0" smtClean="0">
                  <a:latin typeface="dcr10" panose="020B0500000000000000" pitchFamily="34" charset="0"/>
                </a:endParaRPr>
              </a:p>
              <a:p>
                <a:pPr marL="457200" indent="-457200">
                  <a:buFont typeface="+mj-lt"/>
                  <a:buAutoNum type="arabicPeriod"/>
                </a:pPr>
                <a14:m>
                  <m:oMath xmlns:m="http://schemas.openxmlformats.org/officeDocument/2006/math">
                    <m:f>
                      <m:fPr>
                        <m:ctrlPr>
                          <a:rPr lang="en-US" sz="2000" i="1" smtClean="0">
                            <a:latin typeface="Cambria Math"/>
                          </a:rPr>
                        </m:ctrlPr>
                      </m:fPr>
                      <m:num>
                        <m:f>
                          <m:fPr>
                            <m:type m:val="skw"/>
                            <m:ctrlPr>
                              <a:rPr lang="en-US" sz="2000" i="1" smtClean="0">
                                <a:latin typeface="Cambria Math"/>
                              </a:rPr>
                            </m:ctrlPr>
                          </m:fPr>
                          <m:num>
                            <m:r>
                              <a:rPr lang="en-US" sz="2000" b="0" i="1" smtClean="0">
                                <a:latin typeface="Cambria Math"/>
                              </a:rPr>
                              <m:t>𝜕</m:t>
                            </m:r>
                            <m:sSub>
                              <m:sSubPr>
                                <m:ctrlPr>
                                  <a:rPr lang="en-US" sz="2000" b="0" i="1" smtClean="0">
                                    <a:latin typeface="Cambria Math"/>
                                  </a:rPr>
                                </m:ctrlPr>
                              </m:sSubPr>
                              <m:e>
                                <m:r>
                                  <a:rPr lang="en-US" sz="2000" b="0" i="1" smtClean="0">
                                    <a:latin typeface="Cambria Math"/>
                                  </a:rPr>
                                  <m:t>𝑝</m:t>
                                </m:r>
                              </m:e>
                              <m:sub>
                                <m:r>
                                  <a:rPr lang="en-US" sz="2000" b="0" i="1" smtClean="0">
                                    <a:latin typeface="Cambria Math"/>
                                  </a:rPr>
                                  <m:t>𝑖</m:t>
                                </m:r>
                              </m:sub>
                            </m:sSub>
                          </m:num>
                          <m:den>
                            <m:r>
                              <a:rPr lang="en-US" sz="2000" b="0" i="1" smtClean="0">
                                <a:latin typeface="Cambria Math"/>
                              </a:rPr>
                              <m:t>𝜕</m:t>
                            </m:r>
                            <m:sSub>
                              <m:sSubPr>
                                <m:ctrlPr>
                                  <a:rPr lang="en-US" sz="2000" b="0" i="1" smtClean="0">
                                    <a:latin typeface="Cambria Math"/>
                                  </a:rPr>
                                </m:ctrlPr>
                              </m:sSubPr>
                              <m:e>
                                <m:r>
                                  <a:rPr lang="en-US" sz="2000" b="0" i="1" smtClean="0">
                                    <a:latin typeface="Cambria Math"/>
                                  </a:rPr>
                                  <m:t>𝑒</m:t>
                                </m:r>
                              </m:e>
                              <m:sub>
                                <m:r>
                                  <a:rPr lang="en-US" sz="2000" b="0" i="1" smtClean="0">
                                    <a:latin typeface="Cambria Math"/>
                                  </a:rPr>
                                  <m:t>𝑖</m:t>
                                </m:r>
                              </m:sub>
                            </m:sSub>
                          </m:den>
                        </m:f>
                      </m:num>
                      <m:den>
                        <m:sSub>
                          <m:sSubPr>
                            <m:ctrlPr>
                              <a:rPr lang="en-US" sz="2000" b="0" i="1" smtClean="0">
                                <a:latin typeface="Cambria Math"/>
                              </a:rPr>
                            </m:ctrlPr>
                          </m:sSubPr>
                          <m:e>
                            <m:r>
                              <a:rPr lang="en-US" sz="2000" b="0" i="1" smtClean="0">
                                <a:latin typeface="Cambria Math"/>
                              </a:rPr>
                              <m:t>𝑝</m:t>
                            </m:r>
                          </m:e>
                          <m:sub>
                            <m:r>
                              <a:rPr lang="en-US" sz="2000" b="0" i="1" smtClean="0">
                                <a:latin typeface="Cambria Math"/>
                              </a:rPr>
                              <m:t>𝑖</m:t>
                            </m:r>
                          </m:sub>
                        </m:sSub>
                      </m:den>
                    </m:f>
                    <m:d>
                      <m:dPr>
                        <m:ctrlPr>
                          <a:rPr lang="en-US" sz="2000" b="0" i="1" smtClean="0">
                            <a:latin typeface="Cambria Math"/>
                          </a:rPr>
                        </m:ctrlPr>
                      </m:dPr>
                      <m:e>
                        <m:sSub>
                          <m:sSubPr>
                            <m:ctrlPr>
                              <a:rPr lang="en-US" sz="2000" b="0" i="1" smtClean="0">
                                <a:latin typeface="Cambria Math"/>
                              </a:rPr>
                            </m:ctrlPr>
                          </m:sSubPr>
                          <m:e>
                            <m:r>
                              <a:rPr lang="en-US" sz="2000" b="0" i="1" smtClean="0">
                                <a:latin typeface="Cambria Math"/>
                              </a:rPr>
                              <m:t>𝑦</m:t>
                            </m:r>
                          </m:e>
                          <m:sub>
                            <m:r>
                              <a:rPr lang="en-US" sz="2000" b="0" i="1" smtClean="0">
                                <a:latin typeface="Cambria Math"/>
                              </a:rPr>
                              <m:t>𝑖</m:t>
                            </m:r>
                            <m:r>
                              <a:rPr lang="en-US" sz="2000" b="0" i="1" smtClean="0">
                                <a:latin typeface="Cambria Math"/>
                              </a:rPr>
                              <m:t>,</m:t>
                            </m:r>
                            <m:r>
                              <a:rPr lang="en-US" sz="2000" b="0" i="1" smtClean="0">
                                <a:latin typeface="Cambria Math"/>
                              </a:rPr>
                              <m:t>𝑡</m:t>
                            </m:r>
                          </m:sub>
                        </m:sSub>
                      </m:e>
                      <m:e>
                        <m:sSub>
                          <m:sSubPr>
                            <m:ctrlPr>
                              <a:rPr lang="en-US" sz="2000" b="0" i="1" smtClean="0">
                                <a:latin typeface="Cambria Math"/>
                              </a:rPr>
                            </m:ctrlPr>
                          </m:sSubPr>
                          <m:e>
                            <m:r>
                              <a:rPr lang="en-US" sz="2000" b="0" i="1" smtClean="0">
                                <a:latin typeface="Cambria Math"/>
                              </a:rPr>
                              <m:t>𝑑</m:t>
                            </m:r>
                          </m:e>
                          <m:sub>
                            <m:r>
                              <a:rPr lang="en-US" sz="2000" b="0" i="1" smtClean="0">
                                <a:latin typeface="Cambria Math"/>
                              </a:rPr>
                              <m:t>𝑖</m:t>
                            </m:r>
                            <m:r>
                              <a:rPr lang="en-US" sz="2000" b="0" i="1" smtClean="0">
                                <a:latin typeface="Cambria Math"/>
                              </a:rPr>
                              <m:t>,</m:t>
                            </m:r>
                            <m:r>
                              <a:rPr lang="en-US" sz="2000" b="0" i="1" smtClean="0">
                                <a:latin typeface="Cambria Math"/>
                              </a:rPr>
                              <m:t>𝑡</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𝜃</m:t>
                            </m:r>
                          </m:e>
                          <m:sub>
                            <m:r>
                              <a:rPr lang="en-US" sz="2000" b="0" i="1" smtClean="0">
                                <a:latin typeface="Cambria Math"/>
                              </a:rPr>
                              <m:t>𝑡</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𝑒</m:t>
                            </m:r>
                          </m:e>
                          <m:sub>
                            <m:r>
                              <a:rPr lang="en-US" sz="2000" b="0" i="1" smtClean="0">
                                <a:latin typeface="Cambria Math"/>
                              </a:rPr>
                              <m:t>𝑖</m:t>
                            </m:r>
                            <m:r>
                              <a:rPr lang="en-US" sz="2000" b="0" i="1" smtClean="0">
                                <a:latin typeface="Cambria Math"/>
                              </a:rPr>
                              <m:t>,</m:t>
                            </m:r>
                            <m:r>
                              <a:rPr lang="en-US" sz="2000" b="0" i="1" smtClean="0">
                                <a:latin typeface="Cambria Math"/>
                              </a:rPr>
                              <m:t>𝑡</m:t>
                            </m:r>
                          </m:sub>
                        </m:sSub>
                      </m:e>
                    </m:d>
                    <m:r>
                      <a:rPr lang="en-US" sz="2000" b="0" i="1" smtClean="0">
                        <a:latin typeface="Cambria Math"/>
                      </a:rPr>
                      <m:t>&gt;0</m:t>
                    </m:r>
                  </m:oMath>
                </a14:m>
                <a:endParaRPr lang="en-US" sz="2000" i="1" dirty="0" smtClean="0">
                  <a:latin typeface="dcr10" panose="020B0500000000000000" pitchFamily="34" charset="0"/>
                </a:endParaRPr>
              </a:p>
              <a:p>
                <a:pPr marL="457200" indent="-457200">
                  <a:buFont typeface="+mj-lt"/>
                  <a:buAutoNum type="arabicPeriod"/>
                </a:pPr>
                <a14:m>
                  <m:oMath xmlns:m="http://schemas.openxmlformats.org/officeDocument/2006/math">
                    <m:f>
                      <m:fPr>
                        <m:ctrlPr>
                          <a:rPr lang="en-US" sz="2000" i="1" smtClean="0">
                            <a:latin typeface="Cambria Math"/>
                          </a:rPr>
                        </m:ctrlPr>
                      </m:fPr>
                      <m:num>
                        <m:f>
                          <m:fPr>
                            <m:type m:val="skw"/>
                            <m:ctrlPr>
                              <a:rPr lang="en-US" sz="2000" i="1" smtClean="0">
                                <a:latin typeface="Cambria Math"/>
                              </a:rPr>
                            </m:ctrlPr>
                          </m:fPr>
                          <m:num>
                            <m:r>
                              <a:rPr lang="en-US" sz="2000" b="0" i="1" smtClean="0">
                                <a:latin typeface="Cambria Math"/>
                              </a:rPr>
                              <m:t>𝜕</m:t>
                            </m:r>
                            <m:sSub>
                              <m:sSubPr>
                                <m:ctrlPr>
                                  <a:rPr lang="en-US" sz="2000" b="0" i="1" smtClean="0">
                                    <a:latin typeface="Cambria Math"/>
                                  </a:rPr>
                                </m:ctrlPr>
                              </m:sSubPr>
                              <m:e>
                                <m:r>
                                  <a:rPr lang="en-US" sz="2000" b="0" i="1" smtClean="0">
                                    <a:latin typeface="Cambria Math"/>
                                  </a:rPr>
                                  <m:t>𝑝</m:t>
                                </m:r>
                              </m:e>
                              <m:sub>
                                <m:r>
                                  <a:rPr lang="en-US" sz="2000" b="0" i="1" smtClean="0">
                                    <a:latin typeface="Cambria Math"/>
                                  </a:rPr>
                                  <m:t>𝑗</m:t>
                                </m:r>
                              </m:sub>
                            </m:sSub>
                          </m:num>
                          <m:den>
                            <m:r>
                              <a:rPr lang="en-US" sz="2000" b="0" i="1" smtClean="0">
                                <a:latin typeface="Cambria Math"/>
                              </a:rPr>
                              <m:t>𝜕</m:t>
                            </m:r>
                            <m:sSub>
                              <m:sSubPr>
                                <m:ctrlPr>
                                  <a:rPr lang="en-US" sz="2000" b="0" i="1" smtClean="0">
                                    <a:latin typeface="Cambria Math"/>
                                  </a:rPr>
                                </m:ctrlPr>
                              </m:sSubPr>
                              <m:e>
                                <m:r>
                                  <a:rPr lang="en-US" sz="2000" b="0" i="1" smtClean="0">
                                    <a:latin typeface="Cambria Math"/>
                                  </a:rPr>
                                  <m:t>𝑒</m:t>
                                </m:r>
                              </m:e>
                              <m:sub>
                                <m:r>
                                  <a:rPr lang="en-US" sz="2000" b="0" i="1" smtClean="0">
                                    <a:latin typeface="Cambria Math"/>
                                  </a:rPr>
                                  <m:t>𝑗</m:t>
                                </m:r>
                              </m:sub>
                            </m:sSub>
                          </m:den>
                        </m:f>
                      </m:num>
                      <m:den>
                        <m:sSub>
                          <m:sSubPr>
                            <m:ctrlPr>
                              <a:rPr lang="en-US" sz="2000" b="0" i="1" smtClean="0">
                                <a:latin typeface="Cambria Math"/>
                              </a:rPr>
                            </m:ctrlPr>
                          </m:sSubPr>
                          <m:e>
                            <m:r>
                              <a:rPr lang="en-US" sz="2000" b="0" i="1" smtClean="0">
                                <a:latin typeface="Cambria Math"/>
                              </a:rPr>
                              <m:t>𝑝</m:t>
                            </m:r>
                          </m:e>
                          <m:sub>
                            <m:r>
                              <a:rPr lang="en-US" sz="2000" b="0" i="1" smtClean="0">
                                <a:latin typeface="Cambria Math"/>
                              </a:rPr>
                              <m:t>𝑗</m:t>
                            </m:r>
                          </m:sub>
                        </m:sSub>
                      </m:den>
                    </m:f>
                    <m:d>
                      <m:dPr>
                        <m:ctrlPr>
                          <a:rPr lang="en-US" sz="2000" b="0" i="1" smtClean="0">
                            <a:latin typeface="Cambria Math"/>
                          </a:rPr>
                        </m:ctrlPr>
                      </m:dPr>
                      <m:e>
                        <m:sSub>
                          <m:sSubPr>
                            <m:ctrlPr>
                              <a:rPr lang="en-US" sz="2000" b="0" i="1" smtClean="0">
                                <a:latin typeface="Cambria Math"/>
                              </a:rPr>
                            </m:ctrlPr>
                          </m:sSubPr>
                          <m:e>
                            <m:r>
                              <a:rPr lang="en-US" sz="2000" b="0" i="1" smtClean="0">
                                <a:latin typeface="Cambria Math"/>
                              </a:rPr>
                              <m:t>𝑦</m:t>
                            </m:r>
                          </m:e>
                          <m:sub>
                            <m:r>
                              <a:rPr lang="en-US" sz="2000" b="0" i="1" smtClean="0">
                                <a:latin typeface="Cambria Math"/>
                              </a:rPr>
                              <m:t>𝑗</m:t>
                            </m:r>
                            <m:r>
                              <a:rPr lang="en-US" sz="2000" b="0" i="1" smtClean="0">
                                <a:latin typeface="Cambria Math"/>
                              </a:rPr>
                              <m:t>,</m:t>
                            </m:r>
                            <m:sSup>
                              <m:sSupPr>
                                <m:ctrlPr>
                                  <a:rPr lang="en-US" sz="2000" b="0" i="1" smtClean="0">
                                    <a:latin typeface="Cambria Math"/>
                                  </a:rPr>
                                </m:ctrlPr>
                              </m:sSupPr>
                              <m:e>
                                <m:r>
                                  <a:rPr lang="en-US" sz="2000" b="0" i="1" smtClean="0">
                                    <a:latin typeface="Cambria Math"/>
                                  </a:rPr>
                                  <m:t>𝑡</m:t>
                                </m:r>
                              </m:e>
                              <m:sup>
                                <m:r>
                                  <a:rPr lang="en-US" sz="2000" b="0" i="1" smtClean="0">
                                    <a:latin typeface="Cambria Math"/>
                                  </a:rPr>
                                  <m:t>′</m:t>
                                </m:r>
                              </m:sup>
                            </m:sSup>
                          </m:sub>
                        </m:sSub>
                      </m:e>
                      <m:e>
                        <m:sSub>
                          <m:sSubPr>
                            <m:ctrlPr>
                              <a:rPr lang="en-US" sz="2000" b="0" i="1" smtClean="0">
                                <a:latin typeface="Cambria Math"/>
                              </a:rPr>
                            </m:ctrlPr>
                          </m:sSubPr>
                          <m:e>
                            <m:r>
                              <a:rPr lang="en-US" sz="2000" b="0" i="1" smtClean="0">
                                <a:latin typeface="Cambria Math"/>
                              </a:rPr>
                              <m:t>𝑑</m:t>
                            </m:r>
                          </m:e>
                          <m:sub>
                            <m:r>
                              <a:rPr lang="en-US" sz="2000" b="0" i="1" smtClean="0">
                                <a:latin typeface="Cambria Math"/>
                              </a:rPr>
                              <m:t>𝑗</m:t>
                            </m:r>
                            <m:r>
                              <a:rPr lang="en-US" sz="2000" b="0" i="1" smtClean="0">
                                <a:latin typeface="Cambria Math"/>
                              </a:rPr>
                              <m:t>,</m:t>
                            </m:r>
                            <m:sSup>
                              <m:sSupPr>
                                <m:ctrlPr>
                                  <a:rPr lang="en-US" sz="2000" b="0" i="1" smtClean="0">
                                    <a:latin typeface="Cambria Math"/>
                                  </a:rPr>
                                </m:ctrlPr>
                              </m:sSupPr>
                              <m:e>
                                <m:r>
                                  <a:rPr lang="en-US" sz="2000" b="0" i="1" smtClean="0">
                                    <a:latin typeface="Cambria Math"/>
                                  </a:rPr>
                                  <m:t>𝑡</m:t>
                                </m:r>
                              </m:e>
                              <m:sup>
                                <m:r>
                                  <a:rPr lang="en-US" sz="2000" b="0" i="1" smtClean="0">
                                    <a:latin typeface="Cambria Math"/>
                                  </a:rPr>
                                  <m:t>′</m:t>
                                </m:r>
                              </m:sup>
                            </m:sSup>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𝜃</m:t>
                            </m:r>
                          </m:e>
                          <m:sub>
                            <m:sSup>
                              <m:sSupPr>
                                <m:ctrlPr>
                                  <a:rPr lang="en-US" sz="2000" b="0" i="1" smtClean="0">
                                    <a:latin typeface="Cambria Math"/>
                                  </a:rPr>
                                </m:ctrlPr>
                              </m:sSupPr>
                              <m:e>
                                <m:r>
                                  <a:rPr lang="en-US" sz="2000" b="0" i="1" smtClean="0">
                                    <a:latin typeface="Cambria Math"/>
                                  </a:rPr>
                                  <m:t>𝑡</m:t>
                                </m:r>
                              </m:e>
                              <m:sup>
                                <m:r>
                                  <a:rPr lang="en-US" sz="2000" b="0" i="1" smtClean="0">
                                    <a:latin typeface="Cambria Math"/>
                                  </a:rPr>
                                  <m:t>′</m:t>
                                </m:r>
                              </m:sup>
                            </m:sSup>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𝑒</m:t>
                            </m:r>
                          </m:e>
                          <m:sub>
                            <m:r>
                              <a:rPr lang="en-US" sz="2000" b="0" i="1" smtClean="0">
                                <a:latin typeface="Cambria Math"/>
                              </a:rPr>
                              <m:t>𝑗</m:t>
                            </m:r>
                            <m:r>
                              <a:rPr lang="en-US" sz="2000" b="0" i="1" smtClean="0">
                                <a:latin typeface="Cambria Math"/>
                              </a:rPr>
                              <m:t>,</m:t>
                            </m:r>
                            <m:sSup>
                              <m:sSupPr>
                                <m:ctrlPr>
                                  <a:rPr lang="en-US" sz="2000" b="0" i="1" smtClean="0">
                                    <a:latin typeface="Cambria Math"/>
                                  </a:rPr>
                                </m:ctrlPr>
                              </m:sSupPr>
                              <m:e>
                                <m:r>
                                  <a:rPr lang="en-US" sz="2000" b="0" i="1" smtClean="0">
                                    <a:latin typeface="Cambria Math"/>
                                  </a:rPr>
                                  <m:t>𝑡</m:t>
                                </m:r>
                              </m:e>
                              <m:sup>
                                <m:r>
                                  <a:rPr lang="en-US" sz="2000" b="0" i="1" smtClean="0">
                                    <a:latin typeface="Cambria Math"/>
                                  </a:rPr>
                                  <m:t>′</m:t>
                                </m:r>
                              </m:sup>
                            </m:sSup>
                          </m:sub>
                        </m:sSub>
                      </m:e>
                    </m:d>
                    <m:r>
                      <a:rPr lang="en-US" sz="2000" b="0" i="1" smtClean="0">
                        <a:latin typeface="Cambria Math"/>
                      </a:rPr>
                      <m:t>≤0</m:t>
                    </m:r>
                  </m:oMath>
                </a14:m>
                <a:r>
                  <a:rPr lang="en-US" sz="2000" dirty="0" smtClean="0">
                    <a:latin typeface="dcr10" panose="020B0500000000000000" pitchFamily="34" charset="0"/>
                  </a:rPr>
                  <a:t> for all </a:t>
                </a:r>
                <a14:m>
                  <m:oMath xmlns:m="http://schemas.openxmlformats.org/officeDocument/2006/math">
                    <m:sSup>
                      <m:sSupPr>
                        <m:ctrlPr>
                          <a:rPr lang="en-US" sz="2000" b="0" i="1" smtClean="0">
                            <a:latin typeface="Cambria Math"/>
                          </a:rPr>
                        </m:ctrlPr>
                      </m:sSupPr>
                      <m:e>
                        <m:r>
                          <a:rPr lang="en-US" sz="2000" b="0" i="1" smtClean="0">
                            <a:latin typeface="Cambria Math"/>
                          </a:rPr>
                          <m:t>𝑡</m:t>
                        </m:r>
                      </m:e>
                      <m:sup>
                        <m:r>
                          <a:rPr lang="en-US" sz="2000" b="0" i="1" smtClean="0">
                            <a:latin typeface="Cambria Math"/>
                          </a:rPr>
                          <m:t>′</m:t>
                        </m:r>
                      </m:sup>
                    </m:sSup>
                    <m:r>
                      <a:rPr lang="en-US" sz="2000" b="0" i="1" smtClean="0">
                        <a:latin typeface="Cambria Math"/>
                      </a:rPr>
                      <m:t>≤</m:t>
                    </m:r>
                    <m:r>
                      <a:rPr lang="en-US" sz="2000" b="0" i="1" smtClean="0">
                        <a:latin typeface="Cambria Math"/>
                      </a:rPr>
                      <m:t>𝑡</m:t>
                    </m:r>
                  </m:oMath>
                </a14:m>
                <a:endParaRPr lang="en-US" sz="2000" dirty="0" smtClean="0">
                  <a:latin typeface="dcr10" panose="020B0500000000000000" pitchFamily="34" charset="0"/>
                </a:endParaRPr>
              </a:p>
              <a:p>
                <a:pPr marL="457200" indent="-457200">
                  <a:buFont typeface="+mj-lt"/>
                  <a:buAutoNum type="arabicPeriod"/>
                </a:pPr>
                <a14:m>
                  <m:oMath xmlns:m="http://schemas.openxmlformats.org/officeDocument/2006/math">
                    <m:sSub>
                      <m:sSubPr>
                        <m:ctrlPr>
                          <a:rPr lang="en-US" sz="2000" b="0" i="1" smtClean="0">
                            <a:latin typeface="Cambria Math"/>
                          </a:rPr>
                        </m:ctrlPr>
                      </m:sSubPr>
                      <m:e>
                        <m:r>
                          <a:rPr lang="en-US" sz="2000" b="0" i="1" smtClean="0">
                            <a:latin typeface="Cambria Math"/>
                          </a:rPr>
                          <m:t>𝑑</m:t>
                        </m:r>
                      </m:e>
                      <m:sub>
                        <m:r>
                          <a:rPr lang="en-US" sz="2000" b="0" i="1" smtClean="0">
                            <a:latin typeface="Cambria Math"/>
                          </a:rPr>
                          <m:t>𝑖</m:t>
                        </m:r>
                        <m:r>
                          <a:rPr lang="en-US" sz="2000" b="0" i="1" smtClean="0">
                            <a:latin typeface="Cambria Math"/>
                          </a:rPr>
                          <m:t>,</m:t>
                        </m:r>
                        <m:r>
                          <a:rPr lang="en-US" sz="2000" b="0" i="1" smtClean="0">
                            <a:latin typeface="Cambria Math"/>
                          </a:rPr>
                          <m:t>𝑡</m:t>
                        </m:r>
                        <m:r>
                          <a:rPr lang="en-US" sz="2000" b="0" i="1" smtClean="0">
                            <a:latin typeface="Cambria Math"/>
                          </a:rPr>
                          <m:t>+1</m:t>
                        </m:r>
                      </m:sub>
                    </m:sSub>
                    <m:r>
                      <a:rPr lang="en-US" sz="2000" b="0" i="1" smtClean="0">
                        <a:latin typeface="Cambria Math"/>
                      </a:rPr>
                      <m:t>&lt;1</m:t>
                    </m:r>
                  </m:oMath>
                </a14:m>
                <a:r>
                  <a:rPr lang="en-US" sz="2000" dirty="0" smtClean="0">
                    <a:latin typeface="dcr10" panose="020B0500000000000000" pitchFamily="34" charset="0"/>
                  </a:rPr>
                  <a:t> and </a:t>
                </a:r>
                <a14:m>
                  <m:oMath xmlns:m="http://schemas.openxmlformats.org/officeDocument/2006/math">
                    <m:sSub>
                      <m:sSubPr>
                        <m:ctrlPr>
                          <a:rPr lang="en-US" sz="2000" b="0" i="1" smtClean="0">
                            <a:latin typeface="Cambria Math"/>
                          </a:rPr>
                        </m:ctrlPr>
                      </m:sSubPr>
                      <m:e>
                        <m:r>
                          <a:rPr lang="en-US" sz="2000" b="0" i="1" smtClean="0">
                            <a:latin typeface="Cambria Math"/>
                          </a:rPr>
                          <m:t>𝑑</m:t>
                        </m:r>
                      </m:e>
                      <m:sub>
                        <m:r>
                          <a:rPr lang="en-US" sz="2000" b="0" i="1" smtClean="0">
                            <a:latin typeface="Cambria Math"/>
                          </a:rPr>
                          <m:t>𝑗</m:t>
                        </m:r>
                        <m:r>
                          <a:rPr lang="en-US" sz="2000" b="0" i="1" smtClean="0">
                            <a:latin typeface="Cambria Math"/>
                          </a:rPr>
                          <m:t>,</m:t>
                        </m:r>
                        <m:r>
                          <a:rPr lang="en-US" sz="2000" b="0" i="1" smtClean="0">
                            <a:latin typeface="Cambria Math"/>
                          </a:rPr>
                          <m:t>𝑡</m:t>
                        </m:r>
                        <m:r>
                          <a:rPr lang="en-US" sz="2000" b="0" i="1" smtClean="0">
                            <a:latin typeface="Cambria Math"/>
                          </a:rPr>
                          <m:t>+1</m:t>
                        </m:r>
                      </m:sub>
                    </m:sSub>
                    <m:r>
                      <a:rPr lang="en-US" sz="2000" b="0" i="1" smtClean="0">
                        <a:latin typeface="Cambria Math"/>
                      </a:rPr>
                      <m:t>&gt;0</m:t>
                    </m:r>
                  </m:oMath>
                </a14:m>
                <a:r>
                  <a:rPr lang="en-US" sz="2000" dirty="0" smtClean="0">
                    <a:latin typeface="dcr10" panose="020B0500000000000000" pitchFamily="34" charset="0"/>
                  </a:rPr>
                  <a:t> with positive probability</a:t>
                </a:r>
              </a:p>
              <a:p>
                <a:pPr marL="457200" indent="-457200">
                  <a:buFont typeface="+mj-lt"/>
                  <a:buAutoNum type="arabicPeriod"/>
                </a:pPr>
                <a:endParaRPr lang="en-US" sz="2000" dirty="0">
                  <a:latin typeface="dcr10" panose="020B0500000000000000" pitchFamily="34" charset="0"/>
                </a:endParaRPr>
              </a:p>
              <a:p>
                <a:r>
                  <a:rPr lang="en-US" sz="2000" dirty="0" smtClean="0">
                    <a:latin typeface="dcr10" panose="020B0500000000000000" pitchFamily="34" charset="0"/>
                  </a:rPr>
                  <a:t>For almost every </a:t>
                </a:r>
                <a14:m>
                  <m:oMath xmlns:m="http://schemas.openxmlformats.org/officeDocument/2006/math">
                    <m:sSubSup>
                      <m:sSubSupPr>
                        <m:ctrlPr>
                          <a:rPr lang="en-US" sz="2000" b="0" i="1" smtClean="0">
                            <a:latin typeface="Cambria Math"/>
                          </a:rPr>
                        </m:ctrlPr>
                      </m:sSubSupPr>
                      <m:e>
                        <m:r>
                          <m:rPr>
                            <m:sty m:val="p"/>
                          </m:rPr>
                          <a:rPr lang="en-US" sz="2000" b="0" i="0" smtClean="0">
                            <a:latin typeface="Cambria Math"/>
                          </a:rPr>
                          <m:t>h</m:t>
                        </m:r>
                      </m:e>
                      <m:sub>
                        <m:r>
                          <a:rPr lang="en-US" sz="2000" b="0" i="0" smtClean="0">
                            <a:latin typeface="Cambria Math"/>
                          </a:rPr>
                          <m:t>0</m:t>
                        </m:r>
                      </m:sub>
                      <m:sup>
                        <m:r>
                          <m:rPr>
                            <m:sty m:val="p"/>
                          </m:rPr>
                          <a:rPr lang="en-US" sz="2000" b="0" i="0" smtClean="0">
                            <a:latin typeface="Cambria Math"/>
                          </a:rPr>
                          <m:t>t</m:t>
                        </m:r>
                        <m:r>
                          <a:rPr lang="en-US" sz="2000" b="0" i="0" smtClean="0">
                            <a:latin typeface="Cambria Math"/>
                          </a:rPr>
                          <m:t>+1</m:t>
                        </m:r>
                      </m:sup>
                    </m:sSubSup>
                    <m:r>
                      <a:rPr lang="en-US" sz="2000" b="0" i="1" smtClean="0">
                        <a:latin typeface="Cambria Math"/>
                      </a:rPr>
                      <m:t>∈</m:t>
                    </m:r>
                    <m:sSub>
                      <m:sSubPr>
                        <m:ctrlPr>
                          <a:rPr lang="en-US" sz="2000" b="0" i="1" smtClean="0">
                            <a:latin typeface="Cambria Math"/>
                          </a:rPr>
                        </m:ctrlPr>
                      </m:sSubPr>
                      <m:e>
                        <m:r>
                          <a:rPr lang="en-US" sz="2000" b="0" i="1" smtClean="0">
                            <a:latin typeface="Cambria Math"/>
                          </a:rPr>
                          <m:t>𝐸</m:t>
                        </m:r>
                      </m:e>
                      <m:sub>
                        <m:r>
                          <a:rPr lang="en-US" sz="2000" b="0" i="1" smtClean="0">
                            <a:latin typeface="Cambria Math"/>
                          </a:rPr>
                          <m:t>𝑡</m:t>
                        </m:r>
                      </m:sub>
                    </m:sSub>
                  </m:oMath>
                </a14:m>
                <a:r>
                  <a:rPr lang="en-US" sz="2000" dirty="0" smtClean="0">
                    <a:latin typeface="dcr10" panose="020B0500000000000000" pitchFamily="34" charset="0"/>
                  </a:rPr>
                  <a:t>, </a:t>
                </a:r>
                <a14:m>
                  <m:oMath xmlns:m="http://schemas.openxmlformats.org/officeDocument/2006/math">
                    <m:sSup>
                      <m:sSupPr>
                        <m:ctrlPr>
                          <a:rPr lang="en-US" sz="2000" b="0" i="1" dirty="0" smtClean="0">
                            <a:latin typeface="Cambria Math"/>
                          </a:rPr>
                        </m:ctrlPr>
                      </m:sSupPr>
                      <m:e>
                        <m:r>
                          <a:rPr lang="en-US" sz="2000" b="0" i="1" dirty="0" smtClean="0">
                            <a:latin typeface="Cambria Math"/>
                          </a:rPr>
                          <m:t>𝜎</m:t>
                        </m:r>
                      </m:e>
                      <m:sup>
                        <m:r>
                          <a:rPr lang="en-US" sz="2000" b="0" i="1" dirty="0" smtClean="0">
                            <a:latin typeface="Cambria Math"/>
                          </a:rPr>
                          <m:t>∗</m:t>
                        </m:r>
                      </m:sup>
                    </m:sSup>
                    <m:r>
                      <a:rPr lang="en-US" sz="2000" b="0" i="1" dirty="0" smtClean="0">
                        <a:latin typeface="Cambria Math"/>
                      </a:rPr>
                      <m:t>|</m:t>
                    </m:r>
                    <m:sSubSup>
                      <m:sSubSupPr>
                        <m:ctrlPr>
                          <a:rPr lang="en-US" sz="2000" b="0" i="1" dirty="0" smtClean="0">
                            <a:latin typeface="Cambria Math"/>
                          </a:rPr>
                        </m:ctrlPr>
                      </m:sSubSupPr>
                      <m:e>
                        <m:r>
                          <a:rPr lang="en-US" sz="2000" b="0" i="1" dirty="0" smtClean="0">
                            <a:latin typeface="Cambria Math"/>
                          </a:rPr>
                          <m:t>h</m:t>
                        </m:r>
                      </m:e>
                      <m:sub>
                        <m:r>
                          <a:rPr lang="en-US" sz="2000" b="0" i="1" dirty="0" smtClean="0">
                            <a:latin typeface="Cambria Math"/>
                          </a:rPr>
                          <m:t>0</m:t>
                        </m:r>
                      </m:sub>
                      <m:sup>
                        <m:r>
                          <a:rPr lang="en-US" sz="2000" b="0" i="1" dirty="0" smtClean="0">
                            <a:latin typeface="Cambria Math"/>
                          </a:rPr>
                          <m:t>𝑡</m:t>
                        </m:r>
                        <m:r>
                          <a:rPr lang="en-US" sz="2000" b="0" i="1" dirty="0" smtClean="0">
                            <a:latin typeface="Cambria Math"/>
                          </a:rPr>
                          <m:t>+1</m:t>
                        </m:r>
                      </m:sup>
                    </m:sSubSup>
                  </m:oMath>
                </a14:m>
                <a:r>
                  <a:rPr lang="en-US" sz="2000" dirty="0" smtClean="0">
                    <a:latin typeface="dcr10" panose="020B0500000000000000" pitchFamily="34" charset="0"/>
                  </a:rPr>
                  <a:t> is </a:t>
                </a:r>
                <a:r>
                  <a:rPr lang="en-US" sz="2000" b="1" dirty="0" smtClean="0">
                    <a:latin typeface="dcr10" panose="020B0500000000000000" pitchFamily="34" charset="0"/>
                  </a:rPr>
                  <a:t>not </a:t>
                </a:r>
                <a:r>
                  <a:rPr lang="en-US" sz="2000" dirty="0" smtClean="0">
                    <a:latin typeface="dcr10" panose="020B0500000000000000" pitchFamily="34" charset="0"/>
                  </a:rPr>
                  <a:t>surplus-maximizing </a:t>
                </a:r>
              </a:p>
              <a:p>
                <a:pPr marL="457200" indent="-457200">
                  <a:buFont typeface="+mj-lt"/>
                  <a:buAutoNum type="arabicPeriod"/>
                </a:pPr>
                <a:endParaRPr lang="en-US" sz="2000" dirty="0" smtClean="0">
                  <a:latin typeface="dcr10" panose="020B0500000000000000" pitchFamily="34" charset="0"/>
                </a:endParaRPr>
              </a:p>
              <a:p>
                <a:pPr marL="457200" indent="-457200">
                  <a:buFont typeface="+mj-lt"/>
                  <a:buAutoNum type="arabicPeriod"/>
                </a:pPr>
                <a:endParaRPr lang="en-US" sz="2000" dirty="0" smtClean="0">
                  <a:latin typeface="dcr10" panose="020B0500000000000000" pitchFamily="34" charset="0"/>
                </a:endParaRPr>
              </a:p>
              <a:p>
                <a:pPr marL="457200" indent="-457200">
                  <a:buFont typeface="+mj-lt"/>
                  <a:buAutoNum type="arabicPeriod"/>
                </a:pPr>
                <a:endParaRPr lang="en-US" sz="1600" dirty="0">
                  <a:latin typeface="dcr10" panose="020B0500000000000000"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57200" y="1295400"/>
                <a:ext cx="8229600" cy="5336974"/>
              </a:xfrm>
              <a:prstGeom prst="rect">
                <a:avLst/>
              </a:prstGeom>
              <a:blipFill rotWithShape="1">
                <a:blip r:embed="rId2"/>
                <a:stretch>
                  <a:fillRect l="-741" t="-229"/>
                </a:stretch>
              </a:blipFill>
            </p:spPr>
            <p:txBody>
              <a:bodyPr/>
              <a:lstStyle/>
              <a:p>
                <a:r>
                  <a:rPr lang="en-US">
                    <a:noFill/>
                  </a:rPr>
                  <a:t> </a:t>
                </a:r>
              </a:p>
            </p:txBody>
          </p:sp>
        </mc:Fallback>
      </mc:AlternateContent>
      <p:sp>
        <p:nvSpPr>
          <p:cNvPr id="5" name="Action Button: Custom 4">
            <a:hlinkClick r:id="rId3" action="ppaction://hlinksldjump" highlightClick="1"/>
          </p:cNvPr>
          <p:cNvSpPr/>
          <p:nvPr/>
        </p:nvSpPr>
        <p:spPr>
          <a:xfrm>
            <a:off x="838200" y="5943600"/>
            <a:ext cx="4648200" cy="457200"/>
          </a:xfrm>
          <a:prstGeom prst="actionButtonBlank">
            <a:avLst/>
          </a:prstGeom>
          <a:solidFill>
            <a:srgbClr val="3333CC">
              <a:alpha val="25000"/>
            </a:srgbClr>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dcr10" panose="020B0500000000000000" pitchFamily="34" charset="0"/>
              </a:rPr>
              <a:t>Why is Dyad-Surplus Frontier Smooth?</a:t>
            </a:r>
            <a:endParaRPr lang="en-US" dirty="0">
              <a:solidFill>
                <a:schemeClr val="tx1"/>
              </a:solidFill>
              <a:latin typeface="dcr10" panose="020B0500000000000000" pitchFamily="34" charset="0"/>
            </a:endParaRPr>
          </a:p>
        </p:txBody>
      </p:sp>
      <p:sp>
        <p:nvSpPr>
          <p:cNvPr id="6" name="Action Button: Custom 5">
            <a:hlinkClick r:id="rId4" action="ppaction://hlinksldjump" highlightClick="1"/>
          </p:cNvPr>
          <p:cNvSpPr/>
          <p:nvPr/>
        </p:nvSpPr>
        <p:spPr>
          <a:xfrm>
            <a:off x="5791200" y="5943600"/>
            <a:ext cx="2895600" cy="457200"/>
          </a:xfrm>
          <a:prstGeom prst="actionButtonBlank">
            <a:avLst/>
          </a:prstGeom>
          <a:solidFill>
            <a:srgbClr val="3333CC">
              <a:alpha val="25000"/>
            </a:srgbClr>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dcr10" panose="020B0500000000000000" pitchFamily="34" charset="0"/>
              </a:rPr>
              <a:t>Return to Main Talk</a:t>
            </a:r>
            <a:endParaRPr lang="en-US" dirty="0">
              <a:solidFill>
                <a:schemeClr val="tx1"/>
              </a:solidFill>
              <a:latin typeface="dcr10" panose="020B0500000000000000" pitchFamily="34" charset="0"/>
            </a:endParaRPr>
          </a:p>
        </p:txBody>
      </p:sp>
    </p:spTree>
    <p:extLst>
      <p:ext uri="{BB962C8B-B14F-4D97-AF65-F5344CB8AC3E}">
        <p14:creationId xmlns:p14="http://schemas.microsoft.com/office/powerpoint/2010/main" val="126986356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Why is Dyad-Surplus Frontier Smooth?</a:t>
            </a:r>
            <a:endParaRPr lang="en-US" sz="2800" dirty="0">
              <a:solidFill>
                <a:srgbClr val="333399"/>
              </a:solidFill>
            </a:endParaRPr>
          </a:p>
        </p:txBody>
      </p:sp>
      <mc:AlternateContent xmlns:mc="http://schemas.openxmlformats.org/markup-compatibility/2006" xmlns:a14="http://schemas.microsoft.com/office/drawing/2010/main">
        <mc:Choice Requires="a14">
          <p:sp>
            <p:nvSpPr>
              <p:cNvPr id="7" name="TextBox 6"/>
              <p:cNvSpPr txBox="1"/>
              <p:nvPr/>
            </p:nvSpPr>
            <p:spPr>
              <a:xfrm>
                <a:off x="457200" y="1295400"/>
                <a:ext cx="8229600" cy="1200329"/>
              </a:xfrm>
              <a:prstGeom prst="rect">
                <a:avLst/>
              </a:prstGeom>
              <a:noFill/>
            </p:spPr>
            <p:txBody>
              <a:bodyPr wrap="square" rtlCol="0">
                <a:spAutoFit/>
              </a:bodyPr>
              <a:lstStyle/>
              <a:p>
                <a:r>
                  <a:rPr lang="en-US" sz="2000" dirty="0" smtClean="0">
                    <a:latin typeface="dcr10" panose="020B0500000000000000" pitchFamily="34" charset="0"/>
                  </a:rPr>
                  <a:t>Goal: given </a:t>
                </a:r>
                <a:r>
                  <a:rPr lang="en-US" sz="2000" dirty="0" err="1" smtClean="0">
                    <a:latin typeface="dcr10" panose="020B0500000000000000" pitchFamily="34" charset="0"/>
                  </a:rPr>
                  <a:t>eq’m</a:t>
                </a:r>
                <a:r>
                  <a:rPr lang="en-US" sz="2000" dirty="0" smtClean="0">
                    <a:latin typeface="dcr10" panose="020B0500000000000000" pitchFamily="34" charset="0"/>
                  </a:rPr>
                  <a:t> </a:t>
                </a:r>
                <a14:m>
                  <m:oMath xmlns:m="http://schemas.openxmlformats.org/officeDocument/2006/math">
                    <m:sSup>
                      <m:sSupPr>
                        <m:ctrlPr>
                          <a:rPr lang="en-US" sz="2000" b="0" i="1" smtClean="0">
                            <a:latin typeface="Cambria Math"/>
                          </a:rPr>
                        </m:ctrlPr>
                      </m:sSupPr>
                      <m:e>
                        <m:r>
                          <a:rPr lang="en-US" sz="2000" b="0" i="1" smtClean="0">
                            <a:latin typeface="Cambria Math"/>
                          </a:rPr>
                          <m:t>𝜎</m:t>
                        </m:r>
                      </m:e>
                      <m:sup>
                        <m:r>
                          <a:rPr lang="en-US" sz="2000" b="0" i="1" smtClean="0">
                            <a:latin typeface="Cambria Math"/>
                          </a:rPr>
                          <m:t>∗</m:t>
                        </m:r>
                      </m:sup>
                    </m:sSup>
                  </m:oMath>
                </a14:m>
                <a:r>
                  <a:rPr lang="en-US" sz="2000" dirty="0" smtClean="0">
                    <a:latin typeface="dcr10" panose="020B0500000000000000" pitchFamily="34" charset="0"/>
                  </a:rPr>
                  <a:t>, construct </a:t>
                </a:r>
                <a:r>
                  <a:rPr lang="en-US" sz="2000" b="1" dirty="0" smtClean="0">
                    <a:latin typeface="dcr10" panose="020B0500000000000000" pitchFamily="34" charset="0"/>
                  </a:rPr>
                  <a:t>feasible and IC </a:t>
                </a:r>
                <a:r>
                  <a:rPr lang="en-US" sz="2000" dirty="0" smtClean="0">
                    <a:latin typeface="dcr10" panose="020B0500000000000000" pitchFamily="34" charset="0"/>
                  </a:rPr>
                  <a:t>perturbations that smoothly change dyad-surplus</a:t>
                </a:r>
              </a:p>
              <a:p>
                <a:pPr marL="342900" indent="-342900">
                  <a:buFont typeface="Arial" panose="020B0604020202020204" pitchFamily="34" charset="0"/>
                  <a:buChar char="•"/>
                </a:pPr>
                <a:r>
                  <a:rPr lang="en-US" sz="1600" dirty="0" smtClean="0">
                    <a:latin typeface="dcr10" panose="020B0500000000000000" pitchFamily="34" charset="0"/>
                  </a:rPr>
                  <a:t>Can use these perturbations to show biased decisions have second-order cost</a:t>
                </a:r>
              </a:p>
              <a:p>
                <a:pPr marL="457200" indent="-457200">
                  <a:buFont typeface="+mj-lt"/>
                  <a:buAutoNum type="arabicPeriod"/>
                </a:pPr>
                <a:endParaRPr lang="en-US" sz="1600" dirty="0">
                  <a:latin typeface="dcr10" panose="020B0500000000000000"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57200" y="1295400"/>
                <a:ext cx="8229600" cy="1200329"/>
              </a:xfrm>
              <a:prstGeom prst="rect">
                <a:avLst/>
              </a:prstGeom>
              <a:blipFill rotWithShape="1">
                <a:blip r:embed="rId2"/>
                <a:stretch>
                  <a:fillRect l="-741" t="-2551"/>
                </a:stretch>
              </a:blipFill>
            </p:spPr>
            <p:txBody>
              <a:bodyPr/>
              <a:lstStyle/>
              <a:p>
                <a:r>
                  <a:rPr lang="en-US">
                    <a:noFill/>
                  </a:rPr>
                  <a:t> </a:t>
                </a:r>
              </a:p>
            </p:txBody>
          </p:sp>
        </mc:Fallback>
      </mc:AlternateContent>
      <p:grpSp>
        <p:nvGrpSpPr>
          <p:cNvPr id="14" name="Group 13"/>
          <p:cNvGrpSpPr/>
          <p:nvPr/>
        </p:nvGrpSpPr>
        <p:grpSpPr>
          <a:xfrm>
            <a:off x="1752600" y="2742326"/>
            <a:ext cx="4906552" cy="3714810"/>
            <a:chOff x="837900" y="1600200"/>
            <a:chExt cx="6583252" cy="4857810"/>
          </a:xfrm>
        </p:grpSpPr>
        <p:cxnSp>
          <p:nvCxnSpPr>
            <p:cNvPr id="15" name="Straight Connector 14"/>
            <p:cNvCxnSpPr/>
            <p:nvPr/>
          </p:nvCxnSpPr>
          <p:spPr>
            <a:xfrm>
              <a:off x="1371600" y="1600200"/>
              <a:ext cx="0" cy="441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371600" y="6019800"/>
              <a:ext cx="6019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837900" y="1600200"/>
                  <a:ext cx="48699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𝑆</m:t>
                            </m:r>
                          </m:e>
                          <m:sub>
                            <m:r>
                              <a:rPr lang="en-US" sz="2000" b="0" i="1" smtClean="0">
                                <a:latin typeface="Cambria Math"/>
                              </a:rPr>
                              <m:t>2</m:t>
                            </m:r>
                          </m:sub>
                        </m:sSub>
                      </m:oMath>
                    </m:oMathPara>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37900" y="1600200"/>
                  <a:ext cx="486993" cy="40011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6940123" y="6057900"/>
                  <a:ext cx="48102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𝑆</m:t>
                            </m:r>
                          </m:e>
                          <m:sub>
                            <m:r>
                              <a:rPr lang="en-US" sz="2000" b="0" i="1" smtClean="0">
                                <a:latin typeface="Cambria Math"/>
                              </a:rPr>
                              <m:t>1</m:t>
                            </m:r>
                          </m:sub>
                        </m:sSub>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940123" y="6057900"/>
                  <a:ext cx="481029" cy="400110"/>
                </a:xfrm>
                <a:prstGeom prst="rect">
                  <a:avLst/>
                </a:prstGeom>
                <a:blipFill rotWithShape="1">
                  <a:blip r:embed="rId4"/>
                  <a:stretch>
                    <a:fillRect/>
                  </a:stretch>
                </a:blipFill>
              </p:spPr>
              <p:txBody>
                <a:bodyPr/>
                <a:lstStyle/>
                <a:p>
                  <a:r>
                    <a:rPr lang="en-US">
                      <a:noFill/>
                    </a:rPr>
                    <a:t> </a:t>
                  </a:r>
                </a:p>
              </p:txBody>
            </p:sp>
          </mc:Fallback>
        </mc:AlternateContent>
        <p:sp>
          <p:nvSpPr>
            <p:cNvPr id="19" name="Freeform 18"/>
            <p:cNvSpPr/>
            <p:nvPr/>
          </p:nvSpPr>
          <p:spPr>
            <a:xfrm>
              <a:off x="1358900" y="1943100"/>
              <a:ext cx="4889500" cy="4076700"/>
            </a:xfrm>
            <a:custGeom>
              <a:avLst/>
              <a:gdLst>
                <a:gd name="connsiteX0" fmla="*/ 0 w 4470400"/>
                <a:gd name="connsiteY0" fmla="*/ 0 h 4051300"/>
                <a:gd name="connsiteX1" fmla="*/ 1968500 w 4470400"/>
                <a:gd name="connsiteY1" fmla="*/ 584200 h 4051300"/>
                <a:gd name="connsiteX2" fmla="*/ 3238500 w 4470400"/>
                <a:gd name="connsiteY2" fmla="*/ 1473200 h 4051300"/>
                <a:gd name="connsiteX3" fmla="*/ 4064000 w 4470400"/>
                <a:gd name="connsiteY3" fmla="*/ 2997200 h 4051300"/>
                <a:gd name="connsiteX4" fmla="*/ 4470400 w 4470400"/>
                <a:gd name="connsiteY4" fmla="*/ 4051300 h 405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400" h="4051300">
                  <a:moveTo>
                    <a:pt x="0" y="0"/>
                  </a:moveTo>
                  <a:cubicBezTo>
                    <a:pt x="714375" y="169333"/>
                    <a:pt x="1428750" y="338667"/>
                    <a:pt x="1968500" y="584200"/>
                  </a:cubicBezTo>
                  <a:cubicBezTo>
                    <a:pt x="2508250" y="829733"/>
                    <a:pt x="2889250" y="1071033"/>
                    <a:pt x="3238500" y="1473200"/>
                  </a:cubicBezTo>
                  <a:cubicBezTo>
                    <a:pt x="3587750" y="1875367"/>
                    <a:pt x="3858683" y="2567517"/>
                    <a:pt x="4064000" y="2997200"/>
                  </a:cubicBezTo>
                  <a:cubicBezTo>
                    <a:pt x="4269317" y="3426883"/>
                    <a:pt x="4369858" y="3739091"/>
                    <a:pt x="4470400" y="40513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p:nvPr/>
        </p:nvSpPr>
        <p:spPr>
          <a:xfrm>
            <a:off x="2751444" y="3584577"/>
            <a:ext cx="2353956" cy="1746004"/>
          </a:xfrm>
          <a:custGeom>
            <a:avLst/>
            <a:gdLst>
              <a:gd name="connsiteX0" fmla="*/ 0 w 2353956"/>
              <a:gd name="connsiteY0" fmla="*/ 0 h 1746004"/>
              <a:gd name="connsiteX1" fmla="*/ 1405466 w 2353956"/>
              <a:gd name="connsiteY1" fmla="*/ 101600 h 1746004"/>
              <a:gd name="connsiteX2" fmla="*/ 1955800 w 2353956"/>
              <a:gd name="connsiteY2" fmla="*/ 592666 h 1746004"/>
              <a:gd name="connsiteX3" fmla="*/ 2302933 w 2353956"/>
              <a:gd name="connsiteY3" fmla="*/ 1600200 h 1746004"/>
              <a:gd name="connsiteX4" fmla="*/ 2345266 w 2353956"/>
              <a:gd name="connsiteY4" fmla="*/ 1718733 h 1746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956" h="1746004">
                <a:moveTo>
                  <a:pt x="0" y="0"/>
                </a:moveTo>
                <a:cubicBezTo>
                  <a:pt x="539749" y="1411"/>
                  <a:pt x="1079499" y="2822"/>
                  <a:pt x="1405466" y="101600"/>
                </a:cubicBezTo>
                <a:cubicBezTo>
                  <a:pt x="1731433" y="200378"/>
                  <a:pt x="1806222" y="342899"/>
                  <a:pt x="1955800" y="592666"/>
                </a:cubicBezTo>
                <a:cubicBezTo>
                  <a:pt x="2105378" y="842433"/>
                  <a:pt x="2238022" y="1412522"/>
                  <a:pt x="2302933" y="1600200"/>
                </a:cubicBezTo>
                <a:cubicBezTo>
                  <a:pt x="2367844" y="1787878"/>
                  <a:pt x="2356555" y="1753305"/>
                  <a:pt x="2345266" y="171873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105400" y="3702702"/>
            <a:ext cx="2739853" cy="646331"/>
          </a:xfrm>
          <a:prstGeom prst="rect">
            <a:avLst/>
          </a:prstGeom>
          <a:noFill/>
        </p:spPr>
        <p:txBody>
          <a:bodyPr wrap="none" rtlCol="0">
            <a:spAutoFit/>
          </a:bodyPr>
          <a:lstStyle/>
          <a:p>
            <a:r>
              <a:rPr lang="en-US" dirty="0" smtClean="0">
                <a:latin typeface="dcr10" panose="020B0500000000000000" pitchFamily="34" charset="0"/>
              </a:rPr>
              <a:t>Show these </a:t>
            </a:r>
            <a:r>
              <a:rPr lang="en-US" dirty="0" err="1" smtClean="0">
                <a:latin typeface="dcr10" panose="020B0500000000000000" pitchFamily="34" charset="0"/>
              </a:rPr>
              <a:t>eq’m</a:t>
            </a:r>
            <a:r>
              <a:rPr lang="en-US" dirty="0" smtClean="0">
                <a:latin typeface="dcr10" panose="020B0500000000000000" pitchFamily="34" charset="0"/>
              </a:rPr>
              <a:t> payoffs </a:t>
            </a:r>
          </a:p>
          <a:p>
            <a:r>
              <a:rPr lang="en-US" dirty="0" smtClean="0">
                <a:latin typeface="dcr10" panose="020B0500000000000000" pitchFamily="34" charset="0"/>
              </a:rPr>
              <a:t>are feasible, smooth</a:t>
            </a:r>
            <a:endParaRPr lang="en-US" dirty="0">
              <a:latin typeface="dcr10" panose="020B0500000000000000" pitchFamily="34" charset="0"/>
            </a:endParaRPr>
          </a:p>
        </p:txBody>
      </p:sp>
      <p:cxnSp>
        <p:nvCxnSpPr>
          <p:cNvPr id="26" name="Straight Arrow Connector 25"/>
          <p:cNvCxnSpPr/>
          <p:nvPr/>
        </p:nvCxnSpPr>
        <p:spPr>
          <a:xfrm flipH="1">
            <a:off x="4876800" y="4072034"/>
            <a:ext cx="228600" cy="3601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3157541" y="2819400"/>
            <a:ext cx="2819400" cy="221067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1965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Why is Dyad-Surplus Frontier Smooth?</a:t>
            </a:r>
            <a:endParaRPr lang="en-US" sz="2800" dirty="0">
              <a:solidFill>
                <a:srgbClr val="333399"/>
              </a:solidFill>
            </a:endParaRPr>
          </a:p>
        </p:txBody>
      </p:sp>
      <mc:AlternateContent xmlns:mc="http://schemas.openxmlformats.org/markup-compatibility/2006" xmlns:a14="http://schemas.microsoft.com/office/drawing/2010/main">
        <mc:Choice Requires="a14">
          <p:sp>
            <p:nvSpPr>
              <p:cNvPr id="7" name="TextBox 6"/>
              <p:cNvSpPr txBox="1"/>
              <p:nvPr/>
            </p:nvSpPr>
            <p:spPr>
              <a:xfrm>
                <a:off x="457200" y="1295400"/>
                <a:ext cx="8229600" cy="4141775"/>
              </a:xfrm>
              <a:prstGeom prst="rect">
                <a:avLst/>
              </a:prstGeom>
              <a:noFill/>
            </p:spPr>
            <p:txBody>
              <a:bodyPr wrap="square" rtlCol="0">
                <a:spAutoFit/>
              </a:bodyPr>
              <a:lstStyle/>
              <a:p>
                <a:r>
                  <a:rPr lang="en-US" sz="2000" dirty="0" smtClean="0">
                    <a:latin typeface="dcr10" panose="020B0500000000000000" pitchFamily="34" charset="0"/>
                  </a:rPr>
                  <a:t>Given </a:t>
                </a:r>
                <a14:m>
                  <m:oMath xmlns:m="http://schemas.openxmlformats.org/officeDocument/2006/math">
                    <m:sSub>
                      <m:sSubPr>
                        <m:ctrlPr>
                          <a:rPr lang="en-US" sz="2000" b="0" i="1" smtClean="0">
                            <a:latin typeface="Cambria Math"/>
                          </a:rPr>
                        </m:ctrlPr>
                      </m:sSubPr>
                      <m:e>
                        <m:r>
                          <a:rPr lang="en-US" sz="2000" b="0" i="1" smtClean="0">
                            <a:latin typeface="Cambria Math"/>
                          </a:rPr>
                          <m:t>𝑃</m:t>
                        </m:r>
                      </m:e>
                      <m:sub>
                        <m:r>
                          <a:rPr lang="en-US" sz="2000" b="0" i="1" smtClean="0">
                            <a:latin typeface="Cambria Math"/>
                          </a:rPr>
                          <m:t>𝑖</m:t>
                        </m:r>
                      </m:sub>
                    </m:sSub>
                  </m:oMath>
                </a14:m>
                <a:r>
                  <a:rPr lang="en-US" sz="2000" dirty="0" smtClean="0">
                    <a:latin typeface="dcr10" panose="020B0500000000000000" pitchFamily="34" charset="0"/>
                  </a:rPr>
                  <a:t> satisfies strict MLRP, exists unique </a:t>
                </a:r>
                <a14:m>
                  <m:oMath xmlns:m="http://schemas.openxmlformats.org/officeDocument/2006/math">
                    <m:sSubSup>
                      <m:sSubSupPr>
                        <m:ctrlPr>
                          <a:rPr lang="en-US" sz="2000" b="0" i="1" smtClean="0">
                            <a:latin typeface="Cambria Math"/>
                          </a:rPr>
                        </m:ctrlPr>
                      </m:sSubSupPr>
                      <m:e>
                        <m:r>
                          <a:rPr lang="en-US" sz="2000" b="0" i="1" smtClean="0">
                            <a:latin typeface="Cambria Math"/>
                          </a:rPr>
                          <m:t>𝑦</m:t>
                        </m:r>
                      </m:e>
                      <m:sub>
                        <m:r>
                          <a:rPr lang="en-US" sz="2000" b="0" i="1" smtClean="0">
                            <a:latin typeface="Cambria Math"/>
                          </a:rPr>
                          <m:t>𝑖</m:t>
                        </m:r>
                      </m:sub>
                      <m:sup>
                        <m:r>
                          <a:rPr lang="en-US" sz="2000" b="0" i="1" smtClean="0">
                            <a:latin typeface="Cambria Math"/>
                          </a:rPr>
                          <m:t>∗</m:t>
                        </m:r>
                      </m:sup>
                    </m:sSubSup>
                    <m:r>
                      <a:rPr lang="en-US" sz="2000" b="0" i="1" smtClean="0">
                        <a:latin typeface="Cambria Math"/>
                      </a:rPr>
                      <m:t>(</m:t>
                    </m:r>
                    <m:sSub>
                      <m:sSubPr>
                        <m:ctrlPr>
                          <a:rPr lang="en-US" sz="2000" b="0" i="1" smtClean="0">
                            <a:latin typeface="Cambria Math"/>
                          </a:rPr>
                        </m:ctrlPr>
                      </m:sSubPr>
                      <m:e>
                        <m:r>
                          <a:rPr lang="en-US" sz="2000" b="0" i="1" smtClean="0">
                            <a:latin typeface="Cambria Math"/>
                          </a:rPr>
                          <m:t>𝑑</m:t>
                        </m:r>
                      </m:e>
                      <m:sub>
                        <m:r>
                          <a:rPr lang="en-US" sz="2000" b="0" i="1" smtClean="0">
                            <a:latin typeface="Cambria Math"/>
                          </a:rPr>
                          <m:t>𝑖</m:t>
                        </m:r>
                      </m:sub>
                    </m:sSub>
                    <m:r>
                      <a:rPr lang="en-US" sz="2000" b="0" i="1" smtClean="0">
                        <a:latin typeface="Cambria Math"/>
                      </a:rPr>
                      <m:t>,</m:t>
                    </m:r>
                    <m:r>
                      <a:rPr lang="en-US" sz="2000" b="0" i="1" smtClean="0">
                        <a:latin typeface="Cambria Math"/>
                      </a:rPr>
                      <m:t>𝜃</m:t>
                    </m:r>
                    <m:r>
                      <a:rPr lang="en-US" sz="2000" b="0" i="1" smtClean="0">
                        <a:latin typeface="Cambria Math"/>
                      </a:rPr>
                      <m:t>,</m:t>
                    </m:r>
                    <m:sSub>
                      <m:sSubPr>
                        <m:ctrlPr>
                          <a:rPr lang="en-US" sz="2000" b="0" i="1" smtClean="0">
                            <a:latin typeface="Cambria Math"/>
                          </a:rPr>
                        </m:ctrlPr>
                      </m:sSubPr>
                      <m:e>
                        <m:r>
                          <a:rPr lang="en-US" sz="2000" b="0" i="1" smtClean="0">
                            <a:latin typeface="Cambria Math"/>
                          </a:rPr>
                          <m:t>𝑒</m:t>
                        </m:r>
                      </m:e>
                      <m:sub>
                        <m:r>
                          <a:rPr lang="en-US" sz="2000" b="0" i="1" smtClean="0">
                            <a:latin typeface="Cambria Math"/>
                          </a:rPr>
                          <m:t>𝑖</m:t>
                        </m:r>
                      </m:sub>
                    </m:sSub>
                    <m:r>
                      <a:rPr lang="en-US" sz="2000" b="0" i="1" smtClean="0">
                        <a:latin typeface="Cambria Math"/>
                      </a:rPr>
                      <m:t>)</m:t>
                    </m:r>
                  </m:oMath>
                </a14:m>
                <a:r>
                  <a:rPr lang="en-US" sz="2000" dirty="0" smtClean="0">
                    <a:latin typeface="dcr10" panose="020B0500000000000000" pitchFamily="34" charset="0"/>
                  </a:rPr>
                  <a:t> such that</a:t>
                </a:r>
              </a:p>
              <a:p>
                <a:endParaRPr lang="en-US" sz="2000" dirty="0" smtClean="0">
                  <a:latin typeface="dcr10" panose="020B0500000000000000" pitchFamily="34" charset="0"/>
                </a:endParaRPr>
              </a:p>
              <a:p>
                <a:pPr/>
                <a14:m>
                  <m:oMathPara xmlns:m="http://schemas.openxmlformats.org/officeDocument/2006/math">
                    <m:oMathParaPr>
                      <m:jc m:val="centerGroup"/>
                    </m:oMathParaPr>
                    <m:oMath xmlns:m="http://schemas.openxmlformats.org/officeDocument/2006/math">
                      <m:f>
                        <m:fPr>
                          <m:ctrlPr>
                            <a:rPr lang="en-US" sz="2000" i="1" smtClean="0">
                              <a:latin typeface="Cambria Math"/>
                            </a:rPr>
                          </m:ctrlPr>
                        </m:fPr>
                        <m:num>
                          <m:f>
                            <m:fPr>
                              <m:type m:val="skw"/>
                              <m:ctrlPr>
                                <a:rPr lang="en-US" sz="2000" i="1" smtClean="0">
                                  <a:latin typeface="Cambria Math"/>
                                </a:rPr>
                              </m:ctrlPr>
                            </m:fPr>
                            <m:num>
                              <m:r>
                                <a:rPr lang="en-US" sz="2000" b="0" i="1" smtClean="0">
                                  <a:latin typeface="Cambria Math"/>
                                </a:rPr>
                                <m:t>𝜕</m:t>
                              </m:r>
                              <m:sSub>
                                <m:sSubPr>
                                  <m:ctrlPr>
                                    <a:rPr lang="en-US" sz="2000" b="0" i="1" smtClean="0">
                                      <a:latin typeface="Cambria Math"/>
                                    </a:rPr>
                                  </m:ctrlPr>
                                </m:sSubPr>
                                <m:e>
                                  <m:r>
                                    <a:rPr lang="en-US" sz="2000" b="0" i="1" smtClean="0">
                                      <a:latin typeface="Cambria Math"/>
                                    </a:rPr>
                                    <m:t>𝑝</m:t>
                                  </m:r>
                                </m:e>
                                <m:sub>
                                  <m:r>
                                    <a:rPr lang="en-US" sz="2000" b="0" i="1" smtClean="0">
                                      <a:latin typeface="Cambria Math"/>
                                    </a:rPr>
                                    <m:t>𝑖</m:t>
                                  </m:r>
                                </m:sub>
                              </m:sSub>
                            </m:num>
                            <m:den>
                              <m:r>
                                <a:rPr lang="en-US" sz="2000" b="0" i="1" smtClean="0">
                                  <a:latin typeface="Cambria Math"/>
                                </a:rPr>
                                <m:t>𝜕</m:t>
                              </m:r>
                              <m:sSub>
                                <m:sSubPr>
                                  <m:ctrlPr>
                                    <a:rPr lang="en-US" sz="2000" b="0" i="1" smtClean="0">
                                      <a:latin typeface="Cambria Math"/>
                                    </a:rPr>
                                  </m:ctrlPr>
                                </m:sSubPr>
                                <m:e>
                                  <m:r>
                                    <a:rPr lang="en-US" sz="2000" b="0" i="1" smtClean="0">
                                      <a:latin typeface="Cambria Math"/>
                                    </a:rPr>
                                    <m:t>𝑒</m:t>
                                  </m:r>
                                </m:e>
                                <m:sub>
                                  <m:r>
                                    <a:rPr lang="en-US" sz="2000" b="0" i="1" smtClean="0">
                                      <a:latin typeface="Cambria Math"/>
                                    </a:rPr>
                                    <m:t>𝑖</m:t>
                                  </m:r>
                                </m:sub>
                              </m:sSub>
                            </m:den>
                          </m:f>
                        </m:num>
                        <m:den>
                          <m:sSub>
                            <m:sSubPr>
                              <m:ctrlPr>
                                <a:rPr lang="en-US" sz="2000" b="0" i="1" smtClean="0">
                                  <a:latin typeface="Cambria Math"/>
                                </a:rPr>
                              </m:ctrlPr>
                            </m:sSubPr>
                            <m:e>
                              <m:r>
                                <a:rPr lang="en-US" sz="2000" b="0" i="1" smtClean="0">
                                  <a:latin typeface="Cambria Math"/>
                                </a:rPr>
                                <m:t>𝑝</m:t>
                              </m:r>
                            </m:e>
                            <m:sub>
                              <m:r>
                                <a:rPr lang="en-US" sz="2000" b="0" i="1" smtClean="0">
                                  <a:latin typeface="Cambria Math"/>
                                </a:rPr>
                                <m:t>𝑖</m:t>
                              </m:r>
                            </m:sub>
                          </m:sSub>
                        </m:den>
                      </m:f>
                      <m:d>
                        <m:dPr>
                          <m:ctrlPr>
                            <a:rPr lang="en-US" sz="2000" b="0" i="1" smtClean="0">
                              <a:latin typeface="Cambria Math"/>
                            </a:rPr>
                          </m:ctrlPr>
                        </m:dPr>
                        <m:e>
                          <m:sSubSup>
                            <m:sSubSupPr>
                              <m:ctrlPr>
                                <a:rPr lang="en-US" sz="2000" b="0" i="1" smtClean="0">
                                  <a:latin typeface="Cambria Math"/>
                                </a:rPr>
                              </m:ctrlPr>
                            </m:sSubSupPr>
                            <m:e>
                              <m:r>
                                <a:rPr lang="en-US" sz="2000" b="0" i="1" smtClean="0">
                                  <a:latin typeface="Cambria Math"/>
                                </a:rPr>
                                <m:t>𝑦</m:t>
                              </m:r>
                            </m:e>
                            <m:sub>
                              <m:r>
                                <a:rPr lang="en-US" sz="2000" b="0" i="1" smtClean="0">
                                  <a:latin typeface="Cambria Math"/>
                                </a:rPr>
                                <m:t>𝑖</m:t>
                              </m:r>
                            </m:sub>
                            <m:sup>
                              <m:r>
                                <a:rPr lang="en-US" sz="2000" b="0" i="1" smtClean="0">
                                  <a:latin typeface="Cambria Math"/>
                                </a:rPr>
                                <m:t>∗</m:t>
                              </m:r>
                            </m:sup>
                          </m:sSubSup>
                        </m:e>
                        <m:e>
                          <m:sSub>
                            <m:sSubPr>
                              <m:ctrlPr>
                                <a:rPr lang="en-US" sz="2000" b="0" i="1" smtClean="0">
                                  <a:latin typeface="Cambria Math"/>
                                </a:rPr>
                              </m:ctrlPr>
                            </m:sSubPr>
                            <m:e>
                              <m:r>
                                <a:rPr lang="en-US" sz="2000" b="0" i="1" smtClean="0">
                                  <a:latin typeface="Cambria Math"/>
                                </a:rPr>
                                <m:t>𝑑</m:t>
                              </m:r>
                            </m:e>
                            <m:sub>
                              <m:r>
                                <a:rPr lang="en-US" sz="2000" b="0" i="1" smtClean="0">
                                  <a:latin typeface="Cambria Math"/>
                                </a:rPr>
                                <m:t>𝑖</m:t>
                              </m:r>
                            </m:sub>
                          </m:sSub>
                          <m:r>
                            <a:rPr lang="en-US" sz="2000" b="0" i="1" smtClean="0">
                              <a:latin typeface="Cambria Math"/>
                            </a:rPr>
                            <m:t>,</m:t>
                          </m:r>
                          <m:r>
                            <a:rPr lang="en-US" sz="2000" b="0" i="1" smtClean="0">
                              <a:latin typeface="Cambria Math"/>
                            </a:rPr>
                            <m:t>𝜃</m:t>
                          </m:r>
                          <m:r>
                            <a:rPr lang="en-US" sz="2000" b="0" i="1" smtClean="0">
                              <a:latin typeface="Cambria Math"/>
                            </a:rPr>
                            <m:t>,</m:t>
                          </m:r>
                          <m:sSub>
                            <m:sSubPr>
                              <m:ctrlPr>
                                <a:rPr lang="en-US" sz="2000" b="0" i="1" smtClean="0">
                                  <a:latin typeface="Cambria Math"/>
                                </a:rPr>
                              </m:ctrlPr>
                            </m:sSubPr>
                            <m:e>
                              <m:r>
                                <a:rPr lang="en-US" sz="2000" b="0" i="1" smtClean="0">
                                  <a:latin typeface="Cambria Math"/>
                                </a:rPr>
                                <m:t>𝑒</m:t>
                              </m:r>
                            </m:e>
                            <m:sub>
                              <m:r>
                                <a:rPr lang="en-US" sz="2000" b="0" i="1" smtClean="0">
                                  <a:latin typeface="Cambria Math"/>
                                </a:rPr>
                                <m:t>𝑖</m:t>
                              </m:r>
                            </m:sub>
                          </m:sSub>
                        </m:e>
                      </m:d>
                      <m:r>
                        <a:rPr lang="en-US" sz="2000" b="0" i="1" smtClean="0">
                          <a:latin typeface="Cambria Math"/>
                        </a:rPr>
                        <m:t>=0</m:t>
                      </m:r>
                    </m:oMath>
                  </m:oMathPara>
                </a14:m>
                <a:endParaRPr lang="en-US" sz="2000" dirty="0" smtClean="0">
                  <a:latin typeface="dcr10" panose="020B0500000000000000" pitchFamily="34" charset="0"/>
                </a:endParaRPr>
              </a:p>
              <a:p>
                <a:endParaRPr lang="en-US" sz="2000" dirty="0">
                  <a:latin typeface="dcr10" panose="020B0500000000000000" pitchFamily="34" charset="0"/>
                </a:endParaRPr>
              </a:p>
              <a:p>
                <a:r>
                  <a:rPr lang="en-US" sz="2000" dirty="0" smtClean="0">
                    <a:latin typeface="dcr10" panose="020B0500000000000000" pitchFamily="34" charset="0"/>
                  </a:rPr>
                  <a:t>Effort-maximizing reward scheme:</a:t>
                </a:r>
              </a:p>
              <a:p>
                <a:endParaRPr lang="en-US" sz="2000" dirty="0" smtClean="0">
                  <a:latin typeface="dcr10" panose="020B0500000000000000" pitchFamily="34" charset="0"/>
                </a:endParaRPr>
              </a:p>
              <a:p>
                <a:pPr/>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𝐵</m:t>
                          </m:r>
                        </m:e>
                        <m:sub>
                          <m:r>
                            <a:rPr lang="en-US" sz="2000" b="0" i="1" smtClean="0">
                              <a:latin typeface="Cambria Math"/>
                            </a:rPr>
                            <m:t>𝑖</m:t>
                          </m:r>
                        </m:sub>
                      </m:sSub>
                      <m:d>
                        <m:dPr>
                          <m:ctrlPr>
                            <a:rPr lang="en-US" sz="2000" b="0" i="1" smtClean="0">
                              <a:latin typeface="Cambria Math"/>
                            </a:rPr>
                          </m:ctrlPr>
                        </m:dPr>
                        <m:e>
                          <m:sSubSup>
                            <m:sSubSupPr>
                              <m:ctrlPr>
                                <a:rPr lang="en-US" sz="2000" b="0" i="1" smtClean="0">
                                  <a:latin typeface="Cambria Math"/>
                                </a:rPr>
                              </m:ctrlPr>
                            </m:sSubSupPr>
                            <m:e>
                              <m:r>
                                <a:rPr lang="en-US" sz="2000" b="0" i="1" smtClean="0">
                                  <a:latin typeface="Cambria Math"/>
                                </a:rPr>
                                <m:t>h</m:t>
                              </m:r>
                            </m:e>
                            <m:sub>
                              <m:r>
                                <a:rPr lang="en-US" sz="2000" b="0" i="1" smtClean="0">
                                  <a:latin typeface="Cambria Math"/>
                                </a:rPr>
                                <m:t>𝑦</m:t>
                              </m:r>
                            </m:sub>
                            <m:sup>
                              <m:r>
                                <a:rPr lang="en-US" sz="2000" b="0" i="1" smtClean="0">
                                  <a:latin typeface="Cambria Math"/>
                                </a:rPr>
                                <m:t>𝑡</m:t>
                              </m:r>
                            </m:sup>
                          </m:sSubSup>
                        </m:e>
                      </m:d>
                      <m:r>
                        <a:rPr lang="en-US" sz="2000" b="0" i="1" smtClean="0">
                          <a:latin typeface="Cambria Math"/>
                        </a:rPr>
                        <m:t>=</m:t>
                      </m:r>
                      <m:d>
                        <m:dPr>
                          <m:begChr m:val="{"/>
                          <m:endChr m:val=""/>
                          <m:ctrlPr>
                            <a:rPr lang="en-US" sz="2000" b="0" i="1" smtClean="0">
                              <a:latin typeface="Cambria Math"/>
                            </a:rPr>
                          </m:ctrlPr>
                        </m:dPr>
                        <m:e>
                          <m:eqArr>
                            <m:eqArrPr>
                              <m:ctrlPr>
                                <a:rPr lang="en-US" sz="2000" b="0" i="1" smtClean="0">
                                  <a:latin typeface="Cambria Math"/>
                                </a:rPr>
                              </m:ctrlPr>
                            </m:eqArrPr>
                            <m:e>
                              <m:sSub>
                                <m:sSubPr>
                                  <m:ctrlPr>
                                    <a:rPr lang="en-US" sz="2000" b="0" i="1" dirty="0" smtClean="0">
                                      <a:latin typeface="Cambria Math"/>
                                    </a:rPr>
                                  </m:ctrlPr>
                                </m:sSubPr>
                                <m:e>
                                  <m:acc>
                                    <m:accPr>
                                      <m:chr m:val="̅"/>
                                      <m:ctrlPr>
                                        <a:rPr lang="en-US" sz="2000" b="0" i="1" smtClean="0">
                                          <a:latin typeface="Cambria Math"/>
                                        </a:rPr>
                                      </m:ctrlPr>
                                    </m:accPr>
                                    <m:e>
                                      <m:r>
                                        <a:rPr lang="en-US" sz="2000" b="0" i="1" smtClean="0">
                                          <a:latin typeface="Cambria Math"/>
                                        </a:rPr>
                                        <m:t>𝑈</m:t>
                                      </m:r>
                                    </m:e>
                                  </m:acc>
                                </m:e>
                                <m:sub>
                                  <m:r>
                                    <a:rPr lang="en-US" sz="2000" b="0" i="1" dirty="0" smtClean="0">
                                      <a:latin typeface="Cambria Math"/>
                                    </a:rPr>
                                    <m:t>𝑖</m:t>
                                  </m:r>
                                </m:sub>
                              </m:sSub>
                              <m:r>
                                <a:rPr lang="en-US" sz="2000" b="0" i="1" dirty="0" smtClean="0">
                                  <a:latin typeface="Cambria Math"/>
                                </a:rPr>
                                <m:t>      </m:t>
                              </m:r>
                              <m:r>
                                <a:rPr lang="en-US" sz="2000" b="0" i="1" dirty="0" smtClean="0">
                                  <a:latin typeface="Cambria Math"/>
                                </a:rPr>
                                <m:t>𝑖𝑓</m:t>
                              </m:r>
                              <m:r>
                                <a:rPr lang="en-US" sz="2000" b="0" i="1" dirty="0" smtClean="0">
                                  <a:latin typeface="Cambria Math"/>
                                </a:rPr>
                                <m:t> </m:t>
                              </m:r>
                              <m:sSub>
                                <m:sSubPr>
                                  <m:ctrlPr>
                                    <a:rPr lang="en-US" sz="2000" b="0" i="1" dirty="0" smtClean="0">
                                      <a:latin typeface="Cambria Math"/>
                                    </a:rPr>
                                  </m:ctrlPr>
                                </m:sSubPr>
                                <m:e>
                                  <m:r>
                                    <a:rPr lang="en-US" sz="2000" b="0" i="1" dirty="0" smtClean="0">
                                      <a:latin typeface="Cambria Math"/>
                                    </a:rPr>
                                    <m:t>𝑦</m:t>
                                  </m:r>
                                </m:e>
                                <m:sub>
                                  <m:r>
                                    <a:rPr lang="en-US" sz="2000" b="0" i="1" dirty="0" smtClean="0">
                                      <a:latin typeface="Cambria Math"/>
                                    </a:rPr>
                                    <m:t>𝑖</m:t>
                                  </m:r>
                                  <m:r>
                                    <a:rPr lang="en-US" sz="2000" b="0" i="1" dirty="0" smtClean="0">
                                      <a:latin typeface="Cambria Math"/>
                                    </a:rPr>
                                    <m:t>,</m:t>
                                  </m:r>
                                  <m:r>
                                    <a:rPr lang="en-US" sz="2000" b="0" i="1" dirty="0" smtClean="0">
                                      <a:latin typeface="Cambria Math"/>
                                    </a:rPr>
                                    <m:t>𝑡</m:t>
                                  </m:r>
                                </m:sub>
                              </m:sSub>
                              <m:r>
                                <a:rPr lang="en-US" sz="2000" b="0" i="1" dirty="0" smtClean="0">
                                  <a:latin typeface="Cambria Math"/>
                                </a:rPr>
                                <m:t>&lt;</m:t>
                              </m:r>
                              <m:sSubSup>
                                <m:sSubSupPr>
                                  <m:ctrlPr>
                                    <a:rPr lang="en-US" sz="2000" b="0" i="1" dirty="0" smtClean="0">
                                      <a:latin typeface="Cambria Math"/>
                                    </a:rPr>
                                  </m:ctrlPr>
                                </m:sSubSupPr>
                                <m:e>
                                  <m:r>
                                    <a:rPr lang="en-US" sz="2000" b="0" i="1" dirty="0" smtClean="0">
                                      <a:latin typeface="Cambria Math"/>
                                    </a:rPr>
                                    <m:t>𝑦</m:t>
                                  </m:r>
                                </m:e>
                                <m:sub>
                                  <m:r>
                                    <a:rPr lang="en-US" sz="2000" b="0" i="1" dirty="0" smtClean="0">
                                      <a:latin typeface="Cambria Math"/>
                                    </a:rPr>
                                    <m:t>𝑖</m:t>
                                  </m:r>
                                </m:sub>
                                <m:sup>
                                  <m:r>
                                    <a:rPr lang="en-US" sz="2000" b="0" i="1" dirty="0" smtClean="0">
                                      <a:latin typeface="Cambria Math"/>
                                    </a:rPr>
                                    <m:t>∗</m:t>
                                  </m:r>
                                </m:sup>
                              </m:sSubSup>
                              <m:r>
                                <a:rPr lang="en-US" sz="2000" b="0" i="1" dirty="0" smtClean="0">
                                  <a:latin typeface="Cambria Math"/>
                                </a:rPr>
                                <m:t>(</m:t>
                              </m:r>
                              <m:sSub>
                                <m:sSubPr>
                                  <m:ctrlPr>
                                    <a:rPr lang="en-US" sz="2000" b="0" i="1" dirty="0" smtClean="0">
                                      <a:latin typeface="Cambria Math"/>
                                    </a:rPr>
                                  </m:ctrlPr>
                                </m:sSubPr>
                                <m:e>
                                  <m:r>
                                    <a:rPr lang="en-US" sz="2000" b="0" i="1" dirty="0" smtClean="0">
                                      <a:latin typeface="Cambria Math"/>
                                    </a:rPr>
                                    <m:t>𝑑</m:t>
                                  </m:r>
                                </m:e>
                                <m:sub>
                                  <m:r>
                                    <a:rPr lang="en-US" sz="2000" b="0" i="1" dirty="0" smtClean="0">
                                      <a:latin typeface="Cambria Math"/>
                                    </a:rPr>
                                    <m:t>𝑖</m:t>
                                  </m:r>
                                  <m:r>
                                    <a:rPr lang="en-US" sz="2000" b="0" i="1" dirty="0" smtClean="0">
                                      <a:latin typeface="Cambria Math"/>
                                    </a:rPr>
                                    <m:t>,</m:t>
                                  </m:r>
                                  <m:r>
                                    <a:rPr lang="en-US" sz="2000" b="0" i="1" dirty="0" smtClean="0">
                                      <a:latin typeface="Cambria Math"/>
                                    </a:rPr>
                                    <m:t>𝑡</m:t>
                                  </m:r>
                                </m:sub>
                              </m:sSub>
                              <m:r>
                                <a:rPr lang="en-US" sz="2000" b="0" i="1" dirty="0" smtClean="0">
                                  <a:latin typeface="Cambria Math"/>
                                </a:rPr>
                                <m:t>,</m:t>
                              </m:r>
                              <m:sSub>
                                <m:sSubPr>
                                  <m:ctrlPr>
                                    <a:rPr lang="en-US" sz="2000" b="0" i="1" dirty="0" smtClean="0">
                                      <a:latin typeface="Cambria Math"/>
                                    </a:rPr>
                                  </m:ctrlPr>
                                </m:sSubPr>
                                <m:e>
                                  <m:r>
                                    <a:rPr lang="en-US" sz="2000" b="0" i="1" dirty="0" smtClean="0">
                                      <a:latin typeface="Cambria Math"/>
                                    </a:rPr>
                                    <m:t>𝜃</m:t>
                                  </m:r>
                                </m:e>
                                <m:sub>
                                  <m:r>
                                    <a:rPr lang="en-US" sz="2000" b="0" i="1" dirty="0" smtClean="0">
                                      <a:latin typeface="Cambria Math"/>
                                    </a:rPr>
                                    <m:t>𝑡</m:t>
                                  </m:r>
                                </m:sub>
                              </m:sSub>
                              <m:r>
                                <a:rPr lang="en-US" sz="2000" b="0" i="1" dirty="0" smtClean="0">
                                  <a:latin typeface="Cambria Math"/>
                                </a:rPr>
                                <m:t>,</m:t>
                              </m:r>
                              <m:sSub>
                                <m:sSubPr>
                                  <m:ctrlPr>
                                    <a:rPr lang="en-US" sz="2000" b="0" i="1" dirty="0" smtClean="0">
                                      <a:latin typeface="Cambria Math"/>
                                    </a:rPr>
                                  </m:ctrlPr>
                                </m:sSubPr>
                                <m:e>
                                  <m:r>
                                    <a:rPr lang="en-US" sz="2000" b="0" i="1" dirty="0" smtClean="0">
                                      <a:latin typeface="Cambria Math"/>
                                    </a:rPr>
                                    <m:t>𝑒</m:t>
                                  </m:r>
                                </m:e>
                                <m:sub>
                                  <m:r>
                                    <a:rPr lang="en-US" sz="2000" b="0" i="1" dirty="0" smtClean="0">
                                      <a:latin typeface="Cambria Math"/>
                                    </a:rPr>
                                    <m:t>𝑖</m:t>
                                  </m:r>
                                  <m:r>
                                    <a:rPr lang="en-US" sz="2000" b="0" i="1" dirty="0" smtClean="0">
                                      <a:latin typeface="Cambria Math"/>
                                    </a:rPr>
                                    <m:t>,</m:t>
                                  </m:r>
                                  <m:r>
                                    <a:rPr lang="en-US" sz="2000" b="0" i="1" dirty="0" smtClean="0">
                                      <a:latin typeface="Cambria Math"/>
                                    </a:rPr>
                                    <m:t>𝑡</m:t>
                                  </m:r>
                                </m:sub>
                              </m:sSub>
                              <m:r>
                                <a:rPr lang="en-US" sz="2000" b="0" i="1" dirty="0" smtClean="0">
                                  <a:latin typeface="Cambria Math"/>
                                </a:rPr>
                                <m:t>)</m:t>
                              </m:r>
                            </m:e>
                            <m:e>
                              <m:sSub>
                                <m:sSubPr>
                                  <m:ctrlPr>
                                    <a:rPr lang="en-US" sz="2000" b="0" i="1" smtClean="0">
                                      <a:latin typeface="Cambria Math"/>
                                    </a:rPr>
                                  </m:ctrlPr>
                                </m:sSubPr>
                                <m:e>
                                  <m:r>
                                    <a:rPr lang="en-US" sz="2000" b="0" i="1" smtClean="0">
                                      <a:latin typeface="Cambria Math"/>
                                    </a:rPr>
                                    <m:t>𝑆</m:t>
                                  </m:r>
                                </m:e>
                                <m:sub>
                                  <m:r>
                                    <a:rPr lang="en-US" sz="2000" b="0" i="1" smtClean="0">
                                      <a:latin typeface="Cambria Math"/>
                                    </a:rPr>
                                    <m:t>𝑖</m:t>
                                  </m:r>
                                </m:sub>
                              </m:sSub>
                              <m:r>
                                <a:rPr lang="en-US" sz="2000" b="0" i="1" smtClean="0">
                                  <a:latin typeface="Cambria Math"/>
                                </a:rPr>
                                <m:t>                               </m:t>
                              </m:r>
                              <m:r>
                                <a:rPr lang="en-US" sz="2000" b="0" i="1" smtClean="0">
                                  <a:latin typeface="Cambria Math"/>
                                </a:rPr>
                                <m:t>𝑜𝑡h𝑒𝑟𝑤𝑖𝑠𝑒</m:t>
                              </m:r>
                            </m:e>
                          </m:eqArr>
                        </m:e>
                      </m:d>
                    </m:oMath>
                  </m:oMathPara>
                </a14:m>
                <a:endParaRPr lang="en-US" sz="2000" dirty="0" smtClean="0">
                  <a:latin typeface="dcr10" panose="020B0500000000000000" pitchFamily="34" charset="0"/>
                </a:endParaRPr>
              </a:p>
              <a:p>
                <a:endParaRPr lang="en-US" sz="2000" dirty="0">
                  <a:latin typeface="dcr10" panose="020B0500000000000000" pitchFamily="34" charset="0"/>
                </a:endParaRPr>
              </a:p>
              <a:p>
                <a:endParaRPr lang="en-US" sz="2000" dirty="0" smtClean="0">
                  <a:latin typeface="dcr10" panose="020B0500000000000000" pitchFamily="34" charset="0"/>
                </a:endParaRPr>
              </a:p>
              <a:p>
                <a:r>
                  <a:rPr lang="en-US" sz="2000" dirty="0" smtClean="0">
                    <a:latin typeface="dcr10" panose="020B0500000000000000" pitchFamily="34" charset="0"/>
                  </a:rPr>
                  <a:t>Since </a:t>
                </a:r>
                <a14:m>
                  <m:oMath xmlns:m="http://schemas.openxmlformats.org/officeDocument/2006/math">
                    <m:sSub>
                      <m:sSubPr>
                        <m:ctrlPr>
                          <a:rPr lang="en-US" sz="2000" b="0" i="1" smtClean="0">
                            <a:latin typeface="Cambria Math"/>
                          </a:rPr>
                        </m:ctrlPr>
                      </m:sSubPr>
                      <m:e>
                        <m:r>
                          <a:rPr lang="en-US" sz="2000" b="0" i="1" smtClean="0">
                            <a:latin typeface="Cambria Math"/>
                          </a:rPr>
                          <m:t>𝑦</m:t>
                        </m:r>
                      </m:e>
                      <m:sub>
                        <m:r>
                          <a:rPr lang="en-US" sz="2000" b="0" i="1" smtClean="0">
                            <a:latin typeface="Cambria Math"/>
                          </a:rPr>
                          <m:t>𝑗</m:t>
                        </m:r>
                        <m:r>
                          <a:rPr lang="en-US" sz="2000" b="0" i="1" smtClean="0">
                            <a:latin typeface="Cambria Math"/>
                          </a:rPr>
                          <m:t>,</m:t>
                        </m:r>
                        <m:sSup>
                          <m:sSupPr>
                            <m:ctrlPr>
                              <a:rPr lang="en-US" sz="2000" b="0" i="1" smtClean="0">
                                <a:latin typeface="Cambria Math"/>
                              </a:rPr>
                            </m:ctrlPr>
                          </m:sSupPr>
                          <m:e>
                            <m:r>
                              <a:rPr lang="en-US" sz="2000" b="0" i="1" smtClean="0">
                                <a:latin typeface="Cambria Math"/>
                              </a:rPr>
                              <m:t>𝑡</m:t>
                            </m:r>
                          </m:e>
                          <m:sup>
                            <m:r>
                              <a:rPr lang="en-US" sz="2000" b="0" i="1" smtClean="0">
                                <a:latin typeface="Cambria Math"/>
                              </a:rPr>
                              <m:t>′</m:t>
                            </m:r>
                          </m:sup>
                        </m:sSup>
                      </m:sub>
                    </m:sSub>
                    <m:r>
                      <a:rPr lang="en-US" sz="2000" b="0" i="1" smtClean="0">
                        <a:latin typeface="Cambria Math"/>
                      </a:rPr>
                      <m:t>&lt;</m:t>
                    </m:r>
                    <m:sSubSup>
                      <m:sSubSupPr>
                        <m:ctrlPr>
                          <a:rPr lang="en-US" sz="2000" b="0" i="1" smtClean="0">
                            <a:latin typeface="Cambria Math"/>
                          </a:rPr>
                        </m:ctrlPr>
                      </m:sSubSupPr>
                      <m:e>
                        <m:r>
                          <a:rPr lang="en-US" sz="2000" b="0" i="1" smtClean="0">
                            <a:latin typeface="Cambria Math"/>
                          </a:rPr>
                          <m:t>𝑦</m:t>
                        </m:r>
                      </m:e>
                      <m:sub>
                        <m:r>
                          <a:rPr lang="en-US" sz="2000" b="0" i="1" smtClean="0">
                            <a:latin typeface="Cambria Math"/>
                          </a:rPr>
                          <m:t>𝑗</m:t>
                        </m:r>
                      </m:sub>
                      <m:sup>
                        <m:r>
                          <a:rPr lang="en-US" sz="2000" b="0" i="1" smtClean="0">
                            <a:latin typeface="Cambria Math"/>
                          </a:rPr>
                          <m:t>∗</m:t>
                        </m:r>
                      </m:sup>
                    </m:sSubSup>
                  </m:oMath>
                </a14:m>
                <a:r>
                  <a:rPr lang="en-US" sz="2000" dirty="0" smtClean="0">
                    <a:latin typeface="dcr10" panose="020B0500000000000000" pitchFamily="34" charset="0"/>
                  </a:rPr>
                  <a:t> for all </a:t>
                </a:r>
                <a14:m>
                  <m:oMath xmlns:m="http://schemas.openxmlformats.org/officeDocument/2006/math">
                    <m:sSup>
                      <m:sSupPr>
                        <m:ctrlPr>
                          <a:rPr lang="en-US" sz="2000" b="0" i="1" smtClean="0">
                            <a:latin typeface="Cambria Math"/>
                          </a:rPr>
                        </m:ctrlPr>
                      </m:sSupPr>
                      <m:e>
                        <m:r>
                          <a:rPr lang="en-US" sz="2000" b="0" i="1" smtClean="0">
                            <a:latin typeface="Cambria Math"/>
                          </a:rPr>
                          <m:t>𝑡</m:t>
                        </m:r>
                      </m:e>
                      <m:sup>
                        <m:r>
                          <a:rPr lang="en-US" sz="2000" b="0" i="1" smtClean="0">
                            <a:latin typeface="Cambria Math"/>
                          </a:rPr>
                          <m:t>′</m:t>
                        </m:r>
                      </m:sup>
                    </m:sSup>
                    <m:r>
                      <a:rPr lang="en-US" sz="2000" b="0" i="1" smtClean="0">
                        <a:latin typeface="Cambria Math"/>
                      </a:rPr>
                      <m:t>≤</m:t>
                    </m:r>
                    <m:r>
                      <a:rPr lang="en-US" sz="2000" b="0" i="1" smtClean="0">
                        <a:latin typeface="Cambria Math"/>
                      </a:rPr>
                      <m:t>𝑡</m:t>
                    </m:r>
                  </m:oMath>
                </a14:m>
                <a:r>
                  <a:rPr lang="en-US" sz="2000" dirty="0" smtClean="0">
                    <a:latin typeface="dcr10" panose="020B0500000000000000" pitchFamily="34" charset="0"/>
                  </a:rPr>
                  <a:t>, agent </a:t>
                </a:r>
                <a14:m>
                  <m:oMath xmlns:m="http://schemas.openxmlformats.org/officeDocument/2006/math">
                    <m:r>
                      <a:rPr lang="en-US" sz="2000" b="0" i="1" smtClean="0">
                        <a:latin typeface="Cambria Math"/>
                      </a:rPr>
                      <m:t>𝑗</m:t>
                    </m:r>
                  </m:oMath>
                </a14:m>
                <a:r>
                  <a:rPr lang="en-US" sz="2000" dirty="0" smtClean="0">
                    <a:latin typeface="dcr10" panose="020B0500000000000000" pitchFamily="34" charset="0"/>
                  </a:rPr>
                  <a:t>’s dyad-surplus irrelevant for </a:t>
                </a:r>
                <a14:m>
                  <m:oMath xmlns:m="http://schemas.openxmlformats.org/officeDocument/2006/math">
                    <m:sSub>
                      <m:sSubPr>
                        <m:ctrlPr>
                          <a:rPr lang="en-US" sz="2000" b="0" i="1" smtClean="0">
                            <a:latin typeface="Cambria Math"/>
                          </a:rPr>
                        </m:ctrlPr>
                      </m:sSubPr>
                      <m:e>
                        <m:r>
                          <a:rPr lang="en-US" sz="2000" b="0" i="1" smtClean="0">
                            <a:latin typeface="Cambria Math"/>
                          </a:rPr>
                          <m:t>𝑒</m:t>
                        </m:r>
                      </m:e>
                      <m:sub>
                        <m:r>
                          <a:rPr lang="en-US" sz="2000" b="0" i="1" smtClean="0">
                            <a:latin typeface="Cambria Math"/>
                          </a:rPr>
                          <m:t>𝑗</m:t>
                        </m:r>
                        <m:r>
                          <a:rPr lang="en-US" sz="2000" b="0" i="1" smtClean="0">
                            <a:latin typeface="Cambria Math"/>
                          </a:rPr>
                          <m:t>,</m:t>
                        </m:r>
                        <m:sSup>
                          <m:sSupPr>
                            <m:ctrlPr>
                              <a:rPr lang="en-US" sz="2000" b="0" i="1" smtClean="0">
                                <a:latin typeface="Cambria Math"/>
                              </a:rPr>
                            </m:ctrlPr>
                          </m:sSupPr>
                          <m:e>
                            <m:r>
                              <a:rPr lang="en-US" sz="2000" b="0" i="1" smtClean="0">
                                <a:latin typeface="Cambria Math"/>
                              </a:rPr>
                              <m:t>𝑡</m:t>
                            </m:r>
                          </m:e>
                          <m:sup>
                            <m:r>
                              <a:rPr lang="en-US" sz="2000" b="0" i="1" smtClean="0">
                                <a:latin typeface="Cambria Math"/>
                              </a:rPr>
                              <m:t>′</m:t>
                            </m:r>
                          </m:sup>
                        </m:sSup>
                      </m:sub>
                    </m:sSub>
                  </m:oMath>
                </a14:m>
                <a:endParaRPr lang="en-US" sz="2000" dirty="0">
                  <a:latin typeface="dcr10" panose="020B0500000000000000"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57200" y="1295400"/>
                <a:ext cx="8229600" cy="4141775"/>
              </a:xfrm>
              <a:prstGeom prst="rect">
                <a:avLst/>
              </a:prstGeom>
              <a:blipFill rotWithShape="1">
                <a:blip r:embed="rId2"/>
                <a:stretch>
                  <a:fillRect l="-741" t="-736" b="-736"/>
                </a:stretch>
              </a:blipFill>
            </p:spPr>
            <p:txBody>
              <a:bodyPr/>
              <a:lstStyle/>
              <a:p>
                <a:r>
                  <a:rPr lang="en-US">
                    <a:noFill/>
                  </a:rPr>
                  <a:t> </a:t>
                </a:r>
              </a:p>
            </p:txBody>
          </p:sp>
        </mc:Fallback>
      </mc:AlternateContent>
      <p:sp>
        <p:nvSpPr>
          <p:cNvPr id="21" name="Action Button: Custom 20">
            <a:hlinkClick r:id="rId3" action="ppaction://hlinksldjump" highlightClick="1"/>
          </p:cNvPr>
          <p:cNvSpPr/>
          <p:nvPr/>
        </p:nvSpPr>
        <p:spPr>
          <a:xfrm>
            <a:off x="5029200" y="6019800"/>
            <a:ext cx="3505200" cy="457200"/>
          </a:xfrm>
          <a:prstGeom prst="actionButtonBlank">
            <a:avLst/>
          </a:prstGeom>
          <a:solidFill>
            <a:srgbClr val="3333CC">
              <a:alpha val="25000"/>
            </a:srgbClr>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dcr10" panose="020B0500000000000000" pitchFamily="34" charset="0"/>
              </a:rPr>
              <a:t>Return to Main Talk</a:t>
            </a:r>
            <a:endParaRPr lang="en-US" dirty="0">
              <a:solidFill>
                <a:schemeClr val="tx1"/>
              </a:solidFill>
              <a:latin typeface="dcr10" panose="020B0500000000000000" pitchFamily="34" charset="0"/>
            </a:endParaRPr>
          </a:p>
        </p:txBody>
      </p:sp>
    </p:spTree>
    <p:extLst>
      <p:ext uri="{BB962C8B-B14F-4D97-AF65-F5344CB8AC3E}">
        <p14:creationId xmlns:p14="http://schemas.microsoft.com/office/powerpoint/2010/main" val="386855352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Why is Dyad-Surplus Frontier Smooth?</a:t>
            </a:r>
            <a:endParaRPr lang="en-US" sz="2800" dirty="0">
              <a:solidFill>
                <a:srgbClr val="333399"/>
              </a:solidFill>
            </a:endParaRPr>
          </a:p>
        </p:txBody>
      </p:sp>
      <mc:AlternateContent xmlns:mc="http://schemas.openxmlformats.org/markup-compatibility/2006" xmlns:a14="http://schemas.microsoft.com/office/drawing/2010/main">
        <mc:Choice Requires="a14">
          <p:sp>
            <p:nvSpPr>
              <p:cNvPr id="7" name="TextBox 6"/>
              <p:cNvSpPr txBox="1"/>
              <p:nvPr/>
            </p:nvSpPr>
            <p:spPr>
              <a:xfrm>
                <a:off x="457200" y="1295400"/>
                <a:ext cx="8229600" cy="3919150"/>
              </a:xfrm>
              <a:prstGeom prst="rect">
                <a:avLst/>
              </a:prstGeom>
              <a:noFill/>
            </p:spPr>
            <p:txBody>
              <a:bodyPr wrap="square" rtlCol="0">
                <a:spAutoFit/>
              </a:bodyPr>
              <a:lstStyle/>
              <a:p>
                <a:r>
                  <a:rPr lang="en-US" sz="2000" dirty="0" smtClean="0">
                    <a:latin typeface="dcr10" panose="020B0500000000000000" pitchFamily="34" charset="0"/>
                  </a:rPr>
                  <a:t>Goal of construction:</a:t>
                </a:r>
              </a:p>
              <a:p>
                <a:pPr marL="342900" indent="-342900">
                  <a:buFont typeface="Arial" panose="020B0604020202020204" pitchFamily="34" charset="0"/>
                  <a:buChar char="•"/>
                </a:pPr>
                <a:r>
                  <a:rPr lang="en-US" sz="1600" dirty="0" smtClean="0">
                    <a:latin typeface="dcr10" panose="020B0500000000000000" pitchFamily="34" charset="0"/>
                  </a:rPr>
                  <a:t>Increase </a:t>
                </a:r>
                <a14:m>
                  <m:oMath xmlns:m="http://schemas.openxmlformats.org/officeDocument/2006/math">
                    <m:sSub>
                      <m:sSubPr>
                        <m:ctrlPr>
                          <a:rPr lang="en-US" sz="1600" b="0" i="1" smtClean="0">
                            <a:latin typeface="Cambria Math"/>
                          </a:rPr>
                        </m:ctrlPr>
                      </m:sSubPr>
                      <m:e>
                        <m:r>
                          <a:rPr lang="en-US" sz="1600" b="0" i="1" smtClean="0">
                            <a:latin typeface="Cambria Math"/>
                          </a:rPr>
                          <m:t>𝑑</m:t>
                        </m:r>
                      </m:e>
                      <m:sub>
                        <m:r>
                          <a:rPr lang="en-US" sz="1600" b="0" i="1" smtClean="0">
                            <a:latin typeface="Cambria Math"/>
                          </a:rPr>
                          <m:t>𝑖</m:t>
                        </m:r>
                        <m:r>
                          <a:rPr lang="en-US" sz="1600" b="0" i="1" smtClean="0">
                            <a:latin typeface="Cambria Math"/>
                          </a:rPr>
                          <m:t>,</m:t>
                        </m:r>
                        <m:r>
                          <a:rPr lang="en-US" sz="1600" b="0" i="1" smtClean="0">
                            <a:latin typeface="Cambria Math"/>
                          </a:rPr>
                          <m:t>𝑡</m:t>
                        </m:r>
                        <m:r>
                          <a:rPr lang="en-US" sz="1600" b="0" i="1" smtClean="0">
                            <a:latin typeface="Cambria Math"/>
                          </a:rPr>
                          <m:t>+1</m:t>
                        </m:r>
                      </m:sub>
                    </m:sSub>
                  </m:oMath>
                </a14:m>
                <a:r>
                  <a:rPr lang="en-US" sz="1600" dirty="0" smtClean="0">
                    <a:latin typeface="dcr10" panose="020B0500000000000000" pitchFamily="34" charset="0"/>
                  </a:rPr>
                  <a:t>, decrease </a:t>
                </a:r>
                <a14:m>
                  <m:oMath xmlns:m="http://schemas.openxmlformats.org/officeDocument/2006/math">
                    <m:sSub>
                      <m:sSubPr>
                        <m:ctrlPr>
                          <a:rPr lang="en-US" sz="1600" b="0" i="1" smtClean="0">
                            <a:latin typeface="Cambria Math"/>
                          </a:rPr>
                        </m:ctrlPr>
                      </m:sSubPr>
                      <m:e>
                        <m:r>
                          <a:rPr lang="en-US" sz="1600" b="0" i="1" smtClean="0">
                            <a:latin typeface="Cambria Math"/>
                          </a:rPr>
                          <m:t>𝑑</m:t>
                        </m:r>
                      </m:e>
                      <m:sub>
                        <m:r>
                          <a:rPr lang="en-US" sz="1600" b="0" i="1" smtClean="0">
                            <a:latin typeface="Cambria Math"/>
                          </a:rPr>
                          <m:t>𝑗</m:t>
                        </m:r>
                        <m:r>
                          <a:rPr lang="en-US" sz="1600" b="0" i="1" smtClean="0">
                            <a:latin typeface="Cambria Math"/>
                          </a:rPr>
                          <m:t>,</m:t>
                        </m:r>
                        <m:r>
                          <a:rPr lang="en-US" sz="1600" b="0" i="1" smtClean="0">
                            <a:latin typeface="Cambria Math"/>
                          </a:rPr>
                          <m:t>𝑡</m:t>
                        </m:r>
                        <m:r>
                          <a:rPr lang="en-US" sz="1600" b="0" i="1" smtClean="0">
                            <a:latin typeface="Cambria Math"/>
                          </a:rPr>
                          <m:t>+1</m:t>
                        </m:r>
                      </m:sub>
                    </m:sSub>
                  </m:oMath>
                </a14:m>
                <a:endParaRPr lang="en-US" sz="1600" dirty="0" smtClean="0">
                  <a:latin typeface="dcr10" panose="020B0500000000000000" pitchFamily="34" charset="0"/>
                </a:endParaRPr>
              </a:p>
              <a:p>
                <a:pPr marL="342900" indent="-342900">
                  <a:buFont typeface="Arial" panose="020B0604020202020204" pitchFamily="34" charset="0"/>
                  <a:buChar char="•"/>
                </a:pPr>
                <a:r>
                  <a:rPr lang="en-US" sz="1600" dirty="0" smtClean="0">
                    <a:latin typeface="dcr10" panose="020B0500000000000000" pitchFamily="34" charset="0"/>
                  </a:rPr>
                  <a:t>Show that this change allows larger </a:t>
                </a:r>
                <a14:m>
                  <m:oMath xmlns:m="http://schemas.openxmlformats.org/officeDocument/2006/math">
                    <m:sSub>
                      <m:sSubPr>
                        <m:ctrlPr>
                          <a:rPr lang="en-US" sz="1600" b="0" i="1" smtClean="0">
                            <a:latin typeface="Cambria Math"/>
                          </a:rPr>
                        </m:ctrlPr>
                      </m:sSubPr>
                      <m:e>
                        <m:r>
                          <a:rPr lang="en-US" sz="1600" b="0" i="1" smtClean="0">
                            <a:latin typeface="Cambria Math"/>
                          </a:rPr>
                          <m:t>𝑒</m:t>
                        </m:r>
                      </m:e>
                      <m:sub>
                        <m:r>
                          <a:rPr lang="en-US" sz="1600" b="0" i="1" smtClean="0">
                            <a:latin typeface="Cambria Math"/>
                          </a:rPr>
                          <m:t>𝑖</m:t>
                        </m:r>
                        <m:r>
                          <a:rPr lang="en-US" sz="1600" b="0" i="1" smtClean="0">
                            <a:latin typeface="Cambria Math"/>
                          </a:rPr>
                          <m:t>,</m:t>
                        </m:r>
                        <m:r>
                          <a:rPr lang="en-US" sz="1600" b="0" i="1" smtClean="0">
                            <a:latin typeface="Cambria Math"/>
                          </a:rPr>
                          <m:t>𝑡</m:t>
                        </m:r>
                        <m:r>
                          <a:rPr lang="en-US" sz="1600" b="0" i="1" smtClean="0">
                            <a:latin typeface="Cambria Math"/>
                          </a:rPr>
                          <m:t>′</m:t>
                        </m:r>
                      </m:sub>
                    </m:sSub>
                  </m:oMath>
                </a14:m>
                <a:r>
                  <a:rPr lang="en-US" sz="1600" dirty="0" smtClean="0">
                    <a:latin typeface="dcr10" panose="020B0500000000000000" pitchFamily="34" charset="0"/>
                  </a:rPr>
                  <a:t> and same </a:t>
                </a:r>
                <a14:m>
                  <m:oMath xmlns:m="http://schemas.openxmlformats.org/officeDocument/2006/math">
                    <m:sSub>
                      <m:sSubPr>
                        <m:ctrlPr>
                          <a:rPr lang="en-US" sz="1600" b="0" i="1" smtClean="0">
                            <a:latin typeface="Cambria Math"/>
                          </a:rPr>
                        </m:ctrlPr>
                      </m:sSubPr>
                      <m:e>
                        <m:r>
                          <a:rPr lang="en-US" sz="1600" b="0" i="1" smtClean="0">
                            <a:latin typeface="Cambria Math"/>
                          </a:rPr>
                          <m:t>𝑒</m:t>
                        </m:r>
                      </m:e>
                      <m:sub>
                        <m:r>
                          <a:rPr lang="en-US" sz="1600" b="0" i="1" smtClean="0">
                            <a:latin typeface="Cambria Math"/>
                          </a:rPr>
                          <m:t>𝑗</m:t>
                        </m:r>
                        <m:r>
                          <a:rPr lang="en-US" sz="1600" b="0" i="1" smtClean="0">
                            <a:latin typeface="Cambria Math"/>
                          </a:rPr>
                          <m:t>,</m:t>
                        </m:r>
                        <m:r>
                          <a:rPr lang="en-US" sz="1600" b="0" i="1" smtClean="0">
                            <a:latin typeface="Cambria Math"/>
                          </a:rPr>
                          <m:t>𝑡</m:t>
                        </m:r>
                        <m:r>
                          <a:rPr lang="en-US" sz="1600" b="0" i="1" smtClean="0">
                            <a:latin typeface="Cambria Math"/>
                          </a:rPr>
                          <m:t>′</m:t>
                        </m:r>
                      </m:sub>
                    </m:sSub>
                  </m:oMath>
                </a14:m>
                <a:r>
                  <a:rPr lang="en-US" sz="1600" dirty="0" smtClean="0">
                    <a:latin typeface="dcr10" panose="020B0500000000000000" pitchFamily="34" charset="0"/>
                  </a:rPr>
                  <a:t> for all </a:t>
                </a:r>
                <a14:m>
                  <m:oMath xmlns:m="http://schemas.openxmlformats.org/officeDocument/2006/math">
                    <m:sSup>
                      <m:sSupPr>
                        <m:ctrlPr>
                          <a:rPr lang="en-US" sz="1600" b="0" i="1" smtClean="0">
                            <a:latin typeface="Cambria Math"/>
                          </a:rPr>
                        </m:ctrlPr>
                      </m:sSupPr>
                      <m:e>
                        <m:r>
                          <a:rPr lang="en-US" sz="1600" b="0" i="1" smtClean="0">
                            <a:latin typeface="Cambria Math"/>
                          </a:rPr>
                          <m:t>𝑡</m:t>
                        </m:r>
                      </m:e>
                      <m:sup>
                        <m:r>
                          <a:rPr lang="en-US" sz="1600" b="0" i="1" smtClean="0">
                            <a:latin typeface="Cambria Math"/>
                          </a:rPr>
                          <m:t>′</m:t>
                        </m:r>
                      </m:sup>
                    </m:sSup>
                    <m:r>
                      <a:rPr lang="en-US" sz="1600" b="0" i="1" smtClean="0">
                        <a:latin typeface="Cambria Math"/>
                      </a:rPr>
                      <m:t>≤</m:t>
                    </m:r>
                    <m:r>
                      <a:rPr lang="en-US" sz="1600" b="0" i="1" smtClean="0">
                        <a:latin typeface="Cambria Math"/>
                      </a:rPr>
                      <m:t>𝑡</m:t>
                    </m:r>
                  </m:oMath>
                </a14:m>
                <a:endParaRPr lang="en-US" sz="1600" dirty="0" smtClean="0">
                  <a:latin typeface="dcr10" panose="020B0500000000000000" pitchFamily="34" charset="0"/>
                </a:endParaRPr>
              </a:p>
              <a:p>
                <a:pPr marL="342900" indent="-342900">
                  <a:buFont typeface="Arial" panose="020B0604020202020204" pitchFamily="34" charset="0"/>
                  <a:buChar char="•"/>
                </a:pPr>
                <a:r>
                  <a:rPr lang="en-US" sz="1600" dirty="0" smtClean="0">
                    <a:latin typeface="dcr10" panose="020B0500000000000000" pitchFamily="34" charset="0"/>
                  </a:rPr>
                  <a:t>Apply first-order gain / second-order loss argument</a:t>
                </a:r>
              </a:p>
              <a:p>
                <a:endParaRPr lang="en-US" sz="2000" dirty="0">
                  <a:latin typeface="dcr10" panose="020B0500000000000000" pitchFamily="34" charset="0"/>
                </a:endParaRPr>
              </a:p>
              <a:p>
                <a:r>
                  <a:rPr lang="en-US" sz="2000" dirty="0" smtClean="0">
                    <a:latin typeface="dcr10" panose="020B0500000000000000" pitchFamily="34" charset="0"/>
                  </a:rPr>
                  <a:t>Challenge:</a:t>
                </a:r>
              </a:p>
              <a:p>
                <a:pPr marL="285750" indent="-285750">
                  <a:buFont typeface="Arial" panose="020B0604020202020204" pitchFamily="34" charset="0"/>
                  <a:buChar char="•"/>
                </a:pPr>
                <a:r>
                  <a:rPr lang="en-US" sz="1600" dirty="0" smtClean="0">
                    <a:latin typeface="dcr10" panose="020B0500000000000000" pitchFamily="34" charset="0"/>
                  </a:rPr>
                  <a:t>Changing </a:t>
                </a:r>
                <a14:m>
                  <m:oMath xmlns:m="http://schemas.openxmlformats.org/officeDocument/2006/math">
                    <m:sSub>
                      <m:sSubPr>
                        <m:ctrlPr>
                          <a:rPr lang="en-US" sz="1600" b="0" i="1" smtClean="0">
                            <a:latin typeface="Cambria Math"/>
                          </a:rPr>
                        </m:ctrlPr>
                      </m:sSubPr>
                      <m:e>
                        <m:r>
                          <a:rPr lang="en-US" sz="1600" b="0" i="1" smtClean="0">
                            <a:latin typeface="Cambria Math"/>
                          </a:rPr>
                          <m:t>𝑑</m:t>
                        </m:r>
                      </m:e>
                      <m:sub>
                        <m:r>
                          <a:rPr lang="en-US" sz="1600" b="0" i="1" smtClean="0">
                            <a:latin typeface="Cambria Math"/>
                          </a:rPr>
                          <m:t>𝑖</m:t>
                        </m:r>
                        <m:r>
                          <a:rPr lang="en-US" sz="1600" b="0" i="1" smtClean="0">
                            <a:latin typeface="Cambria Math"/>
                          </a:rPr>
                          <m:t>,</m:t>
                        </m:r>
                        <m:r>
                          <a:rPr lang="en-US" sz="1600" b="0" i="1" smtClean="0">
                            <a:latin typeface="Cambria Math"/>
                          </a:rPr>
                          <m:t>𝑡</m:t>
                        </m:r>
                        <m:r>
                          <a:rPr lang="en-US" sz="1600" b="0" i="1" smtClean="0">
                            <a:latin typeface="Cambria Math"/>
                          </a:rPr>
                          <m:t>+1</m:t>
                        </m:r>
                      </m:sub>
                    </m:sSub>
                  </m:oMath>
                </a14:m>
                <a:r>
                  <a:rPr lang="en-US" sz="1600" dirty="0" smtClean="0">
                    <a:latin typeface="dcr10" panose="020B0500000000000000" pitchFamily="34" charset="0"/>
                  </a:rPr>
                  <a:t> or </a:t>
                </a:r>
                <a14:m>
                  <m:oMath xmlns:m="http://schemas.openxmlformats.org/officeDocument/2006/math">
                    <m:sSub>
                      <m:sSubPr>
                        <m:ctrlPr>
                          <a:rPr lang="en-US" sz="1600" b="0" i="1" smtClean="0">
                            <a:latin typeface="Cambria Math"/>
                          </a:rPr>
                        </m:ctrlPr>
                      </m:sSubPr>
                      <m:e>
                        <m:r>
                          <a:rPr lang="en-US" sz="1600" b="0" i="1" smtClean="0">
                            <a:latin typeface="Cambria Math"/>
                          </a:rPr>
                          <m:t>𝑒</m:t>
                        </m:r>
                      </m:e>
                      <m:sub>
                        <m:r>
                          <a:rPr lang="en-US" sz="1600" b="0" i="1" smtClean="0">
                            <a:latin typeface="Cambria Math"/>
                          </a:rPr>
                          <m:t>𝑖</m:t>
                        </m:r>
                        <m:r>
                          <a:rPr lang="en-US" sz="1600" b="0" i="1" smtClean="0">
                            <a:latin typeface="Cambria Math"/>
                          </a:rPr>
                          <m:t>,</m:t>
                        </m:r>
                        <m:r>
                          <a:rPr lang="en-US" sz="1600" b="0" i="1" smtClean="0">
                            <a:latin typeface="Cambria Math"/>
                          </a:rPr>
                          <m:t>𝑡</m:t>
                        </m:r>
                      </m:sub>
                    </m:sSub>
                  </m:oMath>
                </a14:m>
                <a:r>
                  <a:rPr lang="en-US" sz="1600" dirty="0" smtClean="0">
                    <a:latin typeface="dcr10" panose="020B0500000000000000" pitchFamily="34" charset="0"/>
                  </a:rPr>
                  <a:t> affects the distribution over agent </a:t>
                </a:r>
                <a14:m>
                  <m:oMath xmlns:m="http://schemas.openxmlformats.org/officeDocument/2006/math">
                    <m:r>
                      <a:rPr lang="en-US" sz="1600" b="0" i="1" smtClean="0">
                        <a:latin typeface="Cambria Math"/>
                      </a:rPr>
                      <m:t>𝑖</m:t>
                    </m:r>
                  </m:oMath>
                </a14:m>
                <a:r>
                  <a:rPr lang="en-US" sz="1600" dirty="0" smtClean="0">
                    <a:latin typeface="dcr10" panose="020B0500000000000000" pitchFamily="34" charset="0"/>
                  </a:rPr>
                  <a:t>’s output</a:t>
                </a:r>
              </a:p>
              <a:p>
                <a:pPr marL="285750" indent="-285750">
                  <a:buFont typeface="Arial" panose="020B0604020202020204" pitchFamily="34" charset="0"/>
                  <a:buChar char="•"/>
                </a:pPr>
                <a:r>
                  <a:rPr lang="en-US" sz="1600" dirty="0" smtClean="0">
                    <a:latin typeface="dcr10" panose="020B0500000000000000" pitchFamily="34" charset="0"/>
                  </a:rPr>
                  <a:t>Changing </a:t>
                </a:r>
                <a14:m>
                  <m:oMath xmlns:m="http://schemas.openxmlformats.org/officeDocument/2006/math">
                    <m:r>
                      <a:rPr lang="en-US" sz="1600" b="0" i="1" smtClean="0">
                        <a:latin typeface="Cambria Math"/>
                      </a:rPr>
                      <m:t>𝑖</m:t>
                    </m:r>
                  </m:oMath>
                </a14:m>
                <a:r>
                  <a:rPr lang="en-US" sz="1600" dirty="0" smtClean="0">
                    <a:latin typeface="dcr10" panose="020B0500000000000000" pitchFamily="34" charset="0"/>
                  </a:rPr>
                  <a:t>’s output distribution changes distribution over continuation</a:t>
                </a:r>
              </a:p>
              <a:p>
                <a:pPr marL="342900" indent="-342900">
                  <a:buFont typeface="Arial" panose="020B0604020202020204" pitchFamily="34" charset="0"/>
                  <a:buChar char="•"/>
                </a:pPr>
                <a:r>
                  <a:rPr lang="en-US" sz="1600" dirty="0" smtClean="0">
                    <a:latin typeface="dcr10" panose="020B0500000000000000" pitchFamily="34" charset="0"/>
                  </a:rPr>
                  <a:t>Incentives for all agents determined by distribution over continuation</a:t>
                </a:r>
              </a:p>
              <a:p>
                <a:pPr marL="342900" indent="-342900">
                  <a:buFont typeface="Arial" panose="020B0604020202020204" pitchFamily="34" charset="0"/>
                  <a:buChar char="•"/>
                </a:pPr>
                <a:endParaRPr lang="en-US" sz="2000" dirty="0">
                  <a:latin typeface="dcr10" panose="020B0500000000000000" pitchFamily="34" charset="0"/>
                </a:endParaRPr>
              </a:p>
              <a:p>
                <a:r>
                  <a:rPr lang="en-US" sz="2000" dirty="0" smtClean="0">
                    <a:latin typeface="dcr10" panose="020B0500000000000000" pitchFamily="34" charset="0"/>
                  </a:rPr>
                  <a:t>Solution: </a:t>
                </a:r>
              </a:p>
              <a:p>
                <a:pPr marL="342900" indent="-342900">
                  <a:buFont typeface="Arial" panose="020B0604020202020204" pitchFamily="34" charset="0"/>
                  <a:buChar char="•"/>
                </a:pPr>
                <a:r>
                  <a:rPr lang="en-US" sz="1600" dirty="0" smtClean="0">
                    <a:latin typeface="dcr10" panose="020B0500000000000000" pitchFamily="34" charset="0"/>
                  </a:rPr>
                  <a:t>Hold distribution over continuation play </a:t>
                </a:r>
                <a:r>
                  <a:rPr lang="en-US" sz="1600" b="1" dirty="0" smtClean="0">
                    <a:latin typeface="dcr10" panose="020B0500000000000000" pitchFamily="34" charset="0"/>
                  </a:rPr>
                  <a:t>constant </a:t>
                </a:r>
                <a:r>
                  <a:rPr lang="en-US" sz="1600" dirty="0" smtClean="0">
                    <a:latin typeface="dcr10" panose="020B0500000000000000" pitchFamily="34" charset="0"/>
                  </a:rPr>
                  <a:t>as </a:t>
                </a:r>
                <a14:m>
                  <m:oMath xmlns:m="http://schemas.openxmlformats.org/officeDocument/2006/math">
                    <m:sSub>
                      <m:sSubPr>
                        <m:ctrlPr>
                          <a:rPr lang="en-US" sz="1600" b="0" i="1" smtClean="0">
                            <a:latin typeface="Cambria Math"/>
                          </a:rPr>
                        </m:ctrlPr>
                      </m:sSubPr>
                      <m:e>
                        <m:r>
                          <a:rPr lang="en-US" sz="1600" b="0" i="1" smtClean="0">
                            <a:latin typeface="Cambria Math"/>
                          </a:rPr>
                          <m:t>𝑑</m:t>
                        </m:r>
                      </m:e>
                      <m:sub>
                        <m:r>
                          <a:rPr lang="en-US" sz="1600" b="0" i="1" smtClean="0">
                            <a:latin typeface="Cambria Math"/>
                          </a:rPr>
                          <m:t>𝑖</m:t>
                        </m:r>
                        <m:r>
                          <a:rPr lang="en-US" sz="1600" b="0" i="1" smtClean="0">
                            <a:latin typeface="Cambria Math"/>
                          </a:rPr>
                          <m:t>,</m:t>
                        </m:r>
                        <m:r>
                          <a:rPr lang="en-US" sz="1600" b="0" i="1" smtClean="0">
                            <a:latin typeface="Cambria Math"/>
                          </a:rPr>
                          <m:t>𝑡</m:t>
                        </m:r>
                        <m:r>
                          <a:rPr lang="en-US" sz="1600" b="0" i="1" smtClean="0">
                            <a:latin typeface="Cambria Math"/>
                          </a:rPr>
                          <m:t>+1</m:t>
                        </m:r>
                      </m:sub>
                    </m:sSub>
                  </m:oMath>
                </a14:m>
                <a:r>
                  <a:rPr lang="en-US" sz="1600" b="1" dirty="0" smtClean="0">
                    <a:latin typeface="dcr10" panose="020B0500000000000000" pitchFamily="34" charset="0"/>
                  </a:rPr>
                  <a:t> </a:t>
                </a:r>
                <a:r>
                  <a:rPr lang="en-US" sz="1600" dirty="0" smtClean="0">
                    <a:latin typeface="dcr10" panose="020B0500000000000000" pitchFamily="34" charset="0"/>
                  </a:rPr>
                  <a:t>or </a:t>
                </a:r>
                <a14:m>
                  <m:oMath xmlns:m="http://schemas.openxmlformats.org/officeDocument/2006/math">
                    <m:sSub>
                      <m:sSubPr>
                        <m:ctrlPr>
                          <a:rPr lang="en-US" sz="1600" i="1" smtClean="0">
                            <a:latin typeface="Cambria Math"/>
                          </a:rPr>
                        </m:ctrlPr>
                      </m:sSubPr>
                      <m:e>
                        <m:r>
                          <a:rPr lang="en-US" sz="1600" b="0" i="1" smtClean="0">
                            <a:latin typeface="Cambria Math"/>
                          </a:rPr>
                          <m:t>𝑒</m:t>
                        </m:r>
                      </m:e>
                      <m:sub>
                        <m:r>
                          <a:rPr lang="en-US" sz="1600" b="0" i="1" smtClean="0">
                            <a:latin typeface="Cambria Math"/>
                          </a:rPr>
                          <m:t>𝑖</m:t>
                        </m:r>
                        <m:r>
                          <a:rPr lang="en-US" sz="1600" b="0" i="1" smtClean="0">
                            <a:latin typeface="Cambria Math"/>
                          </a:rPr>
                          <m:t>,</m:t>
                        </m:r>
                        <m:r>
                          <a:rPr lang="en-US" sz="1600" b="0" i="1" smtClean="0">
                            <a:latin typeface="Cambria Math"/>
                          </a:rPr>
                          <m:t>𝑡</m:t>
                        </m:r>
                      </m:sub>
                    </m:sSub>
                  </m:oMath>
                </a14:m>
                <a:r>
                  <a:rPr lang="en-US" sz="1600" dirty="0" smtClean="0">
                    <a:latin typeface="dcr10" panose="020B0500000000000000" pitchFamily="34" charset="0"/>
                  </a:rPr>
                  <a:t> changes</a:t>
                </a:r>
                <a:endParaRPr lang="en-US" sz="1600" dirty="0">
                  <a:latin typeface="dcr10" panose="020B0500000000000000" pitchFamily="34" charset="0"/>
                </a:endParaRPr>
              </a:p>
              <a:p>
                <a:pPr marL="342900" indent="-342900">
                  <a:buFont typeface="Arial" panose="020B0604020202020204" pitchFamily="34" charset="0"/>
                  <a:buChar char="•"/>
                </a:pPr>
                <a:r>
                  <a:rPr lang="en-US" sz="1600" dirty="0" smtClean="0">
                    <a:latin typeface="dcr10" panose="020B0500000000000000" pitchFamily="34" charset="0"/>
                  </a:rPr>
                  <a:t>Must show that larger </a:t>
                </a:r>
                <a14:m>
                  <m:oMath xmlns:m="http://schemas.openxmlformats.org/officeDocument/2006/math">
                    <m:sSub>
                      <m:sSubPr>
                        <m:ctrlPr>
                          <a:rPr lang="en-US" sz="1600" b="0" i="1" smtClean="0">
                            <a:latin typeface="Cambria Math"/>
                          </a:rPr>
                        </m:ctrlPr>
                      </m:sSubPr>
                      <m:e>
                        <m:r>
                          <a:rPr lang="en-US" sz="1600" b="0" i="1" smtClean="0">
                            <a:latin typeface="Cambria Math"/>
                          </a:rPr>
                          <m:t>𝑒</m:t>
                        </m:r>
                      </m:e>
                      <m:sub>
                        <m:r>
                          <a:rPr lang="en-US" sz="1600" b="0" i="1" smtClean="0">
                            <a:latin typeface="Cambria Math"/>
                          </a:rPr>
                          <m:t>𝑖</m:t>
                        </m:r>
                        <m:r>
                          <a:rPr lang="en-US" sz="1600" b="0" i="1" smtClean="0">
                            <a:latin typeface="Cambria Math"/>
                          </a:rPr>
                          <m:t>,</m:t>
                        </m:r>
                        <m:r>
                          <a:rPr lang="en-US" sz="1600" b="0" i="1" smtClean="0">
                            <a:latin typeface="Cambria Math"/>
                          </a:rPr>
                          <m:t>𝑡</m:t>
                        </m:r>
                        <m:r>
                          <a:rPr lang="en-US" sz="1600" b="0" i="1" smtClean="0">
                            <a:latin typeface="Cambria Math"/>
                          </a:rPr>
                          <m:t>′ </m:t>
                        </m:r>
                      </m:sub>
                    </m:sSub>
                  </m:oMath>
                </a14:m>
                <a:r>
                  <a:rPr lang="en-US" sz="1600" dirty="0" smtClean="0">
                    <a:latin typeface="dcr10" panose="020B0500000000000000" pitchFamily="34" charset="0"/>
                  </a:rPr>
                  <a:t> incentive-compatible, holding continuation distribution fixed</a:t>
                </a:r>
              </a:p>
            </p:txBody>
          </p:sp>
        </mc:Choice>
        <mc:Fallback xmlns="">
          <p:sp>
            <p:nvSpPr>
              <p:cNvPr id="7" name="TextBox 6"/>
              <p:cNvSpPr txBox="1">
                <a:spLocks noRot="1" noChangeAspect="1" noMove="1" noResize="1" noEditPoints="1" noAdjustHandles="1" noChangeArrowheads="1" noChangeShapeType="1" noTextEdit="1"/>
              </p:cNvSpPr>
              <p:nvPr/>
            </p:nvSpPr>
            <p:spPr>
              <a:xfrm>
                <a:off x="457200" y="1295400"/>
                <a:ext cx="8229600" cy="3919150"/>
              </a:xfrm>
              <a:prstGeom prst="rect">
                <a:avLst/>
              </a:prstGeom>
              <a:blipFill rotWithShape="1">
                <a:blip r:embed="rId2"/>
                <a:stretch>
                  <a:fillRect l="-741" t="-779" b="-935"/>
                </a:stretch>
              </a:blipFill>
            </p:spPr>
            <p:txBody>
              <a:bodyPr/>
              <a:lstStyle/>
              <a:p>
                <a:r>
                  <a:rPr lang="en-US">
                    <a:noFill/>
                  </a:rPr>
                  <a:t> </a:t>
                </a:r>
              </a:p>
            </p:txBody>
          </p:sp>
        </mc:Fallback>
      </mc:AlternateContent>
      <p:sp>
        <p:nvSpPr>
          <p:cNvPr id="2" name="Action Button: Custom 1">
            <a:hlinkClick r:id="rId3" action="ppaction://hlinksldjump" highlightClick="1"/>
          </p:cNvPr>
          <p:cNvSpPr/>
          <p:nvPr/>
        </p:nvSpPr>
        <p:spPr>
          <a:xfrm>
            <a:off x="5029200" y="6019800"/>
            <a:ext cx="3505200" cy="457200"/>
          </a:xfrm>
          <a:prstGeom prst="actionButtonBlank">
            <a:avLst/>
          </a:prstGeom>
          <a:solidFill>
            <a:srgbClr val="3333CC">
              <a:alpha val="25000"/>
            </a:srgbClr>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dcr10" panose="020B0500000000000000" pitchFamily="34" charset="0"/>
              </a:rPr>
              <a:t>Return to Main Talk</a:t>
            </a:r>
            <a:endParaRPr lang="en-US" dirty="0">
              <a:solidFill>
                <a:schemeClr val="tx1"/>
              </a:solidFill>
              <a:latin typeface="dcr10" panose="020B0500000000000000" pitchFamily="34" charset="0"/>
            </a:endParaRPr>
          </a:p>
        </p:txBody>
      </p:sp>
    </p:spTree>
    <p:extLst>
      <p:ext uri="{BB962C8B-B14F-4D97-AF65-F5344CB8AC3E}">
        <p14:creationId xmlns:p14="http://schemas.microsoft.com/office/powerpoint/2010/main" val="414862448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Why is Dyad-Surplus Frontier Smooth?</a:t>
            </a:r>
            <a:endParaRPr lang="en-US" sz="2800" dirty="0">
              <a:solidFill>
                <a:srgbClr val="333399"/>
              </a:solidFill>
            </a:endParaRPr>
          </a:p>
        </p:txBody>
      </p:sp>
      <mc:AlternateContent xmlns:mc="http://schemas.openxmlformats.org/markup-compatibility/2006" xmlns:a14="http://schemas.microsoft.com/office/drawing/2010/main">
        <mc:Choice Requires="a14">
          <p:sp>
            <p:nvSpPr>
              <p:cNvPr id="7" name="TextBox 6"/>
              <p:cNvSpPr txBox="1"/>
              <p:nvPr/>
            </p:nvSpPr>
            <p:spPr>
              <a:xfrm>
                <a:off x="457200" y="1295400"/>
                <a:ext cx="8229600" cy="3632020"/>
              </a:xfrm>
              <a:prstGeom prst="rect">
                <a:avLst/>
              </a:prstGeom>
              <a:noFill/>
            </p:spPr>
            <p:txBody>
              <a:bodyPr wrap="square" rtlCol="0">
                <a:spAutoFit/>
              </a:bodyPr>
              <a:lstStyle/>
              <a:p>
                <a:r>
                  <a:rPr lang="en-US" sz="2000" dirty="0" smtClean="0">
                    <a:latin typeface="dcr10" panose="020B0500000000000000" pitchFamily="34" charset="0"/>
                  </a:rPr>
                  <a:t>As </a:t>
                </a:r>
                <a14:m>
                  <m:oMath xmlns:m="http://schemas.openxmlformats.org/officeDocument/2006/math">
                    <m:sSub>
                      <m:sSubPr>
                        <m:ctrlPr>
                          <a:rPr lang="en-US" sz="2000" b="0" i="1" smtClean="0">
                            <a:latin typeface="Cambria Math"/>
                          </a:rPr>
                        </m:ctrlPr>
                      </m:sSubPr>
                      <m:e>
                        <m:r>
                          <a:rPr lang="en-US" sz="2000" b="0" i="1" smtClean="0">
                            <a:latin typeface="Cambria Math"/>
                          </a:rPr>
                          <m:t>𝑑</m:t>
                        </m:r>
                      </m:e>
                      <m:sub>
                        <m:r>
                          <a:rPr lang="en-US" sz="2000" b="0" i="1" smtClean="0">
                            <a:latin typeface="Cambria Math"/>
                          </a:rPr>
                          <m:t>𝑖</m:t>
                        </m:r>
                        <m:r>
                          <a:rPr lang="en-US" sz="2000" b="0" i="1" smtClean="0">
                            <a:latin typeface="Cambria Math"/>
                          </a:rPr>
                          <m:t>,</m:t>
                        </m:r>
                        <m:r>
                          <a:rPr lang="en-US" sz="2000" b="0" i="1" smtClean="0">
                            <a:latin typeface="Cambria Math"/>
                          </a:rPr>
                          <m:t>𝑡</m:t>
                        </m:r>
                        <m:r>
                          <a:rPr lang="en-US" sz="2000" b="0" i="1" smtClean="0">
                            <a:latin typeface="Cambria Math"/>
                          </a:rPr>
                          <m:t>+1</m:t>
                        </m:r>
                      </m:sub>
                    </m:sSub>
                  </m:oMath>
                </a14:m>
                <a:r>
                  <a:rPr lang="en-US" sz="2000" dirty="0" smtClean="0">
                    <a:latin typeface="dcr10" panose="020B0500000000000000" pitchFamily="34" charset="0"/>
                  </a:rPr>
                  <a:t> increases... </a:t>
                </a:r>
              </a:p>
              <a:p>
                <a:pPr marL="342900" indent="-342900">
                  <a:buFont typeface="Arial" panose="020B0604020202020204" pitchFamily="34" charset="0"/>
                  <a:buChar char="•"/>
                </a:pPr>
                <a:r>
                  <a:rPr lang="en-US" sz="1600" dirty="0" smtClean="0">
                    <a:latin typeface="dcr10" panose="020B0500000000000000" pitchFamily="34" charset="0"/>
                  </a:rPr>
                  <a:t>Output becomes more informative of effort</a:t>
                </a:r>
              </a:p>
              <a:p>
                <a:pPr marL="342900" indent="-342900">
                  <a:buFont typeface="Arial" panose="020B0604020202020204" pitchFamily="34" charset="0"/>
                  <a:buChar char="•"/>
                </a:pPr>
                <a:r>
                  <a:rPr lang="en-US" sz="1600" dirty="0" smtClean="0">
                    <a:latin typeface="dcr10" panose="020B0500000000000000" pitchFamily="34" charset="0"/>
                  </a:rPr>
                  <a:t>Apply garbling to output to determine continuation play </a:t>
                </a:r>
                <a14:m>
                  <m:oMath xmlns:m="http://schemas.openxmlformats.org/officeDocument/2006/math">
                    <m:r>
                      <a:rPr lang="en-US" sz="1600" b="0" i="1" smtClean="0">
                        <a:latin typeface="Cambria Math"/>
                      </a:rPr>
                      <m:t>→</m:t>
                    </m:r>
                  </m:oMath>
                </a14:m>
                <a:r>
                  <a:rPr lang="en-US" sz="1600" dirty="0" smtClean="0">
                    <a:latin typeface="dcr10" panose="020B0500000000000000" pitchFamily="34" charset="0"/>
                  </a:rPr>
                  <a:t> same </a:t>
                </a:r>
                <a14:m>
                  <m:oMath xmlns:m="http://schemas.openxmlformats.org/officeDocument/2006/math">
                    <m:sSub>
                      <m:sSubPr>
                        <m:ctrlPr>
                          <a:rPr lang="en-US" sz="1600" b="0" i="1" smtClean="0">
                            <a:latin typeface="Cambria Math"/>
                          </a:rPr>
                        </m:ctrlPr>
                      </m:sSubPr>
                      <m:e>
                        <m:r>
                          <a:rPr lang="en-US" sz="1600" b="0" i="1" smtClean="0">
                            <a:latin typeface="Cambria Math"/>
                          </a:rPr>
                          <m:t>𝑒</m:t>
                        </m:r>
                      </m:e>
                      <m:sub>
                        <m:r>
                          <a:rPr lang="en-US" sz="1600" b="0" i="1" smtClean="0">
                            <a:latin typeface="Cambria Math"/>
                          </a:rPr>
                          <m:t>𝑖</m:t>
                        </m:r>
                        <m:r>
                          <a:rPr lang="en-US" sz="1600" b="0" i="1" smtClean="0">
                            <a:latin typeface="Cambria Math"/>
                          </a:rPr>
                          <m:t>,</m:t>
                        </m:r>
                        <m:r>
                          <a:rPr lang="en-US" sz="1600" b="0" i="1" smtClean="0">
                            <a:latin typeface="Cambria Math"/>
                          </a:rPr>
                          <m:t>𝑡</m:t>
                        </m:r>
                        <m:r>
                          <a:rPr lang="en-US" sz="1600" b="0" i="1" smtClean="0">
                            <a:latin typeface="Cambria Math"/>
                          </a:rPr>
                          <m:t>+1</m:t>
                        </m:r>
                      </m:sub>
                    </m:sSub>
                  </m:oMath>
                </a14:m>
                <a:r>
                  <a:rPr lang="en-US" sz="1600" dirty="0" smtClean="0">
                    <a:latin typeface="dcr10" panose="020B0500000000000000" pitchFamily="34" charset="0"/>
                  </a:rPr>
                  <a:t> still IC, leading to same distribution over continuation play</a:t>
                </a:r>
              </a:p>
              <a:p>
                <a:pPr marL="342900" indent="-342900">
                  <a:buFont typeface="Arial" panose="020B0604020202020204" pitchFamily="34" charset="0"/>
                  <a:buChar char="•"/>
                </a:pPr>
                <a:endParaRPr lang="en-US" sz="1600" dirty="0">
                  <a:latin typeface="dcr10" panose="020B0500000000000000" pitchFamily="34" charset="0"/>
                </a:endParaRPr>
              </a:p>
              <a:p>
                <a:r>
                  <a:rPr lang="en-US" sz="2000" dirty="0" smtClean="0">
                    <a:latin typeface="dcr10" panose="020B0500000000000000" pitchFamily="34" charset="0"/>
                  </a:rPr>
                  <a:t>As </a:t>
                </a:r>
                <a14:m>
                  <m:oMath xmlns:m="http://schemas.openxmlformats.org/officeDocument/2006/math">
                    <m:sSub>
                      <m:sSubPr>
                        <m:ctrlPr>
                          <a:rPr lang="en-US" sz="2000" b="0" i="1" smtClean="0">
                            <a:latin typeface="Cambria Math"/>
                          </a:rPr>
                        </m:ctrlPr>
                      </m:sSubPr>
                      <m:e>
                        <m:r>
                          <a:rPr lang="en-US" sz="2000" b="0" i="1" smtClean="0">
                            <a:latin typeface="Cambria Math"/>
                          </a:rPr>
                          <m:t>𝑒</m:t>
                        </m:r>
                      </m:e>
                      <m:sub>
                        <m:r>
                          <a:rPr lang="en-US" sz="2000" b="0" i="1" smtClean="0">
                            <a:latin typeface="Cambria Math"/>
                          </a:rPr>
                          <m:t>𝑖</m:t>
                        </m:r>
                        <m:r>
                          <a:rPr lang="en-US" sz="2000" b="0" i="1" smtClean="0">
                            <a:latin typeface="Cambria Math"/>
                          </a:rPr>
                          <m:t>,</m:t>
                        </m:r>
                        <m:r>
                          <a:rPr lang="en-US" sz="2000" b="0" i="1" smtClean="0">
                            <a:latin typeface="Cambria Math"/>
                          </a:rPr>
                          <m:t>𝑡</m:t>
                        </m:r>
                      </m:sub>
                    </m:sSub>
                  </m:oMath>
                </a14:m>
                <a:r>
                  <a:rPr lang="en-US" sz="2000" dirty="0" smtClean="0">
                    <a:latin typeface="dcr10" panose="020B0500000000000000" pitchFamily="34" charset="0"/>
                  </a:rPr>
                  <a:t> increases...</a:t>
                </a:r>
              </a:p>
              <a:p>
                <a:pPr marL="342900" indent="-342900">
                  <a:buFont typeface="Arial" panose="020B0604020202020204" pitchFamily="34" charset="0"/>
                  <a:buChar char="•"/>
                </a:pPr>
                <a:r>
                  <a:rPr lang="en-US" sz="1600" dirty="0" smtClean="0">
                    <a:latin typeface="dcr10" panose="020B0500000000000000" pitchFamily="34" charset="0"/>
                  </a:rPr>
                  <a:t>Treat </a:t>
                </a:r>
                <a14:m>
                  <m:oMath xmlns:m="http://schemas.openxmlformats.org/officeDocument/2006/math">
                    <m:sSub>
                      <m:sSubPr>
                        <m:ctrlPr>
                          <a:rPr lang="en-US" sz="1600" b="0" i="1" smtClean="0">
                            <a:latin typeface="Cambria Math"/>
                          </a:rPr>
                        </m:ctrlPr>
                      </m:sSubPr>
                      <m:e>
                        <m:r>
                          <a:rPr lang="en-US" sz="1600" b="0" i="1" smtClean="0">
                            <a:latin typeface="Cambria Math"/>
                          </a:rPr>
                          <m:t>𝑦</m:t>
                        </m:r>
                      </m:e>
                      <m:sub>
                        <m:r>
                          <a:rPr lang="en-US" sz="1600" b="0" i="1" smtClean="0">
                            <a:latin typeface="Cambria Math"/>
                          </a:rPr>
                          <m:t>𝑖</m:t>
                        </m:r>
                        <m:r>
                          <a:rPr lang="en-US" sz="1600" b="0" i="1" smtClean="0">
                            <a:latin typeface="Cambria Math"/>
                          </a:rPr>
                          <m:t>,</m:t>
                        </m:r>
                        <m:r>
                          <a:rPr lang="en-US" sz="1600" b="0" i="1" smtClean="0">
                            <a:latin typeface="Cambria Math"/>
                          </a:rPr>
                          <m:t>𝑡</m:t>
                        </m:r>
                      </m:sub>
                    </m:sSub>
                  </m:oMath>
                </a14:m>
                <a:r>
                  <a:rPr lang="en-US" sz="1600" dirty="0" smtClean="0">
                    <a:latin typeface="dcr10" panose="020B0500000000000000" pitchFamily="34" charset="0"/>
                  </a:rPr>
                  <a:t> as output from same quantile of distribution induced by old effort</a:t>
                </a:r>
              </a:p>
              <a:p>
                <a:pPr marL="342900" indent="-342900">
                  <a:buFont typeface="Arial" panose="020B0604020202020204" pitchFamily="34" charset="0"/>
                  <a:buChar char="•"/>
                </a:pPr>
                <a:r>
                  <a:rPr lang="en-US" sz="1600" dirty="0" smtClean="0">
                    <a:latin typeface="dcr10" panose="020B0500000000000000" pitchFamily="34" charset="0"/>
                  </a:rPr>
                  <a:t>Can show that </a:t>
                </a:r>
                <a14:m>
                  <m:oMath xmlns:m="http://schemas.openxmlformats.org/officeDocument/2006/math">
                    <m:sSub>
                      <m:sSubPr>
                        <m:ctrlPr>
                          <a:rPr lang="en-US" sz="1600" b="0" i="1" smtClean="0">
                            <a:latin typeface="Cambria Math"/>
                          </a:rPr>
                        </m:ctrlPr>
                      </m:sSubPr>
                      <m:e>
                        <m:r>
                          <a:rPr lang="en-US" sz="1600" b="0" i="1" smtClean="0">
                            <a:latin typeface="Cambria Math"/>
                          </a:rPr>
                          <m:t>𝑒</m:t>
                        </m:r>
                      </m:e>
                      <m:sub>
                        <m:r>
                          <a:rPr lang="en-US" sz="1600" b="0" i="1" smtClean="0">
                            <a:latin typeface="Cambria Math"/>
                          </a:rPr>
                          <m:t>𝑖</m:t>
                        </m:r>
                        <m:r>
                          <a:rPr lang="en-US" sz="1600" b="0" i="1" smtClean="0">
                            <a:latin typeface="Cambria Math"/>
                          </a:rPr>
                          <m:t>,</m:t>
                        </m:r>
                        <m:r>
                          <a:rPr lang="en-US" sz="1600" b="0" i="1" smtClean="0">
                            <a:latin typeface="Cambria Math"/>
                          </a:rPr>
                          <m:t>𝑡</m:t>
                        </m:r>
                      </m:sub>
                    </m:sSub>
                  </m:oMath>
                </a14:m>
                <a:r>
                  <a:rPr lang="en-US" sz="1600" dirty="0" smtClean="0">
                    <a:latin typeface="dcr10" panose="020B0500000000000000" pitchFamily="34" charset="0"/>
                  </a:rPr>
                  <a:t> increases smoothly in </a:t>
                </a:r>
                <a14:m>
                  <m:oMath xmlns:m="http://schemas.openxmlformats.org/officeDocument/2006/math">
                    <m:sSub>
                      <m:sSubPr>
                        <m:ctrlPr>
                          <a:rPr lang="en-US" sz="1600" b="0" i="1" smtClean="0">
                            <a:latin typeface="Cambria Math"/>
                          </a:rPr>
                        </m:ctrlPr>
                      </m:sSubPr>
                      <m:e>
                        <m:r>
                          <a:rPr lang="en-US" sz="1600" b="0" i="1" smtClean="0">
                            <a:latin typeface="Cambria Math"/>
                          </a:rPr>
                          <m:t>𝑑</m:t>
                        </m:r>
                      </m:e>
                      <m:sub>
                        <m:r>
                          <a:rPr lang="en-US" sz="1600" b="0" i="1" smtClean="0">
                            <a:latin typeface="Cambria Math"/>
                          </a:rPr>
                          <m:t>𝑖</m:t>
                        </m:r>
                        <m:r>
                          <a:rPr lang="en-US" sz="1600" b="0" i="1" smtClean="0">
                            <a:latin typeface="Cambria Math"/>
                          </a:rPr>
                          <m:t>,</m:t>
                        </m:r>
                        <m:r>
                          <a:rPr lang="en-US" sz="1600" b="0" i="1" smtClean="0">
                            <a:latin typeface="Cambria Math"/>
                          </a:rPr>
                          <m:t>𝑡</m:t>
                        </m:r>
                        <m:r>
                          <a:rPr lang="en-US" sz="1600" b="0" i="1" smtClean="0">
                            <a:latin typeface="Cambria Math"/>
                          </a:rPr>
                          <m:t>+1</m:t>
                        </m:r>
                      </m:sub>
                    </m:sSub>
                  </m:oMath>
                </a14:m>
                <a:endParaRPr lang="en-US" sz="1600" dirty="0" smtClean="0">
                  <a:latin typeface="dcr10" panose="020B0500000000000000" pitchFamily="34" charset="0"/>
                </a:endParaRPr>
              </a:p>
              <a:p>
                <a:pPr marL="342900" indent="-342900">
                  <a:buFont typeface="Arial" panose="020B0604020202020204" pitchFamily="34" charset="0"/>
                  <a:buChar char="•"/>
                </a:pPr>
                <a:endParaRPr lang="en-US" sz="1600" dirty="0">
                  <a:latin typeface="dcr10" panose="020B0500000000000000" pitchFamily="34" charset="0"/>
                </a:endParaRPr>
              </a:p>
              <a:p>
                <a:r>
                  <a:rPr lang="en-US" sz="2000" dirty="0" smtClean="0">
                    <a:latin typeface="dcr10" panose="020B0500000000000000" pitchFamily="34" charset="0"/>
                  </a:rPr>
                  <a:t>As </a:t>
                </a:r>
                <a14:m>
                  <m:oMath xmlns:m="http://schemas.openxmlformats.org/officeDocument/2006/math">
                    <m:sSub>
                      <m:sSubPr>
                        <m:ctrlPr>
                          <a:rPr lang="en-US" sz="2000" b="0" i="1" smtClean="0">
                            <a:latin typeface="Cambria Math"/>
                          </a:rPr>
                        </m:ctrlPr>
                      </m:sSubPr>
                      <m:e>
                        <m:r>
                          <a:rPr lang="en-US" sz="2000" b="0" i="1" smtClean="0">
                            <a:latin typeface="Cambria Math"/>
                          </a:rPr>
                          <m:t>𝑑</m:t>
                        </m:r>
                      </m:e>
                      <m:sub>
                        <m:r>
                          <a:rPr lang="en-US" sz="2000" b="0" i="1" smtClean="0">
                            <a:latin typeface="Cambria Math"/>
                          </a:rPr>
                          <m:t>𝑗</m:t>
                        </m:r>
                        <m:r>
                          <a:rPr lang="en-US" sz="2000" b="0" i="1" smtClean="0">
                            <a:latin typeface="Cambria Math"/>
                          </a:rPr>
                          <m:t>,</m:t>
                        </m:r>
                        <m:r>
                          <a:rPr lang="en-US" sz="2000" b="0" i="1" smtClean="0">
                            <a:latin typeface="Cambria Math"/>
                          </a:rPr>
                          <m:t>𝑡</m:t>
                        </m:r>
                        <m:r>
                          <a:rPr lang="en-US" sz="2000" b="0" i="1" smtClean="0">
                            <a:latin typeface="Cambria Math"/>
                          </a:rPr>
                          <m:t>+1</m:t>
                        </m:r>
                      </m:sub>
                    </m:sSub>
                  </m:oMath>
                </a14:m>
                <a:r>
                  <a:rPr lang="en-US" sz="2000" dirty="0" smtClean="0">
                    <a:latin typeface="dcr10" panose="020B0500000000000000" pitchFamily="34" charset="0"/>
                  </a:rPr>
                  <a:t> decreases...</a:t>
                </a:r>
              </a:p>
              <a:p>
                <a:pPr marL="342900" indent="-342900">
                  <a:buFont typeface="Arial" panose="020B0604020202020204" pitchFamily="34" charset="0"/>
                  <a:buChar char="•"/>
                </a:pPr>
                <a:r>
                  <a:rPr lang="en-US" sz="1600" dirty="0" smtClean="0">
                    <a:latin typeface="dcr10" panose="020B0500000000000000" pitchFamily="34" charset="0"/>
                  </a:rPr>
                  <a:t>Treat </a:t>
                </a:r>
                <a14:m>
                  <m:oMath xmlns:m="http://schemas.openxmlformats.org/officeDocument/2006/math">
                    <m:sSub>
                      <m:sSubPr>
                        <m:ctrlPr>
                          <a:rPr lang="en-US" sz="1600" b="0" i="1" smtClean="0">
                            <a:latin typeface="Cambria Math"/>
                          </a:rPr>
                        </m:ctrlPr>
                      </m:sSubPr>
                      <m:e>
                        <m:r>
                          <a:rPr lang="en-US" sz="1600" b="0" i="1" smtClean="0">
                            <a:latin typeface="Cambria Math"/>
                          </a:rPr>
                          <m:t>𝑦</m:t>
                        </m:r>
                      </m:e>
                      <m:sub>
                        <m:r>
                          <a:rPr lang="en-US" sz="1600" b="0" i="1" smtClean="0">
                            <a:latin typeface="Cambria Math"/>
                          </a:rPr>
                          <m:t>𝑗</m:t>
                        </m:r>
                        <m:r>
                          <a:rPr lang="en-US" sz="1600" b="0" i="1" smtClean="0">
                            <a:latin typeface="Cambria Math"/>
                          </a:rPr>
                          <m:t>,</m:t>
                        </m:r>
                        <m:r>
                          <a:rPr lang="en-US" sz="1600" b="0" i="1" smtClean="0">
                            <a:latin typeface="Cambria Math"/>
                          </a:rPr>
                          <m:t>𝑡</m:t>
                        </m:r>
                        <m:r>
                          <a:rPr lang="en-US" sz="1600" b="0" i="1" smtClean="0">
                            <a:latin typeface="Cambria Math"/>
                          </a:rPr>
                          <m:t>+1</m:t>
                        </m:r>
                      </m:sub>
                    </m:sSub>
                  </m:oMath>
                </a14:m>
                <a:r>
                  <a:rPr lang="en-US" sz="1600" dirty="0" smtClean="0">
                    <a:latin typeface="dcr10" panose="020B0500000000000000" pitchFamily="34" charset="0"/>
                  </a:rPr>
                  <a:t> as output from same quantile of distribution induced by old effort</a:t>
                </a:r>
              </a:p>
              <a:p>
                <a:pPr marL="342900" indent="-342900">
                  <a:buFont typeface="Arial" panose="020B0604020202020204" pitchFamily="34" charset="0"/>
                  <a:buChar char="•"/>
                </a:pPr>
                <a:r>
                  <a:rPr lang="en-US" sz="1600" dirty="0" smtClean="0">
                    <a:latin typeface="dcr10" panose="020B0500000000000000" pitchFamily="34" charset="0"/>
                  </a:rPr>
                  <a:t>Can show that </a:t>
                </a:r>
                <a14:m>
                  <m:oMath xmlns:m="http://schemas.openxmlformats.org/officeDocument/2006/math">
                    <m:sSub>
                      <m:sSubPr>
                        <m:ctrlPr>
                          <a:rPr lang="en-US" sz="1600" b="0" i="1" smtClean="0">
                            <a:latin typeface="Cambria Math"/>
                          </a:rPr>
                        </m:ctrlPr>
                      </m:sSubPr>
                      <m:e>
                        <m:r>
                          <a:rPr lang="en-US" sz="1600" b="0" i="1" smtClean="0">
                            <a:latin typeface="Cambria Math"/>
                          </a:rPr>
                          <m:t>𝑒</m:t>
                        </m:r>
                      </m:e>
                      <m:sub>
                        <m:r>
                          <a:rPr lang="en-US" sz="1600" b="0" i="1" smtClean="0">
                            <a:latin typeface="Cambria Math"/>
                          </a:rPr>
                          <m:t>𝑗</m:t>
                        </m:r>
                        <m:r>
                          <a:rPr lang="en-US" sz="1600" b="0" i="1" smtClean="0">
                            <a:latin typeface="Cambria Math"/>
                          </a:rPr>
                          <m:t>,</m:t>
                        </m:r>
                        <m:r>
                          <a:rPr lang="en-US" sz="1600" b="0" i="1" smtClean="0">
                            <a:latin typeface="Cambria Math"/>
                          </a:rPr>
                          <m:t>𝑡</m:t>
                        </m:r>
                        <m:r>
                          <a:rPr lang="en-US" sz="1600" b="0" i="1" smtClean="0">
                            <a:latin typeface="Cambria Math"/>
                          </a:rPr>
                          <m:t>+1</m:t>
                        </m:r>
                      </m:sub>
                    </m:sSub>
                  </m:oMath>
                </a14:m>
                <a:r>
                  <a:rPr lang="en-US" sz="1600" dirty="0" smtClean="0">
                    <a:latin typeface="dcr10" panose="020B0500000000000000" pitchFamily="34" charset="0"/>
                  </a:rPr>
                  <a:t> decreases smoothly as </a:t>
                </a:r>
                <a14:m>
                  <m:oMath xmlns:m="http://schemas.openxmlformats.org/officeDocument/2006/math">
                    <m:sSub>
                      <m:sSubPr>
                        <m:ctrlPr>
                          <a:rPr lang="en-US" sz="1600" b="0" i="1" smtClean="0">
                            <a:latin typeface="Cambria Math"/>
                          </a:rPr>
                        </m:ctrlPr>
                      </m:sSubPr>
                      <m:e>
                        <m:r>
                          <a:rPr lang="en-US" sz="1600" b="0" i="1" smtClean="0">
                            <a:latin typeface="Cambria Math"/>
                          </a:rPr>
                          <m:t>𝑑</m:t>
                        </m:r>
                      </m:e>
                      <m:sub>
                        <m:r>
                          <a:rPr lang="en-US" sz="1600" b="0" i="1" smtClean="0">
                            <a:latin typeface="Cambria Math"/>
                          </a:rPr>
                          <m:t>𝑗</m:t>
                        </m:r>
                        <m:r>
                          <a:rPr lang="en-US" sz="1600" b="0" i="1" smtClean="0">
                            <a:latin typeface="Cambria Math"/>
                          </a:rPr>
                          <m:t>,</m:t>
                        </m:r>
                        <m:r>
                          <a:rPr lang="en-US" sz="1600" b="0" i="1" smtClean="0">
                            <a:latin typeface="Cambria Math"/>
                          </a:rPr>
                          <m:t>𝑡</m:t>
                        </m:r>
                        <m:r>
                          <a:rPr lang="en-US" sz="1600" b="0" i="1" smtClean="0">
                            <a:latin typeface="Cambria Math"/>
                          </a:rPr>
                          <m:t>+1</m:t>
                        </m:r>
                      </m:sub>
                    </m:sSub>
                  </m:oMath>
                </a14:m>
                <a:r>
                  <a:rPr lang="en-US" sz="1600" dirty="0" smtClean="0">
                    <a:latin typeface="dcr10" panose="020B0500000000000000" pitchFamily="34" charset="0"/>
                  </a:rPr>
                  <a:t> decreases</a:t>
                </a:r>
              </a:p>
              <a:p>
                <a:pPr marL="342900" indent="-342900">
                  <a:buFont typeface="Arial" panose="020B0604020202020204" pitchFamily="34" charset="0"/>
                  <a:buChar char="•"/>
                </a:pPr>
                <a14:m>
                  <m:oMath xmlns:m="http://schemas.openxmlformats.org/officeDocument/2006/math">
                    <m:sSub>
                      <m:sSubPr>
                        <m:ctrlPr>
                          <a:rPr lang="en-US" sz="1600" b="0" i="1" smtClean="0">
                            <a:latin typeface="Cambria Math"/>
                          </a:rPr>
                        </m:ctrlPr>
                      </m:sSubPr>
                      <m:e>
                        <m:r>
                          <a:rPr lang="en-US" sz="1600" b="0" i="1" smtClean="0">
                            <a:latin typeface="Cambria Math"/>
                          </a:rPr>
                          <m:t>𝑒</m:t>
                        </m:r>
                      </m:e>
                      <m:sub>
                        <m:r>
                          <a:rPr lang="en-US" sz="1600" b="0" i="1" smtClean="0">
                            <a:latin typeface="Cambria Math"/>
                          </a:rPr>
                          <m:t>𝑗</m:t>
                        </m:r>
                        <m:r>
                          <a:rPr lang="en-US" sz="1600" b="0" i="1" smtClean="0">
                            <a:latin typeface="Cambria Math"/>
                          </a:rPr>
                          <m:t>,</m:t>
                        </m:r>
                        <m:sSup>
                          <m:sSupPr>
                            <m:ctrlPr>
                              <a:rPr lang="en-US" sz="1600" b="0" i="1" smtClean="0">
                                <a:latin typeface="Cambria Math"/>
                              </a:rPr>
                            </m:ctrlPr>
                          </m:sSupPr>
                          <m:e>
                            <m:r>
                              <a:rPr lang="en-US" sz="1600" b="0" i="1" smtClean="0">
                                <a:latin typeface="Cambria Math"/>
                              </a:rPr>
                              <m:t>𝑡</m:t>
                            </m:r>
                          </m:e>
                          <m:sup>
                            <m:r>
                              <a:rPr lang="en-US" sz="1600" b="0" i="1" smtClean="0">
                                <a:latin typeface="Cambria Math"/>
                              </a:rPr>
                              <m:t>′</m:t>
                            </m:r>
                          </m:sup>
                        </m:sSup>
                      </m:sub>
                    </m:sSub>
                  </m:oMath>
                </a14:m>
                <a:r>
                  <a:rPr lang="en-US" sz="1600" dirty="0" smtClean="0">
                    <a:latin typeface="dcr10" panose="020B0500000000000000" pitchFamily="34" charset="0"/>
                  </a:rPr>
                  <a:t> unaffected because </a:t>
                </a:r>
                <a14:m>
                  <m:oMath xmlns:m="http://schemas.openxmlformats.org/officeDocument/2006/math">
                    <m:sSub>
                      <m:sSubPr>
                        <m:ctrlPr>
                          <a:rPr lang="en-US" sz="1600" b="0" i="1" smtClean="0">
                            <a:latin typeface="Cambria Math"/>
                          </a:rPr>
                        </m:ctrlPr>
                      </m:sSubPr>
                      <m:e>
                        <m:r>
                          <a:rPr lang="en-US" sz="1600" b="0" i="1" smtClean="0">
                            <a:latin typeface="Cambria Math"/>
                          </a:rPr>
                          <m:t>𝑦</m:t>
                        </m:r>
                      </m:e>
                      <m:sub>
                        <m:r>
                          <a:rPr lang="en-US" sz="1600" b="0" i="1" smtClean="0">
                            <a:latin typeface="Cambria Math"/>
                          </a:rPr>
                          <m:t>𝑗</m:t>
                        </m:r>
                        <m:r>
                          <a:rPr lang="en-US" sz="1600" b="0" i="1" smtClean="0">
                            <a:latin typeface="Cambria Math"/>
                          </a:rPr>
                          <m:t>,</m:t>
                        </m:r>
                        <m:r>
                          <a:rPr lang="en-US" sz="1600" b="0" i="1" smtClean="0">
                            <a:latin typeface="Cambria Math"/>
                          </a:rPr>
                          <m:t>𝑡</m:t>
                        </m:r>
                        <m:r>
                          <a:rPr lang="en-US" sz="1600" b="0" i="1" smtClean="0">
                            <a:latin typeface="Cambria Math"/>
                          </a:rPr>
                          <m:t>′</m:t>
                        </m:r>
                      </m:sub>
                    </m:sSub>
                    <m:r>
                      <a:rPr lang="en-US" sz="1600" b="0" i="1" smtClean="0">
                        <a:latin typeface="Cambria Math"/>
                      </a:rPr>
                      <m:t>&lt;</m:t>
                    </m:r>
                    <m:sSubSup>
                      <m:sSubSupPr>
                        <m:ctrlPr>
                          <a:rPr lang="en-US" sz="1600" b="0" i="1" smtClean="0">
                            <a:latin typeface="Cambria Math"/>
                          </a:rPr>
                        </m:ctrlPr>
                      </m:sSubSupPr>
                      <m:e>
                        <m:r>
                          <a:rPr lang="en-US" sz="1600" b="0" i="1" smtClean="0">
                            <a:latin typeface="Cambria Math"/>
                          </a:rPr>
                          <m:t>𝑦</m:t>
                        </m:r>
                      </m:e>
                      <m:sub>
                        <m:r>
                          <a:rPr lang="en-US" sz="1600" b="0" i="1" smtClean="0">
                            <a:latin typeface="Cambria Math"/>
                          </a:rPr>
                          <m:t>𝑗</m:t>
                        </m:r>
                      </m:sub>
                      <m:sup>
                        <m:r>
                          <a:rPr lang="en-US" sz="1600" b="0" i="1" smtClean="0">
                            <a:latin typeface="Cambria Math"/>
                          </a:rPr>
                          <m:t>∗</m:t>
                        </m:r>
                      </m:sup>
                    </m:sSubSup>
                  </m:oMath>
                </a14:m>
                <a:endParaRPr lang="en-US" sz="1600" dirty="0" smtClean="0">
                  <a:latin typeface="dcr10" panose="020B0500000000000000"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57200" y="1295400"/>
                <a:ext cx="8229600" cy="3632020"/>
              </a:xfrm>
              <a:prstGeom prst="rect">
                <a:avLst/>
              </a:prstGeom>
              <a:blipFill rotWithShape="1">
                <a:blip r:embed="rId2"/>
                <a:stretch>
                  <a:fillRect l="-741" t="-672" b="-336"/>
                </a:stretch>
              </a:blipFill>
            </p:spPr>
            <p:txBody>
              <a:bodyPr/>
              <a:lstStyle/>
              <a:p>
                <a:r>
                  <a:rPr lang="en-US">
                    <a:noFill/>
                  </a:rPr>
                  <a:t> </a:t>
                </a:r>
              </a:p>
            </p:txBody>
          </p:sp>
        </mc:Fallback>
      </mc:AlternateContent>
      <p:sp>
        <p:nvSpPr>
          <p:cNvPr id="2" name="Action Button: Custom 1">
            <a:hlinkClick r:id="rId3" action="ppaction://hlinksldjump" highlightClick="1"/>
          </p:cNvPr>
          <p:cNvSpPr/>
          <p:nvPr/>
        </p:nvSpPr>
        <p:spPr>
          <a:xfrm>
            <a:off x="5029200" y="6019800"/>
            <a:ext cx="3505200" cy="457200"/>
          </a:xfrm>
          <a:prstGeom prst="actionButtonBlank">
            <a:avLst/>
          </a:prstGeom>
          <a:solidFill>
            <a:srgbClr val="3333CC">
              <a:alpha val="25000"/>
            </a:srgbClr>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dcr10" panose="020B0500000000000000" pitchFamily="34" charset="0"/>
              </a:rPr>
              <a:t>Return to Main Talk</a:t>
            </a:r>
            <a:endParaRPr lang="en-US" dirty="0">
              <a:solidFill>
                <a:schemeClr val="tx1"/>
              </a:solidFill>
              <a:latin typeface="dcr10" panose="020B0500000000000000" pitchFamily="34" charset="0"/>
            </a:endParaRPr>
          </a:p>
        </p:txBody>
      </p:sp>
    </p:spTree>
    <p:extLst>
      <p:ext uri="{BB962C8B-B14F-4D97-AF65-F5344CB8AC3E}">
        <p14:creationId xmlns:p14="http://schemas.microsoft.com/office/powerpoint/2010/main" val="164870247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229600" cy="5105400"/>
              </a:xfrm>
            </p:spPr>
            <p:txBody>
              <a:bodyPr>
                <a:normAutofit lnSpcReduction="10000"/>
              </a:bodyPr>
              <a:lstStyle/>
              <a:p>
                <a:pPr marL="0" indent="0">
                  <a:buNone/>
                </a:pPr>
                <a:r>
                  <a:rPr lang="en-US" sz="2000" dirty="0" smtClean="0">
                    <a:latin typeface="dcr10" panose="020B0500000000000000" pitchFamily="34" charset="0"/>
                  </a:rPr>
                  <a:t>Demand is </a:t>
                </a:r>
                <a14:m>
                  <m:oMath xmlns:m="http://schemas.openxmlformats.org/officeDocument/2006/math">
                    <m:r>
                      <m:rPr>
                        <m:sty m:val="p"/>
                      </m:rPr>
                      <a:rPr lang="en-US" sz="2000" b="0" i="0" smtClean="0">
                        <a:latin typeface="Cambria Math"/>
                      </a:rPr>
                      <m:t>Θ</m:t>
                    </m:r>
                    <m:r>
                      <a:rPr lang="en-US" sz="2000" b="0" i="1" smtClean="0">
                        <a:latin typeface="Cambria Math"/>
                      </a:rPr>
                      <m:t>={</m:t>
                    </m:r>
                    <m:r>
                      <a:rPr lang="en-US" sz="2000" b="0" i="1" smtClean="0">
                        <a:latin typeface="Cambria Math"/>
                      </a:rPr>
                      <m:t>𝑊</m:t>
                    </m:r>
                    <m:r>
                      <a:rPr lang="en-US" sz="2000" b="0" i="1" smtClean="0">
                        <a:latin typeface="Cambria Math"/>
                      </a:rPr>
                      <m:t>,</m:t>
                    </m:r>
                    <m:r>
                      <a:rPr lang="en-US" sz="2000" b="0" i="1" smtClean="0">
                        <a:latin typeface="Cambria Math"/>
                      </a:rPr>
                      <m:t>𝑅</m:t>
                    </m:r>
                    <m:r>
                      <a:rPr lang="en-US" sz="2000" b="0" i="1" smtClean="0">
                        <a:latin typeface="Cambria Math"/>
                      </a:rPr>
                      <m:t>}</m:t>
                    </m:r>
                  </m:oMath>
                </a14:m>
                <a:r>
                  <a:rPr lang="en-US" sz="2000" dirty="0" smtClean="0">
                    <a:latin typeface="dcr10" panose="020B0500000000000000" pitchFamily="34" charset="0"/>
                  </a:rPr>
                  <a:t> with </a:t>
                </a:r>
                <a14:m>
                  <m:oMath xmlns:m="http://schemas.openxmlformats.org/officeDocument/2006/math">
                    <m:r>
                      <a:rPr lang="en-US" sz="2000" b="0" i="1" smtClean="0">
                        <a:latin typeface="Cambria Math"/>
                      </a:rPr>
                      <m:t>0&lt;</m:t>
                    </m:r>
                    <m:r>
                      <a:rPr lang="en-US" sz="2000" b="0" i="1" smtClean="0">
                        <a:latin typeface="Cambria Math"/>
                      </a:rPr>
                      <m:t>𝑊</m:t>
                    </m:r>
                    <m:r>
                      <a:rPr lang="en-US" sz="2000" b="0" i="1" smtClean="0">
                        <a:latin typeface="Cambria Math"/>
                      </a:rPr>
                      <m:t>&lt;</m:t>
                    </m:r>
                    <m:r>
                      <a:rPr lang="en-US" sz="2000" b="0" i="1" smtClean="0">
                        <a:latin typeface="Cambria Math"/>
                      </a:rPr>
                      <m:t>𝑅</m:t>
                    </m:r>
                  </m:oMath>
                </a14:m>
                <a:r>
                  <a:rPr lang="en-US" sz="2000" dirty="0" smtClean="0">
                    <a:latin typeface="dcr10" panose="020B0500000000000000" pitchFamily="34" charset="0"/>
                  </a:rPr>
                  <a:t>.</a:t>
                </a:r>
              </a:p>
              <a:p>
                <a:r>
                  <a:rPr lang="en-US" sz="1600" dirty="0" smtClean="0">
                    <a:latin typeface="dcr10" panose="020B0500000000000000" pitchFamily="34" charset="0"/>
                  </a:rPr>
                  <a:t>If </a:t>
                </a:r>
                <a14:m>
                  <m:oMath xmlns:m="http://schemas.openxmlformats.org/officeDocument/2006/math">
                    <m:sSub>
                      <m:sSubPr>
                        <m:ctrlPr>
                          <a:rPr lang="en-US" sz="1600" b="0" i="1" smtClean="0">
                            <a:latin typeface="Cambria Math"/>
                          </a:rPr>
                        </m:ctrlPr>
                      </m:sSubPr>
                      <m:e>
                        <m:r>
                          <a:rPr lang="en-US" sz="1600" b="0" i="1" smtClean="0">
                            <a:latin typeface="Cambria Math"/>
                          </a:rPr>
                          <m:t>𝜃</m:t>
                        </m:r>
                      </m:e>
                      <m:sub>
                        <m:r>
                          <a:rPr lang="en-US" sz="1600" b="0" i="1" smtClean="0">
                            <a:latin typeface="Cambria Math"/>
                          </a:rPr>
                          <m:t>𝑡</m:t>
                        </m:r>
                      </m:sub>
                    </m:sSub>
                    <m:r>
                      <a:rPr lang="en-US" sz="1600" b="0" i="1" smtClean="0">
                        <a:latin typeface="Cambria Math"/>
                      </a:rPr>
                      <m:t>=</m:t>
                    </m:r>
                    <m:r>
                      <a:rPr lang="en-US" sz="1600" b="0" i="1" smtClean="0">
                        <a:latin typeface="Cambria Math"/>
                      </a:rPr>
                      <m:t>𝑅</m:t>
                    </m:r>
                  </m:oMath>
                </a14:m>
                <a:r>
                  <a:rPr lang="en-US" sz="1600" dirty="0" smtClean="0">
                    <a:latin typeface="dcr10" panose="020B0500000000000000" pitchFamily="34" charset="0"/>
                  </a:rPr>
                  <a:t>, then </a:t>
                </a:r>
                <a14:m>
                  <m:oMath xmlns:m="http://schemas.openxmlformats.org/officeDocument/2006/math">
                    <m:sSub>
                      <m:sSubPr>
                        <m:ctrlPr>
                          <a:rPr lang="en-US" sz="1600" b="0" i="1" smtClean="0">
                            <a:latin typeface="Cambria Math"/>
                          </a:rPr>
                        </m:ctrlPr>
                      </m:sSubPr>
                      <m:e>
                        <m:r>
                          <a:rPr lang="en-US" sz="1600" b="0" i="1" smtClean="0">
                            <a:latin typeface="Cambria Math"/>
                          </a:rPr>
                          <m:t>𝜃</m:t>
                        </m:r>
                      </m:e>
                      <m:sub>
                        <m:r>
                          <a:rPr lang="en-US" sz="1600" b="0" i="1" smtClean="0">
                            <a:latin typeface="Cambria Math"/>
                          </a:rPr>
                          <m:t>𝑡</m:t>
                        </m:r>
                        <m:r>
                          <a:rPr lang="en-US" sz="1600" b="0" i="1" smtClean="0">
                            <a:latin typeface="Cambria Math"/>
                          </a:rPr>
                          <m:t>+1</m:t>
                        </m:r>
                      </m:sub>
                    </m:sSub>
                    <m:r>
                      <a:rPr lang="en-US" sz="1600" b="0" i="1" smtClean="0">
                        <a:latin typeface="Cambria Math"/>
                      </a:rPr>
                      <m:t>=</m:t>
                    </m:r>
                    <m:r>
                      <a:rPr lang="en-US" sz="1600" b="0" i="1" smtClean="0">
                        <a:latin typeface="Cambria Math"/>
                      </a:rPr>
                      <m:t>𝑅</m:t>
                    </m:r>
                  </m:oMath>
                </a14:m>
                <a:endParaRPr lang="en-US" sz="1600" dirty="0" smtClean="0">
                  <a:latin typeface="dcr10" panose="020B0500000000000000" pitchFamily="34" charset="0"/>
                </a:endParaRPr>
              </a:p>
              <a:p>
                <a:r>
                  <a:rPr lang="en-US" sz="1600" dirty="0" smtClean="0">
                    <a:latin typeface="dcr10" panose="020B0500000000000000" pitchFamily="34" charset="0"/>
                  </a:rPr>
                  <a:t>If </a:t>
                </a:r>
                <a14:m>
                  <m:oMath xmlns:m="http://schemas.openxmlformats.org/officeDocument/2006/math">
                    <m:sSub>
                      <m:sSubPr>
                        <m:ctrlPr>
                          <a:rPr lang="en-US" sz="1600" b="0" i="1" smtClean="0">
                            <a:latin typeface="Cambria Math"/>
                          </a:rPr>
                        </m:ctrlPr>
                      </m:sSubPr>
                      <m:e>
                        <m:r>
                          <a:rPr lang="en-US" sz="1600" b="0" i="1" smtClean="0">
                            <a:latin typeface="Cambria Math"/>
                          </a:rPr>
                          <m:t>𝜃</m:t>
                        </m:r>
                      </m:e>
                      <m:sub>
                        <m:r>
                          <a:rPr lang="en-US" sz="1600" b="0" i="1" smtClean="0">
                            <a:latin typeface="Cambria Math"/>
                          </a:rPr>
                          <m:t>𝑡</m:t>
                        </m:r>
                      </m:sub>
                    </m:sSub>
                    <m:r>
                      <a:rPr lang="en-US" sz="1600" b="0" i="1" smtClean="0">
                        <a:latin typeface="Cambria Math"/>
                      </a:rPr>
                      <m:t>=</m:t>
                    </m:r>
                    <m:r>
                      <a:rPr lang="en-US" sz="1600" b="0" i="1" smtClean="0">
                        <a:latin typeface="Cambria Math"/>
                      </a:rPr>
                      <m:t>𝑊</m:t>
                    </m:r>
                  </m:oMath>
                </a14:m>
                <a:r>
                  <a:rPr lang="en-US" sz="1600" dirty="0" smtClean="0">
                    <a:latin typeface="dcr10" panose="020B0500000000000000" pitchFamily="34" charset="0"/>
                  </a:rPr>
                  <a:t>, then </a:t>
                </a:r>
                <a14:m>
                  <m:oMath xmlns:m="http://schemas.openxmlformats.org/officeDocument/2006/math">
                    <m:sSub>
                      <m:sSubPr>
                        <m:ctrlPr>
                          <a:rPr lang="en-US" sz="1600" b="0" i="1" smtClean="0">
                            <a:latin typeface="Cambria Math"/>
                          </a:rPr>
                        </m:ctrlPr>
                      </m:sSubPr>
                      <m:e>
                        <m:r>
                          <a:rPr lang="en-US" sz="1600" b="0" i="1" smtClean="0">
                            <a:latin typeface="Cambria Math"/>
                          </a:rPr>
                          <m:t>𝜃</m:t>
                        </m:r>
                      </m:e>
                      <m:sub>
                        <m:r>
                          <a:rPr lang="en-US" sz="1600" b="0" i="1" smtClean="0">
                            <a:latin typeface="Cambria Math"/>
                          </a:rPr>
                          <m:t>𝑡</m:t>
                        </m:r>
                        <m:r>
                          <a:rPr lang="en-US" sz="1600" b="0" i="1" smtClean="0">
                            <a:latin typeface="Cambria Math"/>
                          </a:rPr>
                          <m:t>+1</m:t>
                        </m:r>
                      </m:sub>
                    </m:sSub>
                    <m:r>
                      <a:rPr lang="en-US" sz="1600" b="0" i="1" smtClean="0">
                        <a:latin typeface="Cambria Math"/>
                      </a:rPr>
                      <m:t>=</m:t>
                    </m:r>
                    <m:r>
                      <a:rPr lang="en-US" sz="1600" b="0" i="1" smtClean="0">
                        <a:latin typeface="Cambria Math"/>
                      </a:rPr>
                      <m:t>𝑅</m:t>
                    </m:r>
                  </m:oMath>
                </a14:m>
                <a:r>
                  <a:rPr lang="en-US" sz="1600" dirty="0" smtClean="0">
                    <a:latin typeface="dcr10" panose="020B0500000000000000" pitchFamily="34" charset="0"/>
                  </a:rPr>
                  <a:t> with probability </a:t>
                </a:r>
                <a14:m>
                  <m:oMath xmlns:m="http://schemas.openxmlformats.org/officeDocument/2006/math">
                    <m:r>
                      <a:rPr lang="en-US" sz="1600" b="0" i="1" smtClean="0">
                        <a:latin typeface="Cambria Math"/>
                      </a:rPr>
                      <m:t>𝜌</m:t>
                    </m:r>
                    <m:r>
                      <a:rPr lang="en-US" sz="1600" b="0" i="1" smtClean="0">
                        <a:latin typeface="Cambria Math"/>
                      </a:rPr>
                      <m:t>∈(0,1)</m:t>
                    </m:r>
                  </m:oMath>
                </a14:m>
                <a:endParaRPr lang="en-US" sz="1600" dirty="0" smtClean="0">
                  <a:latin typeface="dcr10" panose="020B0500000000000000" pitchFamily="34" charset="0"/>
                </a:endParaRPr>
              </a:p>
              <a:p>
                <a:endParaRPr lang="en-US" sz="1600" dirty="0">
                  <a:latin typeface="dcr10" panose="020B0500000000000000" pitchFamily="34" charset="0"/>
                </a:endParaRPr>
              </a:p>
              <a:p>
                <a:pPr marL="0" indent="0">
                  <a:buNone/>
                </a:pPr>
                <a:r>
                  <a:rPr lang="en-US" sz="2000" dirty="0" smtClean="0">
                    <a:latin typeface="dcr10" panose="020B0500000000000000" pitchFamily="34" charset="0"/>
                  </a:rPr>
                  <a:t>In each period, </a:t>
                </a:r>
                <a14:m>
                  <m:oMath xmlns:m="http://schemas.openxmlformats.org/officeDocument/2006/math">
                    <m:sSub>
                      <m:sSubPr>
                        <m:ctrlPr>
                          <a:rPr lang="en-US" sz="2000" b="0" i="1" smtClean="0">
                            <a:latin typeface="Cambria Math"/>
                          </a:rPr>
                        </m:ctrlPr>
                      </m:sSubPr>
                      <m:e>
                        <m:r>
                          <a:rPr lang="en-US" sz="2000" b="0" i="1" smtClean="0">
                            <a:latin typeface="Cambria Math"/>
                          </a:rPr>
                          <m:t>𝐷</m:t>
                        </m:r>
                      </m:e>
                      <m:sub>
                        <m:r>
                          <a:rPr lang="en-US" sz="2000" b="0" i="1" smtClean="0">
                            <a:latin typeface="Cambria Math"/>
                          </a:rPr>
                          <m:t>𝑡</m:t>
                        </m:r>
                      </m:sub>
                    </m:sSub>
                    <m:r>
                      <a:rPr lang="en-US" sz="2000" b="0" i="1" smtClean="0">
                        <a:latin typeface="Cambria Math"/>
                      </a:rPr>
                      <m:t>∈{1,2}</m:t>
                    </m:r>
                  </m:oMath>
                </a14:m>
                <a:endParaRPr lang="en-US" sz="2000" dirty="0" smtClean="0">
                  <a:latin typeface="dcr10" panose="020B0500000000000000" pitchFamily="34" charset="0"/>
                </a:endParaRPr>
              </a:p>
              <a:p>
                <a:r>
                  <a:rPr lang="en-US" sz="1600" dirty="0" smtClean="0">
                    <a:latin typeface="dcr10" panose="020B0500000000000000" pitchFamily="34" charset="0"/>
                  </a:rPr>
                  <a:t>The principal hires </a:t>
                </a:r>
                <a14:m>
                  <m:oMath xmlns:m="http://schemas.openxmlformats.org/officeDocument/2006/math">
                    <m:sSub>
                      <m:sSubPr>
                        <m:ctrlPr>
                          <a:rPr lang="en-US" sz="1600" b="0" i="1" smtClean="0">
                            <a:latin typeface="Cambria Math"/>
                          </a:rPr>
                        </m:ctrlPr>
                      </m:sSubPr>
                      <m:e>
                        <m:r>
                          <a:rPr lang="en-US" sz="1600" b="0" i="1" smtClean="0">
                            <a:latin typeface="Cambria Math"/>
                          </a:rPr>
                          <m:t>𝑑</m:t>
                        </m:r>
                      </m:e>
                      <m:sub>
                        <m:r>
                          <a:rPr lang="en-US" sz="1600" b="0" i="1" smtClean="0">
                            <a:latin typeface="Cambria Math"/>
                          </a:rPr>
                          <m:t>𝑡</m:t>
                        </m:r>
                      </m:sub>
                    </m:sSub>
                  </m:oMath>
                </a14:m>
                <a:r>
                  <a:rPr lang="en-US" sz="1600" dirty="0" smtClean="0">
                    <a:latin typeface="dcr10" panose="020B0500000000000000" pitchFamily="34" charset="0"/>
                  </a:rPr>
                  <a:t> agents</a:t>
                </a:r>
              </a:p>
              <a:p>
                <a:r>
                  <a:rPr lang="en-US" sz="1600" dirty="0" smtClean="0">
                    <a:latin typeface="dcr10" panose="020B0500000000000000" pitchFamily="34" charset="0"/>
                  </a:rPr>
                  <a:t>WLOG: if </a:t>
                </a:r>
                <a14:m>
                  <m:oMath xmlns:m="http://schemas.openxmlformats.org/officeDocument/2006/math">
                    <m:sSub>
                      <m:sSubPr>
                        <m:ctrlPr>
                          <a:rPr lang="en-US" sz="1600" b="0" i="1" smtClean="0">
                            <a:latin typeface="Cambria Math"/>
                          </a:rPr>
                        </m:ctrlPr>
                      </m:sSubPr>
                      <m:e>
                        <m:r>
                          <a:rPr lang="en-US" sz="1600" b="0" i="1" smtClean="0">
                            <a:latin typeface="Cambria Math"/>
                          </a:rPr>
                          <m:t>𝑑</m:t>
                        </m:r>
                      </m:e>
                      <m:sub>
                        <m:r>
                          <a:rPr lang="en-US" sz="1600" b="0" i="1" smtClean="0">
                            <a:latin typeface="Cambria Math"/>
                          </a:rPr>
                          <m:t>𝑡</m:t>
                        </m:r>
                      </m:sub>
                    </m:sSub>
                    <m:r>
                      <a:rPr lang="en-US" sz="1600" b="0" i="1" smtClean="0">
                        <a:latin typeface="Cambria Math"/>
                      </a:rPr>
                      <m:t>=1</m:t>
                    </m:r>
                  </m:oMath>
                </a14:m>
                <a:r>
                  <a:rPr lang="en-US" sz="1600" dirty="0" smtClean="0">
                    <a:latin typeface="dcr10" panose="020B0500000000000000" pitchFamily="34" charset="0"/>
                  </a:rPr>
                  <a:t>, then Agent 1 is hired</a:t>
                </a:r>
              </a:p>
              <a:p>
                <a:endParaRPr lang="en-US" sz="1600" dirty="0" smtClean="0">
                  <a:latin typeface="dcr10" panose="020B0500000000000000" pitchFamily="34" charset="0"/>
                </a:endParaRPr>
              </a:p>
              <a:p>
                <a:pPr marL="0" indent="0">
                  <a:buNone/>
                </a:pPr>
                <a:r>
                  <a:rPr lang="en-US" sz="2000" dirty="0" smtClean="0">
                    <a:latin typeface="dcr10" panose="020B0500000000000000" pitchFamily="34" charset="0"/>
                  </a:rPr>
                  <a:t>Effort is binary: </a:t>
                </a:r>
                <a14:m>
                  <m:oMath xmlns:m="http://schemas.openxmlformats.org/officeDocument/2006/math">
                    <m:sSub>
                      <m:sSubPr>
                        <m:ctrlPr>
                          <a:rPr lang="en-US" sz="2000" b="0" i="1" smtClean="0">
                            <a:latin typeface="Cambria Math"/>
                          </a:rPr>
                        </m:ctrlPr>
                      </m:sSubPr>
                      <m:e>
                        <m:r>
                          <a:rPr lang="en-US" sz="2000" b="0" i="1" smtClean="0">
                            <a:latin typeface="Cambria Math"/>
                          </a:rPr>
                          <m:t>𝑒</m:t>
                        </m:r>
                      </m:e>
                      <m:sub>
                        <m:r>
                          <a:rPr lang="en-US" sz="2000" b="0" i="1" smtClean="0">
                            <a:latin typeface="Cambria Math"/>
                          </a:rPr>
                          <m:t>𝑖</m:t>
                        </m:r>
                        <m:r>
                          <a:rPr lang="en-US" sz="2000" b="0" i="1" smtClean="0">
                            <a:latin typeface="Cambria Math"/>
                          </a:rPr>
                          <m:t>,</m:t>
                        </m:r>
                        <m:r>
                          <a:rPr lang="en-US" sz="2000" b="0" i="1" smtClean="0">
                            <a:latin typeface="Cambria Math"/>
                          </a:rPr>
                          <m:t>𝑡</m:t>
                        </m:r>
                      </m:sub>
                    </m:sSub>
                    <m:r>
                      <a:rPr lang="en-US" sz="2000" b="0" i="1" smtClean="0">
                        <a:latin typeface="Cambria Math"/>
                      </a:rPr>
                      <m:t>∈{0,1}</m:t>
                    </m:r>
                  </m:oMath>
                </a14:m>
                <a:r>
                  <a:rPr lang="en-US" sz="2000" dirty="0" smtClean="0">
                    <a:latin typeface="dcr10" panose="020B0500000000000000" pitchFamily="34" charset="0"/>
                  </a:rPr>
                  <a:t> at cost </a:t>
                </a:r>
                <a14:m>
                  <m:oMath xmlns:m="http://schemas.openxmlformats.org/officeDocument/2006/math">
                    <m:r>
                      <a:rPr lang="en-US" sz="2000" b="0" i="1" smtClean="0">
                        <a:latin typeface="Cambria Math"/>
                      </a:rPr>
                      <m:t>𝑐</m:t>
                    </m:r>
                    <m:sSub>
                      <m:sSubPr>
                        <m:ctrlPr>
                          <a:rPr lang="en-US" sz="2000" b="0" i="1" smtClean="0">
                            <a:latin typeface="Cambria Math"/>
                          </a:rPr>
                        </m:ctrlPr>
                      </m:sSubPr>
                      <m:e>
                        <m:r>
                          <a:rPr lang="en-US" sz="2000" b="0" i="1" smtClean="0">
                            <a:latin typeface="Cambria Math"/>
                          </a:rPr>
                          <m:t>𝑒</m:t>
                        </m:r>
                      </m:e>
                      <m:sub>
                        <m:r>
                          <a:rPr lang="en-US" sz="2000" b="0" i="1" smtClean="0">
                            <a:latin typeface="Cambria Math"/>
                          </a:rPr>
                          <m:t>𝑖</m:t>
                        </m:r>
                        <m:r>
                          <a:rPr lang="en-US" sz="2000" b="0" i="1" smtClean="0">
                            <a:latin typeface="Cambria Math"/>
                          </a:rPr>
                          <m:t>,</m:t>
                        </m:r>
                        <m:r>
                          <a:rPr lang="en-US" sz="2000" b="0" i="1" smtClean="0">
                            <a:latin typeface="Cambria Math"/>
                          </a:rPr>
                          <m:t>𝑡</m:t>
                        </m:r>
                      </m:sub>
                    </m:sSub>
                  </m:oMath>
                </a14:m>
                <a:endParaRPr lang="en-US" sz="1600" dirty="0" smtClean="0">
                  <a:latin typeface="dcr10" panose="020B0500000000000000" pitchFamily="34" charset="0"/>
                </a:endParaRPr>
              </a:p>
              <a:p>
                <a:r>
                  <a:rPr lang="en-US" sz="1600" dirty="0" smtClean="0">
                    <a:latin typeface="dcr10" panose="020B0500000000000000" pitchFamily="34" charset="0"/>
                  </a:rPr>
                  <a:t>Outside option is </a:t>
                </a:r>
                <a14:m>
                  <m:oMath xmlns:m="http://schemas.openxmlformats.org/officeDocument/2006/math">
                    <m:sSub>
                      <m:sSubPr>
                        <m:ctrlPr>
                          <a:rPr lang="en-US" sz="2000" b="0" i="1" dirty="0" smtClean="0">
                            <a:latin typeface="Cambria Math"/>
                          </a:rPr>
                        </m:ctrlPr>
                      </m:sSubPr>
                      <m:e>
                        <m:acc>
                          <m:accPr>
                            <m:chr m:val="̅"/>
                            <m:ctrlPr>
                              <a:rPr lang="en-US" sz="1600" b="0" i="1" smtClean="0">
                                <a:latin typeface="Cambria Math"/>
                              </a:rPr>
                            </m:ctrlPr>
                          </m:accPr>
                          <m:e>
                            <m:r>
                              <a:rPr lang="en-US" sz="1600" b="0" i="1" smtClean="0">
                                <a:latin typeface="Cambria Math"/>
                              </a:rPr>
                              <m:t>𝑢</m:t>
                            </m:r>
                          </m:e>
                        </m:acc>
                      </m:e>
                      <m:sub>
                        <m:r>
                          <a:rPr lang="en-US" sz="2000" b="0" i="1" dirty="0" smtClean="0">
                            <a:latin typeface="Cambria Math"/>
                          </a:rPr>
                          <m:t>𝑖</m:t>
                        </m:r>
                      </m:sub>
                    </m:sSub>
                    <m:r>
                      <a:rPr lang="en-US" sz="1600" b="0" i="1" smtClean="0">
                        <a:latin typeface="Cambria Math"/>
                      </a:rPr>
                      <m:t>=0</m:t>
                    </m:r>
                  </m:oMath>
                </a14:m>
                <a:endParaRPr lang="en-US" sz="1600" dirty="0">
                  <a:latin typeface="dcr10" panose="020B0500000000000000" pitchFamily="34" charset="0"/>
                </a:endParaRPr>
              </a:p>
              <a:p>
                <a:pPr marL="0" indent="0">
                  <a:buNone/>
                </a:pPr>
                <a:endParaRPr lang="en-US" sz="1600" dirty="0">
                  <a:latin typeface="dcr10" panose="020B0500000000000000" pitchFamily="34" charset="0"/>
                </a:endParaRPr>
              </a:p>
              <a:p>
                <a:pPr marL="0" indent="0">
                  <a:buNone/>
                </a:pPr>
                <a:r>
                  <a:rPr lang="en-US" sz="2000" dirty="0" smtClean="0">
                    <a:latin typeface="dcr10" panose="020B0500000000000000" pitchFamily="34" charset="0"/>
                  </a:rPr>
                  <a:t>Output depends on effort and demand for hired workers</a:t>
                </a:r>
              </a:p>
              <a:p>
                <a:r>
                  <a:rPr lang="en-US" sz="1600" dirty="0" smtClean="0">
                    <a:latin typeface="dcr10" panose="020B0500000000000000" pitchFamily="34" charset="0"/>
                  </a:rPr>
                  <a:t>If agent </a:t>
                </a:r>
                <a14:m>
                  <m:oMath xmlns:m="http://schemas.openxmlformats.org/officeDocument/2006/math">
                    <m:r>
                      <a:rPr lang="en-US" sz="1600" b="0" i="1" smtClean="0">
                        <a:latin typeface="Cambria Math"/>
                      </a:rPr>
                      <m:t>𝑖</m:t>
                    </m:r>
                  </m:oMath>
                </a14:m>
                <a:r>
                  <a:rPr lang="en-US" sz="1600" dirty="0" smtClean="0">
                    <a:latin typeface="dcr10" panose="020B0500000000000000" pitchFamily="34" charset="0"/>
                  </a:rPr>
                  <a:t> is not hired, then </a:t>
                </a:r>
                <a14:m>
                  <m:oMath xmlns:m="http://schemas.openxmlformats.org/officeDocument/2006/math">
                    <m:sSub>
                      <m:sSubPr>
                        <m:ctrlPr>
                          <a:rPr lang="en-US" sz="1600" b="0" i="1" smtClean="0">
                            <a:latin typeface="Cambria Math"/>
                          </a:rPr>
                        </m:ctrlPr>
                      </m:sSubPr>
                      <m:e>
                        <m:r>
                          <a:rPr lang="en-US" sz="1600" b="0" i="1" smtClean="0">
                            <a:latin typeface="Cambria Math"/>
                          </a:rPr>
                          <m:t>𝑦</m:t>
                        </m:r>
                      </m:e>
                      <m:sub>
                        <m:r>
                          <a:rPr lang="en-US" sz="1600" b="0" i="1" smtClean="0">
                            <a:latin typeface="Cambria Math"/>
                          </a:rPr>
                          <m:t>𝑖</m:t>
                        </m:r>
                        <m:r>
                          <a:rPr lang="en-US" sz="1600" b="0" i="1" smtClean="0">
                            <a:latin typeface="Cambria Math"/>
                          </a:rPr>
                          <m:t>,</m:t>
                        </m:r>
                        <m:r>
                          <a:rPr lang="en-US" sz="1600" b="0" i="1" smtClean="0">
                            <a:latin typeface="Cambria Math"/>
                          </a:rPr>
                          <m:t>𝑡</m:t>
                        </m:r>
                      </m:sub>
                    </m:sSub>
                    <m:r>
                      <a:rPr lang="en-US" sz="1600" b="0" i="1" smtClean="0">
                        <a:latin typeface="Cambria Math"/>
                      </a:rPr>
                      <m:t>=0</m:t>
                    </m:r>
                  </m:oMath>
                </a14:m>
                <a:endParaRPr lang="en-US" sz="1600" dirty="0" smtClean="0">
                  <a:latin typeface="dcr10" panose="020B0500000000000000" pitchFamily="34" charset="0"/>
                </a:endParaRPr>
              </a:p>
              <a:p>
                <a:r>
                  <a:rPr lang="en-US" sz="1600" dirty="0" smtClean="0">
                    <a:latin typeface="dcr10" panose="020B0500000000000000" pitchFamily="34" charset="0"/>
                  </a:rPr>
                  <a:t>If agent </a:t>
                </a:r>
                <a14:m>
                  <m:oMath xmlns:m="http://schemas.openxmlformats.org/officeDocument/2006/math">
                    <m:r>
                      <a:rPr lang="en-US" sz="1600" b="0" i="1" smtClean="0">
                        <a:latin typeface="Cambria Math"/>
                      </a:rPr>
                      <m:t>𝑖</m:t>
                    </m:r>
                  </m:oMath>
                </a14:m>
                <a:r>
                  <a:rPr lang="en-US" sz="1600" dirty="0" smtClean="0">
                    <a:latin typeface="dcr10" panose="020B0500000000000000" pitchFamily="34" charset="0"/>
                  </a:rPr>
                  <a:t> is hired, then</a:t>
                </a:r>
              </a:p>
              <a:p>
                <a:pPr marL="0" indent="0">
                  <a:buNone/>
                </a:pPr>
                <a14:m>
                  <m:oMathPara xmlns:m="http://schemas.openxmlformats.org/officeDocument/2006/math">
                    <m:oMathParaPr>
                      <m:jc m:val="centerGroup"/>
                    </m:oMathParaPr>
                    <m:oMath xmlns:m="http://schemas.openxmlformats.org/officeDocument/2006/math">
                      <m:sSub>
                        <m:sSubPr>
                          <m:ctrlPr>
                            <a:rPr lang="en-US" sz="1600" b="0" i="1" smtClean="0">
                              <a:latin typeface="Cambria Math"/>
                            </a:rPr>
                          </m:ctrlPr>
                        </m:sSubPr>
                        <m:e>
                          <m:r>
                            <a:rPr lang="en-US" sz="1600" b="0" i="1" smtClean="0">
                              <a:latin typeface="Cambria Math"/>
                            </a:rPr>
                            <m:t>𝑦</m:t>
                          </m:r>
                        </m:e>
                        <m:sub>
                          <m:r>
                            <a:rPr lang="en-US" sz="1600" b="0" i="1" smtClean="0">
                              <a:latin typeface="Cambria Math"/>
                            </a:rPr>
                            <m:t>𝑖</m:t>
                          </m:r>
                          <m:r>
                            <a:rPr lang="en-US" sz="1600" b="0" i="1" smtClean="0">
                              <a:latin typeface="Cambria Math"/>
                            </a:rPr>
                            <m:t>,</m:t>
                          </m:r>
                          <m:r>
                            <a:rPr lang="en-US" sz="1600" b="0" i="1" smtClean="0">
                              <a:latin typeface="Cambria Math"/>
                            </a:rPr>
                            <m:t>𝑡</m:t>
                          </m:r>
                        </m:sub>
                      </m:sSub>
                      <m:r>
                        <a:rPr lang="en-US" sz="1600" b="0" i="1" smtClean="0">
                          <a:latin typeface="Cambria Math"/>
                        </a:rPr>
                        <m:t>=</m:t>
                      </m:r>
                      <m:d>
                        <m:dPr>
                          <m:begChr m:val="{"/>
                          <m:endChr m:val=""/>
                          <m:ctrlPr>
                            <a:rPr lang="en-US" sz="1600" b="0" i="1" smtClean="0">
                              <a:latin typeface="Cambria Math"/>
                            </a:rPr>
                          </m:ctrlPr>
                        </m:dPr>
                        <m:e>
                          <m:eqArr>
                            <m:eqArrPr>
                              <m:ctrlPr>
                                <a:rPr lang="en-US" sz="1600" b="0" i="1" smtClean="0">
                                  <a:latin typeface="Cambria Math"/>
                                </a:rPr>
                              </m:ctrlPr>
                            </m:eqArrPr>
                            <m:e>
                              <m:sSub>
                                <m:sSubPr>
                                  <m:ctrlPr>
                                    <a:rPr lang="en-US" sz="1600" b="0" i="1" smtClean="0">
                                      <a:latin typeface="Cambria Math"/>
                                    </a:rPr>
                                  </m:ctrlPr>
                                </m:sSubPr>
                                <m:e>
                                  <m:r>
                                    <a:rPr lang="en-US" sz="1600" b="0" i="1" smtClean="0">
                                      <a:latin typeface="Cambria Math"/>
                                    </a:rPr>
                                    <m:t>𝜃</m:t>
                                  </m:r>
                                </m:e>
                                <m:sub>
                                  <m:r>
                                    <a:rPr lang="en-US" sz="1600" b="0" i="1" smtClean="0">
                                      <a:latin typeface="Cambria Math"/>
                                    </a:rPr>
                                    <m:t>𝑡</m:t>
                                  </m:r>
                                </m:sub>
                              </m:sSub>
                              <m:sSub>
                                <m:sSubPr>
                                  <m:ctrlPr>
                                    <a:rPr lang="en-US" sz="1600" b="0" i="1" smtClean="0">
                                      <a:latin typeface="Cambria Math"/>
                                    </a:rPr>
                                  </m:ctrlPr>
                                </m:sSubPr>
                                <m:e>
                                  <m:r>
                                    <a:rPr lang="en-US" sz="1600" b="0" i="1" smtClean="0">
                                      <a:latin typeface="Cambria Math"/>
                                    </a:rPr>
                                    <m:t>𝑒</m:t>
                                  </m:r>
                                </m:e>
                                <m:sub>
                                  <m:r>
                                    <a:rPr lang="en-US" sz="1600" b="0" i="1" smtClean="0">
                                      <a:latin typeface="Cambria Math"/>
                                    </a:rPr>
                                    <m:t>𝑖</m:t>
                                  </m:r>
                                  <m:r>
                                    <a:rPr lang="en-US" sz="1600" b="0" i="1" smtClean="0">
                                      <a:latin typeface="Cambria Math"/>
                                    </a:rPr>
                                    <m:t>,</m:t>
                                  </m:r>
                                  <m:r>
                                    <a:rPr lang="en-US" sz="1600" b="0" i="1" smtClean="0">
                                      <a:latin typeface="Cambria Math"/>
                                    </a:rPr>
                                    <m:t>𝑡</m:t>
                                  </m:r>
                                </m:sub>
                              </m:sSub>
                              <m:r>
                                <a:rPr lang="en-US" sz="1600" b="0" i="1" smtClean="0">
                                  <a:latin typeface="Cambria Math"/>
                                </a:rPr>
                                <m:t>        </m:t>
                              </m:r>
                              <m:r>
                                <a:rPr lang="en-US" sz="1600" b="0" i="1" smtClean="0">
                                  <a:latin typeface="Cambria Math"/>
                                </a:rPr>
                                <m:t>𝑖𝑓</m:t>
                              </m:r>
                              <m:r>
                                <a:rPr lang="en-US" sz="1600" b="0" i="1" smtClean="0">
                                  <a:latin typeface="Cambria Math"/>
                                </a:rPr>
                                <m:t> </m:t>
                              </m:r>
                              <m:sSub>
                                <m:sSubPr>
                                  <m:ctrlPr>
                                    <a:rPr lang="en-US" sz="1600" b="0" i="1" smtClean="0">
                                      <a:latin typeface="Cambria Math"/>
                                    </a:rPr>
                                  </m:ctrlPr>
                                </m:sSubPr>
                                <m:e>
                                  <m:r>
                                    <a:rPr lang="en-US" sz="1600" b="0" i="1" smtClean="0">
                                      <a:latin typeface="Cambria Math"/>
                                    </a:rPr>
                                    <m:t>𝑑</m:t>
                                  </m:r>
                                </m:e>
                                <m:sub>
                                  <m:r>
                                    <a:rPr lang="en-US" sz="1600" b="0" i="1" smtClean="0">
                                      <a:latin typeface="Cambria Math"/>
                                    </a:rPr>
                                    <m:t>𝑖</m:t>
                                  </m:r>
                                  <m:r>
                                    <a:rPr lang="en-US" sz="1600" b="0" i="1" smtClean="0">
                                      <a:latin typeface="Cambria Math"/>
                                    </a:rPr>
                                    <m:t>,</m:t>
                                  </m:r>
                                  <m:r>
                                    <a:rPr lang="en-US" sz="1600" b="0" i="1" smtClean="0">
                                      <a:latin typeface="Cambria Math"/>
                                    </a:rPr>
                                    <m:t>𝑡</m:t>
                                  </m:r>
                                </m:sub>
                              </m:sSub>
                              <m:r>
                                <a:rPr lang="en-US" sz="1600" b="0" i="1" smtClean="0">
                                  <a:latin typeface="Cambria Math"/>
                                </a:rPr>
                                <m:t>=1</m:t>
                              </m:r>
                            </m:e>
                            <m:e>
                              <m:sSub>
                                <m:sSubPr>
                                  <m:ctrlPr>
                                    <a:rPr lang="en-US" sz="1600" b="0" i="1" smtClean="0">
                                      <a:latin typeface="Cambria Math"/>
                                    </a:rPr>
                                  </m:ctrlPr>
                                </m:sSubPr>
                                <m:e>
                                  <m:r>
                                    <a:rPr lang="en-US" sz="1600" b="0" i="1" smtClean="0">
                                      <a:latin typeface="Cambria Math"/>
                                    </a:rPr>
                                    <m:t>𝜃</m:t>
                                  </m:r>
                                </m:e>
                                <m:sub>
                                  <m:r>
                                    <a:rPr lang="en-US" sz="1600" b="0" i="1" smtClean="0">
                                      <a:latin typeface="Cambria Math"/>
                                    </a:rPr>
                                    <m:t>𝑡</m:t>
                                  </m:r>
                                </m:sub>
                              </m:sSub>
                              <m:r>
                                <a:rPr lang="en-US" sz="1600" b="0" i="1" smtClean="0">
                                  <a:latin typeface="Cambria Math"/>
                                </a:rPr>
                                <m:t>𝛼</m:t>
                              </m:r>
                              <m:sSub>
                                <m:sSubPr>
                                  <m:ctrlPr>
                                    <a:rPr lang="en-US" sz="1600" b="0" i="1" smtClean="0">
                                      <a:latin typeface="Cambria Math"/>
                                    </a:rPr>
                                  </m:ctrlPr>
                                </m:sSubPr>
                                <m:e>
                                  <m:r>
                                    <a:rPr lang="en-US" sz="1600" b="0" i="1" smtClean="0">
                                      <a:latin typeface="Cambria Math"/>
                                    </a:rPr>
                                    <m:t>𝑒</m:t>
                                  </m:r>
                                </m:e>
                                <m:sub>
                                  <m:r>
                                    <a:rPr lang="en-US" sz="1600" b="0" i="1" smtClean="0">
                                      <a:latin typeface="Cambria Math"/>
                                    </a:rPr>
                                    <m:t>𝑖</m:t>
                                  </m:r>
                                  <m:r>
                                    <a:rPr lang="en-US" sz="1600" b="0" i="1" smtClean="0">
                                      <a:latin typeface="Cambria Math"/>
                                    </a:rPr>
                                    <m:t>,</m:t>
                                  </m:r>
                                  <m:r>
                                    <a:rPr lang="en-US" sz="1600" b="0" i="1" smtClean="0">
                                      <a:latin typeface="Cambria Math"/>
                                    </a:rPr>
                                    <m:t>𝑡</m:t>
                                  </m:r>
                                </m:sub>
                              </m:sSub>
                              <m:r>
                                <a:rPr lang="en-US" sz="1600" b="0" i="1" smtClean="0">
                                  <a:latin typeface="Cambria Math"/>
                                </a:rPr>
                                <m:t>      </m:t>
                              </m:r>
                              <m:r>
                                <a:rPr lang="en-US" sz="1600" b="0" i="1" smtClean="0">
                                  <a:latin typeface="Cambria Math"/>
                                </a:rPr>
                                <m:t>𝑖𝑓</m:t>
                              </m:r>
                              <m:r>
                                <a:rPr lang="en-US" sz="1600" b="0" i="1" smtClean="0">
                                  <a:latin typeface="Cambria Math"/>
                                </a:rPr>
                                <m:t> </m:t>
                              </m:r>
                              <m:sSub>
                                <m:sSubPr>
                                  <m:ctrlPr>
                                    <a:rPr lang="en-US" sz="1600" b="0" i="1" smtClean="0">
                                      <a:latin typeface="Cambria Math"/>
                                    </a:rPr>
                                  </m:ctrlPr>
                                </m:sSubPr>
                                <m:e>
                                  <m:r>
                                    <a:rPr lang="en-US" sz="1600" b="0" i="1" smtClean="0">
                                      <a:latin typeface="Cambria Math"/>
                                    </a:rPr>
                                    <m:t>𝑑</m:t>
                                  </m:r>
                                </m:e>
                                <m:sub>
                                  <m:r>
                                    <a:rPr lang="en-US" sz="1600" b="0" i="1" smtClean="0">
                                      <a:latin typeface="Cambria Math"/>
                                    </a:rPr>
                                    <m:t>𝑖</m:t>
                                  </m:r>
                                  <m:r>
                                    <a:rPr lang="en-US" sz="1600" b="0" i="1" smtClean="0">
                                      <a:latin typeface="Cambria Math"/>
                                    </a:rPr>
                                    <m:t>,</m:t>
                                  </m:r>
                                  <m:r>
                                    <a:rPr lang="en-US" sz="1600" b="0" i="1" smtClean="0">
                                      <a:latin typeface="Cambria Math"/>
                                    </a:rPr>
                                    <m:t>𝑡</m:t>
                                  </m:r>
                                </m:sub>
                              </m:sSub>
                              <m:r>
                                <a:rPr lang="en-US" sz="1600" b="0" i="1" smtClean="0">
                                  <a:latin typeface="Cambria Math"/>
                                </a:rPr>
                                <m:t>=2</m:t>
                              </m:r>
                            </m:e>
                          </m:eqArr>
                        </m:e>
                      </m:d>
                    </m:oMath>
                  </m:oMathPara>
                </a14:m>
                <a:endParaRPr lang="en-US" sz="1600" dirty="0" smtClean="0">
                  <a:latin typeface="dcr10" panose="020B0500000000000000" pitchFamily="34" charset="0"/>
                </a:endParaRPr>
              </a:p>
              <a:p>
                <a:pPr marL="0" indent="0">
                  <a:buNone/>
                </a:pPr>
                <a:r>
                  <a:rPr lang="en-US" sz="1600" dirty="0">
                    <a:latin typeface="dcr10" panose="020B0500000000000000" pitchFamily="34" charset="0"/>
                  </a:rPr>
                  <a:t> </a:t>
                </a:r>
                <a:r>
                  <a:rPr lang="en-US" sz="1600" dirty="0" smtClean="0">
                    <a:latin typeface="dcr10" panose="020B0500000000000000" pitchFamily="34" charset="0"/>
                  </a:rPr>
                  <a:t>    with </a:t>
                </a:r>
                <a14:m>
                  <m:oMath xmlns:m="http://schemas.openxmlformats.org/officeDocument/2006/math">
                    <m:r>
                      <a:rPr lang="en-US" sz="1600" b="0" i="1" smtClean="0">
                        <a:latin typeface="Cambria Math"/>
                      </a:rPr>
                      <m:t>𝛼</m:t>
                    </m:r>
                    <m:r>
                      <a:rPr lang="en-US" sz="1600" b="0" i="1" smtClean="0">
                        <a:latin typeface="Cambria Math"/>
                      </a:rPr>
                      <m:t>∈(0,1)</m:t>
                    </m:r>
                  </m:oMath>
                </a14:m>
                <a:endParaRPr lang="en-US" sz="1600" dirty="0" smtClean="0">
                  <a:latin typeface="dcr10" panose="020B0500000000000000"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229600" cy="5105400"/>
              </a:xfrm>
              <a:blipFill rotWithShape="1">
                <a:blip r:embed="rId2"/>
                <a:stretch>
                  <a:fillRect l="-741" t="-11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itle 3"/>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Hiring: Model (</a:t>
                </a:r>
                <a14:m>
                  <m:oMath xmlns:m="http://schemas.openxmlformats.org/officeDocument/2006/math">
                    <m:r>
                      <a:rPr lang="en-US" sz="2800" i="1" dirty="0" smtClean="0">
                        <a:solidFill>
                          <a:srgbClr val="333399"/>
                        </a:solidFill>
                        <a:latin typeface="Cambria Math"/>
                      </a:rPr>
                      <m:t>𝑁</m:t>
                    </m:r>
                    <m:r>
                      <a:rPr lang="en-US" sz="2800" i="1" dirty="0" smtClean="0">
                        <a:solidFill>
                          <a:srgbClr val="333399"/>
                        </a:solidFill>
                        <a:latin typeface="Cambria Math"/>
                      </a:rPr>
                      <m:t>=2</m:t>
                    </m:r>
                  </m:oMath>
                </a14:m>
                <a:r>
                  <a:rPr lang="en-US" sz="2800" dirty="0" smtClean="0">
                    <a:solidFill>
                      <a:srgbClr val="333399"/>
                    </a:solidFill>
                    <a:latin typeface="dccsc10" panose="020B0500000000000000" pitchFamily="34" charset="0"/>
                  </a:rPr>
                  <a:t>)</a:t>
                </a:r>
                <a:endParaRPr lang="en-US" sz="2800" dirty="0">
                  <a:solidFill>
                    <a:srgbClr val="333399"/>
                  </a:solidFill>
                </a:endParaRPr>
              </a:p>
            </p:txBody>
          </p:sp>
        </mc:Choice>
        <mc:Fallback xmlns="">
          <p:sp>
            <p:nvSpPr>
              <p:cNvPr id="4" name="Title 3"/>
              <p:cNvSpPr>
                <a:spLocks noGrp="1" noRot="1" noChangeAspect="1" noMove="1" noResize="1" noEditPoints="1" noAdjustHandles="1" noChangeArrowheads="1" noChangeShapeType="1" noTextEdit="1"/>
              </p:cNvSpPr>
              <p:nvPr>
                <p:ph type="title"/>
              </p:nvPr>
            </p:nvSpPr>
            <p:spPr>
              <a:blipFill rotWithShape="1">
                <a:blip r:embed="rId3"/>
                <a:stretch>
                  <a:fillRect l="-1481"/>
                </a:stretch>
              </a:blipFill>
            </p:spPr>
            <p:txBody>
              <a:bodyPr/>
              <a:lstStyle/>
              <a:p>
                <a:r>
                  <a:rPr lang="en-US">
                    <a:noFill/>
                  </a:rPr>
                  <a:t> </a:t>
                </a:r>
              </a:p>
            </p:txBody>
          </p:sp>
        </mc:Fallback>
      </mc:AlternateContent>
    </p:spTree>
    <p:extLst>
      <p:ext uri="{BB962C8B-B14F-4D97-AF65-F5344CB8AC3E}">
        <p14:creationId xmlns:p14="http://schemas.microsoft.com/office/powerpoint/2010/main" val="483407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Example Illustrating Mechanism</a:t>
            </a:r>
            <a:endParaRPr lang="en-US" sz="2800" dirty="0">
              <a:solidFill>
                <a:srgbClr val="333399"/>
              </a:solidFill>
              <a:latin typeface="dccsc10" panose="020B0500000000000000"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pPr marL="0" indent="0">
                  <a:buNone/>
                </a:pPr>
                <a:r>
                  <a:rPr lang="en-US" sz="2000" dirty="0" smtClean="0">
                    <a:latin typeface="dcr10" panose="020B0500000000000000" pitchFamily="34" charset="0"/>
                  </a:rPr>
                  <a:t>One principal, two agents – risk-neutral, discount </a:t>
                </a:r>
                <a14:m>
                  <m:oMath xmlns:m="http://schemas.openxmlformats.org/officeDocument/2006/math">
                    <m:r>
                      <a:rPr lang="en-US" sz="2000" b="0" i="1" smtClean="0">
                        <a:latin typeface="Cambria Math"/>
                      </a:rPr>
                      <m:t>𝛿</m:t>
                    </m:r>
                  </m:oMath>
                </a14:m>
                <a:endParaRPr lang="en-US" sz="2000" dirty="0" smtClean="0">
                  <a:latin typeface="dcr10" panose="020B0500000000000000" pitchFamily="34" charset="0"/>
                </a:endParaRPr>
              </a:p>
              <a:p>
                <a:r>
                  <a:rPr lang="en-US" sz="1600" dirty="0" smtClean="0">
                    <a:latin typeface="dcr10" panose="020B0500000000000000" pitchFamily="34" charset="0"/>
                  </a:rPr>
                  <a:t>Agent </a:t>
                </a:r>
                <a14:m>
                  <m:oMath xmlns:m="http://schemas.openxmlformats.org/officeDocument/2006/math">
                    <m:r>
                      <a:rPr lang="en-US" sz="1600" b="0" i="1" smtClean="0">
                        <a:latin typeface="Cambria Math"/>
                      </a:rPr>
                      <m:t>𝑖</m:t>
                    </m:r>
                  </m:oMath>
                </a14:m>
                <a:r>
                  <a:rPr lang="en-US" sz="1600" dirty="0" smtClean="0">
                    <a:latin typeface="dcr10" panose="020B0500000000000000" pitchFamily="34" charset="0"/>
                  </a:rPr>
                  <a:t> observes only </a:t>
                </a:r>
                <a:r>
                  <a:rPr lang="en-US" sz="1600" dirty="0" smtClean="0">
                    <a:solidFill>
                      <a:srgbClr val="3333CC"/>
                    </a:solidFill>
                    <a:latin typeface="dcr10" panose="020B0500000000000000" pitchFamily="34" charset="0"/>
                  </a:rPr>
                  <a:t>own wage, output, bonus</a:t>
                </a:r>
              </a:p>
              <a:p>
                <a:r>
                  <a:rPr lang="en-US" sz="1600" dirty="0" smtClean="0">
                    <a:latin typeface="dcr10" panose="020B0500000000000000" pitchFamily="34" charset="0"/>
                  </a:rPr>
                  <a:t>Principal observes everything except</a:t>
                </a:r>
                <a:r>
                  <a:rPr lang="en-US" sz="1600" dirty="0" smtClean="0">
                    <a:solidFill>
                      <a:srgbClr val="FF0000"/>
                    </a:solidFill>
                    <a:latin typeface="dcr10" panose="020B0500000000000000" pitchFamily="34" charset="0"/>
                  </a:rPr>
                  <a:t> efforts</a:t>
                </a:r>
              </a:p>
              <a:p>
                <a:endParaRPr lang="en-US" sz="2000" dirty="0">
                  <a:latin typeface="dcr10" panose="020B0500000000000000" pitchFamily="34" charset="0"/>
                </a:endParaRPr>
              </a:p>
              <a:p>
                <a:pPr marL="0" indent="0">
                  <a:buNone/>
                </a:pPr>
                <a:r>
                  <a:rPr lang="en-US" sz="2000" dirty="0" smtClean="0">
                    <a:latin typeface="dcr10" panose="020B0500000000000000" pitchFamily="34" charset="0"/>
                  </a:rPr>
                  <a:t>In first period:</a:t>
                </a:r>
              </a:p>
              <a:p>
                <a:pPr marL="457200" indent="-457200">
                  <a:buFont typeface="+mj-lt"/>
                  <a:buAutoNum type="arabicPeriod"/>
                </a:pPr>
                <a:r>
                  <a:rPr lang="en-US" sz="1600" dirty="0" smtClean="0">
                    <a:latin typeface="dcr10" panose="020B0500000000000000" pitchFamily="34" charset="0"/>
                  </a:rPr>
                  <a:t>Principal and each agent exchange </a:t>
                </a:r>
                <a:r>
                  <a:rPr lang="en-US" sz="1600" dirty="0" smtClean="0">
                    <a:solidFill>
                      <a:srgbClr val="3333CC"/>
                    </a:solidFill>
                    <a:latin typeface="dcr10" panose="020B0500000000000000" pitchFamily="34" charset="0"/>
                  </a:rPr>
                  <a:t>wage payments </a:t>
                </a:r>
                <a14:m>
                  <m:oMath xmlns:m="http://schemas.openxmlformats.org/officeDocument/2006/math">
                    <m:sSub>
                      <m:sSubPr>
                        <m:ctrlPr>
                          <a:rPr lang="en-US" sz="1600" b="0" i="1" smtClean="0">
                            <a:solidFill>
                              <a:srgbClr val="3333CC"/>
                            </a:solidFill>
                            <a:latin typeface="Cambria Math"/>
                          </a:rPr>
                        </m:ctrlPr>
                      </m:sSubPr>
                      <m:e>
                        <m:r>
                          <a:rPr lang="en-US" sz="1600" b="0" i="1" smtClean="0">
                            <a:solidFill>
                              <a:srgbClr val="3333CC"/>
                            </a:solidFill>
                            <a:latin typeface="Cambria Math"/>
                          </a:rPr>
                          <m:t>𝑤</m:t>
                        </m:r>
                      </m:e>
                      <m:sub>
                        <m:r>
                          <a:rPr lang="en-US" sz="1600" b="0" i="1" smtClean="0">
                            <a:solidFill>
                              <a:srgbClr val="3333CC"/>
                            </a:solidFill>
                            <a:latin typeface="Cambria Math"/>
                          </a:rPr>
                          <m:t>𝑖</m:t>
                        </m:r>
                        <m:r>
                          <a:rPr lang="en-US" sz="1600" b="0" i="1" smtClean="0">
                            <a:solidFill>
                              <a:srgbClr val="3333CC"/>
                            </a:solidFill>
                            <a:latin typeface="Cambria Math"/>
                          </a:rPr>
                          <m:t>,</m:t>
                        </m:r>
                        <m:r>
                          <a:rPr lang="en-US" sz="1600" b="0" i="1" smtClean="0">
                            <a:solidFill>
                              <a:srgbClr val="3333CC"/>
                            </a:solidFill>
                            <a:latin typeface="Cambria Math"/>
                          </a:rPr>
                          <m:t>𝑡</m:t>
                        </m:r>
                      </m:sub>
                    </m:sSub>
                    <m:r>
                      <a:rPr lang="en-US" sz="1600" b="0" i="1" smtClean="0">
                        <a:latin typeface="Cambria Math"/>
                      </a:rPr>
                      <m:t>∈</m:t>
                    </m:r>
                    <m:r>
                      <a:rPr lang="en-US" sz="1600" b="0" i="1" smtClean="0">
                        <a:latin typeface="Cambria Math"/>
                      </a:rPr>
                      <m:t>ℝ</m:t>
                    </m:r>
                  </m:oMath>
                </a14:m>
                <a:endParaRPr lang="en-US" sz="1600" dirty="0" smtClean="0">
                  <a:latin typeface="dcr10" panose="020B0500000000000000" pitchFamily="34" charset="0"/>
                </a:endParaRPr>
              </a:p>
              <a:p>
                <a:pPr marL="457200" indent="-457200">
                  <a:buFont typeface="+mj-lt"/>
                  <a:buAutoNum type="arabicPeriod"/>
                </a:pPr>
                <a:r>
                  <a:rPr lang="en-US" sz="1600" dirty="0" smtClean="0">
                    <a:latin typeface="dcr10" panose="020B0500000000000000" pitchFamily="34" charset="0"/>
                  </a:rPr>
                  <a:t>Agent </a:t>
                </a:r>
                <a14:m>
                  <m:oMath xmlns:m="http://schemas.openxmlformats.org/officeDocument/2006/math">
                    <m:r>
                      <a:rPr lang="en-US" sz="1600" b="0" i="1" smtClean="0">
                        <a:latin typeface="Cambria Math"/>
                      </a:rPr>
                      <m:t>𝑖</m:t>
                    </m:r>
                  </m:oMath>
                </a14:m>
                <a:r>
                  <a:rPr lang="en-US" sz="1600" dirty="0" smtClean="0">
                    <a:latin typeface="dcr10" panose="020B0500000000000000" pitchFamily="34" charset="0"/>
                  </a:rPr>
                  <a:t> privately chooses </a:t>
                </a:r>
                <a:r>
                  <a:rPr lang="en-US" sz="1600" dirty="0" smtClean="0">
                    <a:solidFill>
                      <a:srgbClr val="FF0000"/>
                    </a:solidFill>
                    <a:latin typeface="dcr10" panose="020B0500000000000000" pitchFamily="34" charset="0"/>
                  </a:rPr>
                  <a:t>effort </a:t>
                </a:r>
                <a14:m>
                  <m:oMath xmlns:m="http://schemas.openxmlformats.org/officeDocument/2006/math">
                    <m:sSub>
                      <m:sSubPr>
                        <m:ctrlPr>
                          <a:rPr lang="en-US" sz="1600" b="0" i="1" smtClean="0">
                            <a:solidFill>
                              <a:srgbClr val="FF0000"/>
                            </a:solidFill>
                            <a:latin typeface="Cambria Math"/>
                          </a:rPr>
                        </m:ctrlPr>
                      </m:sSubPr>
                      <m:e>
                        <m:r>
                          <a:rPr lang="en-US" sz="1600" b="0" i="1" smtClean="0">
                            <a:solidFill>
                              <a:srgbClr val="FF0000"/>
                            </a:solidFill>
                            <a:latin typeface="Cambria Math"/>
                          </a:rPr>
                          <m:t>𝑒</m:t>
                        </m:r>
                      </m:e>
                      <m:sub>
                        <m:r>
                          <a:rPr lang="en-US" sz="1600" b="0" i="1" smtClean="0">
                            <a:solidFill>
                              <a:srgbClr val="FF0000"/>
                            </a:solidFill>
                            <a:latin typeface="Cambria Math"/>
                          </a:rPr>
                          <m:t>𝑖</m:t>
                        </m:r>
                        <m:r>
                          <a:rPr lang="en-US" sz="1600" b="0" i="1" smtClean="0">
                            <a:solidFill>
                              <a:srgbClr val="FF0000"/>
                            </a:solidFill>
                            <a:latin typeface="Cambria Math"/>
                          </a:rPr>
                          <m:t>,</m:t>
                        </m:r>
                        <m:r>
                          <a:rPr lang="en-US" sz="1600" b="0" i="1" smtClean="0">
                            <a:solidFill>
                              <a:srgbClr val="FF0000"/>
                            </a:solidFill>
                            <a:latin typeface="Cambria Math"/>
                          </a:rPr>
                          <m:t>𝑡</m:t>
                        </m:r>
                      </m:sub>
                    </m:sSub>
                    <m:r>
                      <a:rPr lang="en-US" sz="1600" b="0" i="1" smtClean="0">
                        <a:latin typeface="Cambria Math"/>
                      </a:rPr>
                      <m:t>∈</m:t>
                    </m:r>
                    <m:d>
                      <m:dPr>
                        <m:begChr m:val="{"/>
                        <m:endChr m:val="}"/>
                        <m:ctrlPr>
                          <a:rPr lang="en-US" sz="1600" b="0" i="1" smtClean="0">
                            <a:latin typeface="Cambria Math"/>
                          </a:rPr>
                        </m:ctrlPr>
                      </m:dPr>
                      <m:e>
                        <m:r>
                          <a:rPr lang="en-US" sz="1600" b="0" i="1" smtClean="0">
                            <a:latin typeface="Cambria Math"/>
                          </a:rPr>
                          <m:t>0,1</m:t>
                        </m:r>
                      </m:e>
                    </m:d>
                  </m:oMath>
                </a14:m>
                <a:r>
                  <a:rPr lang="en-US" sz="1600" dirty="0" smtClean="0">
                    <a:latin typeface="dcr10" panose="020B0500000000000000" pitchFamily="34" charset="0"/>
                  </a:rPr>
                  <a:t> at cost </a:t>
                </a:r>
                <a14:m>
                  <m:oMath xmlns:m="http://schemas.openxmlformats.org/officeDocument/2006/math">
                    <m:r>
                      <a:rPr lang="en-US" sz="1600" b="0" i="1" smtClean="0">
                        <a:latin typeface="Cambria Math"/>
                      </a:rPr>
                      <m:t>𝑐</m:t>
                    </m:r>
                    <m:sSub>
                      <m:sSubPr>
                        <m:ctrlPr>
                          <a:rPr lang="en-US" sz="1600" b="0" i="1" smtClean="0">
                            <a:latin typeface="Cambria Math"/>
                          </a:rPr>
                        </m:ctrlPr>
                      </m:sSubPr>
                      <m:e>
                        <m:r>
                          <a:rPr lang="en-US" sz="1600" b="0" i="1" smtClean="0">
                            <a:latin typeface="Cambria Math"/>
                          </a:rPr>
                          <m:t>𝑒</m:t>
                        </m:r>
                      </m:e>
                      <m:sub>
                        <m:r>
                          <a:rPr lang="en-US" sz="1600" b="0" i="1" smtClean="0">
                            <a:latin typeface="Cambria Math"/>
                          </a:rPr>
                          <m:t>𝑖</m:t>
                        </m:r>
                        <m:r>
                          <a:rPr lang="en-US" sz="1600" b="0" i="1" smtClean="0">
                            <a:latin typeface="Cambria Math"/>
                          </a:rPr>
                          <m:t>,</m:t>
                        </m:r>
                        <m:r>
                          <a:rPr lang="en-US" sz="1600" b="0" i="1" smtClean="0">
                            <a:latin typeface="Cambria Math"/>
                          </a:rPr>
                          <m:t>𝑡</m:t>
                        </m:r>
                      </m:sub>
                    </m:sSub>
                  </m:oMath>
                </a14:m>
                <a:endParaRPr lang="en-US" sz="1600" b="0" dirty="0" smtClean="0">
                  <a:latin typeface="dcr10" panose="020B0500000000000000" pitchFamily="34" charset="0"/>
                </a:endParaRPr>
              </a:p>
              <a:p>
                <a:pPr marL="457200" indent="-457200">
                  <a:buFont typeface="+mj-lt"/>
                  <a:buAutoNum type="arabicPeriod"/>
                </a:pPr>
                <a:r>
                  <a:rPr lang="en-US" sz="1600" dirty="0" smtClean="0">
                    <a:latin typeface="dcr10" panose="020B0500000000000000" pitchFamily="34" charset="0"/>
                  </a:rPr>
                  <a:t>From </a:t>
                </a:r>
                <a14:m>
                  <m:oMath xmlns:m="http://schemas.openxmlformats.org/officeDocument/2006/math">
                    <m:r>
                      <a:rPr lang="en-US" sz="1600" b="0" i="1" smtClean="0">
                        <a:latin typeface="Cambria Math"/>
                      </a:rPr>
                      <m:t>𝑖</m:t>
                    </m:r>
                  </m:oMath>
                </a14:m>
                <a:r>
                  <a:rPr lang="en-US" sz="1600" dirty="0" smtClean="0">
                    <a:latin typeface="dcr10" panose="020B0500000000000000" pitchFamily="34" charset="0"/>
                  </a:rPr>
                  <a:t>, principal earns </a:t>
                </a:r>
                <a:r>
                  <a:rPr lang="en-US" sz="1600" dirty="0" smtClean="0">
                    <a:solidFill>
                      <a:srgbClr val="3333CC"/>
                    </a:solidFill>
                    <a:latin typeface="dcr10" panose="020B0500000000000000" pitchFamily="34" charset="0"/>
                  </a:rPr>
                  <a:t>output </a:t>
                </a:r>
                <a14:m>
                  <m:oMath xmlns:m="http://schemas.openxmlformats.org/officeDocument/2006/math">
                    <m:sSub>
                      <m:sSubPr>
                        <m:ctrlPr>
                          <a:rPr lang="en-US" sz="1600" b="0" i="1" smtClean="0">
                            <a:solidFill>
                              <a:srgbClr val="3333CC"/>
                            </a:solidFill>
                            <a:latin typeface="Cambria Math"/>
                          </a:rPr>
                        </m:ctrlPr>
                      </m:sSubPr>
                      <m:e>
                        <m:r>
                          <a:rPr lang="en-US" sz="1600" b="0" i="1" smtClean="0">
                            <a:solidFill>
                              <a:srgbClr val="3333CC"/>
                            </a:solidFill>
                            <a:latin typeface="Cambria Math"/>
                          </a:rPr>
                          <m:t>𝑦</m:t>
                        </m:r>
                      </m:e>
                      <m:sub>
                        <m:r>
                          <a:rPr lang="en-US" sz="1600" b="0" i="1" smtClean="0">
                            <a:solidFill>
                              <a:srgbClr val="3333CC"/>
                            </a:solidFill>
                            <a:latin typeface="Cambria Math"/>
                          </a:rPr>
                          <m:t>𝑖</m:t>
                        </m:r>
                        <m:r>
                          <a:rPr lang="en-US" sz="1600" b="0" i="1" smtClean="0">
                            <a:solidFill>
                              <a:srgbClr val="3333CC"/>
                            </a:solidFill>
                            <a:latin typeface="Cambria Math"/>
                          </a:rPr>
                          <m:t>,</m:t>
                        </m:r>
                        <m:r>
                          <a:rPr lang="en-US" sz="1600" b="0" i="1" smtClean="0">
                            <a:solidFill>
                              <a:srgbClr val="3333CC"/>
                            </a:solidFill>
                            <a:latin typeface="Cambria Math"/>
                          </a:rPr>
                          <m:t>𝑡</m:t>
                        </m:r>
                      </m:sub>
                    </m:sSub>
                    <m:r>
                      <a:rPr lang="en-US" sz="1600" b="0" i="1" smtClean="0">
                        <a:latin typeface="Cambria Math"/>
                      </a:rPr>
                      <m:t>∈</m:t>
                    </m:r>
                    <m:d>
                      <m:dPr>
                        <m:begChr m:val="{"/>
                        <m:endChr m:val="}"/>
                        <m:ctrlPr>
                          <a:rPr lang="en-US" sz="1600" i="1">
                            <a:latin typeface="Cambria Math"/>
                          </a:rPr>
                        </m:ctrlPr>
                      </m:dPr>
                      <m:e>
                        <m:r>
                          <a:rPr lang="en-US" sz="1600" i="1">
                            <a:latin typeface="Cambria Math"/>
                          </a:rPr>
                          <m:t>0,</m:t>
                        </m:r>
                        <m:sSub>
                          <m:sSubPr>
                            <m:ctrlPr>
                              <a:rPr lang="en-US" sz="1600" b="0" i="1" smtClean="0">
                                <a:latin typeface="Cambria Math"/>
                              </a:rPr>
                            </m:ctrlPr>
                          </m:sSubPr>
                          <m:e>
                            <m:r>
                              <a:rPr lang="en-US" sz="1600" b="0" i="1" smtClean="0">
                                <a:latin typeface="Cambria Math"/>
                              </a:rPr>
                              <m:t>𝐻</m:t>
                            </m:r>
                          </m:e>
                          <m:sub>
                            <m:r>
                              <a:rPr lang="en-US" sz="1600" b="0" i="1" smtClean="0">
                                <a:latin typeface="Cambria Math"/>
                              </a:rPr>
                              <m:t>𝑖</m:t>
                            </m:r>
                          </m:sub>
                        </m:sSub>
                      </m:e>
                    </m:d>
                  </m:oMath>
                </a14:m>
                <a:r>
                  <a:rPr lang="en-US" sz="1600" dirty="0" smtClean="0">
                    <a:latin typeface="dcr10" panose="020B0500000000000000" pitchFamily="34" charset="0"/>
                  </a:rPr>
                  <a:t>, </a:t>
                </a:r>
                <a14:m>
                  <m:oMath xmlns:m="http://schemas.openxmlformats.org/officeDocument/2006/math">
                    <m:func>
                      <m:funcPr>
                        <m:ctrlPr>
                          <a:rPr lang="en-US" sz="1600" b="0" i="1" dirty="0" smtClean="0">
                            <a:latin typeface="Cambria Math"/>
                          </a:rPr>
                        </m:ctrlPr>
                      </m:funcPr>
                      <m:fName>
                        <m:r>
                          <m:rPr>
                            <m:sty m:val="p"/>
                          </m:rPr>
                          <a:rPr lang="en-US" sz="1600" b="0" i="0" dirty="0" smtClean="0">
                            <a:latin typeface="Cambria Math"/>
                          </a:rPr>
                          <m:t>Pr</m:t>
                        </m:r>
                      </m:fName>
                      <m:e>
                        <m:d>
                          <m:dPr>
                            <m:begChr m:val="["/>
                            <m:endChr m:val="]"/>
                            <m:ctrlPr>
                              <a:rPr lang="en-US" sz="1600" b="0" i="1" dirty="0" smtClean="0">
                                <a:latin typeface="Cambria Math"/>
                              </a:rPr>
                            </m:ctrlPr>
                          </m:dPr>
                          <m:e>
                            <m:sSub>
                              <m:sSubPr>
                                <m:ctrlPr>
                                  <a:rPr lang="en-US" sz="1600" b="0" i="1" dirty="0" smtClean="0">
                                    <a:latin typeface="Cambria Math"/>
                                  </a:rPr>
                                </m:ctrlPr>
                              </m:sSubPr>
                              <m:e>
                                <m:r>
                                  <a:rPr lang="en-US" sz="1600" b="0" i="1" dirty="0" smtClean="0">
                                    <a:latin typeface="Cambria Math"/>
                                  </a:rPr>
                                  <m:t>𝐻</m:t>
                                </m:r>
                              </m:e>
                              <m:sub>
                                <m:r>
                                  <a:rPr lang="en-US" sz="1600" b="0" i="1" dirty="0" smtClean="0">
                                    <a:latin typeface="Cambria Math"/>
                                  </a:rPr>
                                  <m:t>𝑖</m:t>
                                </m:r>
                              </m:sub>
                            </m:sSub>
                          </m:e>
                        </m:d>
                      </m:e>
                    </m:func>
                    <m:r>
                      <a:rPr lang="en-US" sz="1600" b="0" i="1" dirty="0" smtClean="0">
                        <a:latin typeface="Cambria Math"/>
                      </a:rPr>
                      <m:t>=</m:t>
                    </m:r>
                    <m:r>
                      <a:rPr lang="en-US" sz="1600" b="0" i="1" dirty="0" smtClean="0">
                        <a:latin typeface="Cambria Math"/>
                      </a:rPr>
                      <m:t>𝑝</m:t>
                    </m:r>
                    <m:sSub>
                      <m:sSubPr>
                        <m:ctrlPr>
                          <a:rPr lang="en-US" sz="1600" b="0" i="1" dirty="0" smtClean="0">
                            <a:latin typeface="Cambria Math"/>
                          </a:rPr>
                        </m:ctrlPr>
                      </m:sSubPr>
                      <m:e>
                        <m:r>
                          <a:rPr lang="en-US" sz="1600" b="0" i="1" dirty="0" smtClean="0">
                            <a:latin typeface="Cambria Math"/>
                          </a:rPr>
                          <m:t>𝑒</m:t>
                        </m:r>
                      </m:e>
                      <m:sub>
                        <m:r>
                          <a:rPr lang="en-US" sz="1600" b="0" i="1" dirty="0" smtClean="0">
                            <a:latin typeface="Cambria Math"/>
                          </a:rPr>
                          <m:t>𝑖</m:t>
                        </m:r>
                        <m:r>
                          <a:rPr lang="en-US" sz="1600" b="0" i="1" dirty="0" smtClean="0">
                            <a:latin typeface="Cambria Math"/>
                          </a:rPr>
                          <m:t>,</m:t>
                        </m:r>
                        <m:r>
                          <a:rPr lang="en-US" sz="1600" b="0" i="1" dirty="0" smtClean="0">
                            <a:latin typeface="Cambria Math"/>
                          </a:rPr>
                          <m:t>𝑡</m:t>
                        </m:r>
                      </m:sub>
                    </m:sSub>
                    <m:r>
                      <a:rPr lang="en-US" sz="1600" b="0" i="1" dirty="0" smtClean="0">
                        <a:latin typeface="Cambria Math"/>
                      </a:rPr>
                      <m:t>&lt;1</m:t>
                    </m:r>
                  </m:oMath>
                </a14:m>
                <a:endParaRPr lang="en-US" sz="1600" b="0" dirty="0" smtClean="0">
                  <a:latin typeface="dcr10" panose="020B0500000000000000" pitchFamily="34" charset="0"/>
                </a:endParaRPr>
              </a:p>
              <a:p>
                <a:pPr marL="457200" indent="-457200">
                  <a:buFont typeface="+mj-lt"/>
                  <a:buAutoNum type="arabicPeriod"/>
                </a:pPr>
                <a:r>
                  <a:rPr lang="en-US" sz="1600" dirty="0" smtClean="0">
                    <a:latin typeface="dcr10" panose="020B0500000000000000" pitchFamily="34" charset="0"/>
                  </a:rPr>
                  <a:t>Principal and each agent exchange </a:t>
                </a:r>
                <a:r>
                  <a:rPr lang="en-US" sz="1600" dirty="0" smtClean="0">
                    <a:solidFill>
                      <a:srgbClr val="3333CC"/>
                    </a:solidFill>
                    <a:latin typeface="dcr10" panose="020B0500000000000000" pitchFamily="34" charset="0"/>
                  </a:rPr>
                  <a:t>bonus payments </a:t>
                </a:r>
                <a14:m>
                  <m:oMath xmlns:m="http://schemas.openxmlformats.org/officeDocument/2006/math">
                    <m:sSub>
                      <m:sSubPr>
                        <m:ctrlPr>
                          <a:rPr lang="en-US" sz="1600" b="0" i="1" smtClean="0">
                            <a:solidFill>
                              <a:srgbClr val="3333CC"/>
                            </a:solidFill>
                            <a:latin typeface="Cambria Math"/>
                          </a:rPr>
                        </m:ctrlPr>
                      </m:sSubPr>
                      <m:e>
                        <m:r>
                          <a:rPr lang="en-US" sz="1600" b="0" i="1" smtClean="0">
                            <a:solidFill>
                              <a:srgbClr val="3333CC"/>
                            </a:solidFill>
                            <a:latin typeface="Cambria Math"/>
                          </a:rPr>
                          <m:t>𝜏</m:t>
                        </m:r>
                      </m:e>
                      <m:sub>
                        <m:r>
                          <a:rPr lang="en-US" sz="1600" b="0" i="1" smtClean="0">
                            <a:solidFill>
                              <a:srgbClr val="3333CC"/>
                            </a:solidFill>
                            <a:latin typeface="Cambria Math"/>
                          </a:rPr>
                          <m:t>𝑖</m:t>
                        </m:r>
                        <m:r>
                          <a:rPr lang="en-US" sz="1600" b="0" i="1" smtClean="0">
                            <a:solidFill>
                              <a:srgbClr val="3333CC"/>
                            </a:solidFill>
                            <a:latin typeface="Cambria Math"/>
                          </a:rPr>
                          <m:t>,</m:t>
                        </m:r>
                        <m:r>
                          <a:rPr lang="en-US" sz="1600" b="0" i="1" smtClean="0">
                            <a:solidFill>
                              <a:srgbClr val="3333CC"/>
                            </a:solidFill>
                            <a:latin typeface="Cambria Math"/>
                          </a:rPr>
                          <m:t>𝑡</m:t>
                        </m:r>
                      </m:sub>
                    </m:sSub>
                    <m:r>
                      <a:rPr lang="en-US" sz="1600" b="0" i="1" smtClean="0">
                        <a:latin typeface="Cambria Math"/>
                      </a:rPr>
                      <m:t>∈</m:t>
                    </m:r>
                    <m:r>
                      <a:rPr lang="en-US" sz="1600" b="0" i="1" smtClean="0">
                        <a:latin typeface="Cambria Math"/>
                      </a:rPr>
                      <m:t>ℝ</m:t>
                    </m:r>
                  </m:oMath>
                </a14:m>
                <a:endParaRPr lang="en-US" sz="1600" dirty="0" smtClean="0">
                  <a:latin typeface="dcr10" panose="020B0500000000000000" pitchFamily="34" charset="0"/>
                </a:endParaRPr>
              </a:p>
              <a:p>
                <a:pPr marL="457200" indent="-457200">
                  <a:buFont typeface="+mj-lt"/>
                  <a:buAutoNum type="arabicPeriod"/>
                </a:pPr>
                <a:endParaRPr lang="en-US" sz="2000" dirty="0">
                  <a:latin typeface="dcr10" panose="020B0500000000000000" pitchFamily="34" charset="0"/>
                </a:endParaRPr>
              </a:p>
              <a:p>
                <a:pPr marL="0" indent="0">
                  <a:buNone/>
                </a:pPr>
                <a:r>
                  <a:rPr lang="en-US" sz="2000" dirty="0" smtClean="0">
                    <a:solidFill>
                      <a:schemeClr val="bg1"/>
                    </a:solidFill>
                    <a:latin typeface="dcr10" panose="020B0500000000000000" pitchFamily="34" charset="0"/>
                  </a:rPr>
                  <a:t>After first period...</a:t>
                </a:r>
              </a:p>
              <a:p>
                <a:r>
                  <a:rPr lang="en-US" sz="1600" dirty="0" smtClean="0">
                    <a:solidFill>
                      <a:schemeClr val="bg1"/>
                    </a:solidFill>
                    <a:latin typeface="dcr10" panose="020B0500000000000000" pitchFamily="34" charset="0"/>
                  </a:rPr>
                  <a:t>Principal chooses agent </a:t>
                </a:r>
                <a14:m>
                  <m:oMath xmlns:m="http://schemas.openxmlformats.org/officeDocument/2006/math">
                    <m:r>
                      <a:rPr lang="en-US" sz="1600" b="0" i="1" smtClean="0">
                        <a:solidFill>
                          <a:schemeClr val="bg1"/>
                        </a:solidFill>
                        <a:latin typeface="Cambria Math"/>
                      </a:rPr>
                      <m:t>𝑖</m:t>
                    </m:r>
                  </m:oMath>
                </a14:m>
                <a:r>
                  <a:rPr lang="en-US" sz="1600" dirty="0" smtClean="0">
                    <a:solidFill>
                      <a:schemeClr val="bg1"/>
                    </a:solidFill>
                    <a:latin typeface="dcr10" panose="020B0500000000000000" pitchFamily="34" charset="0"/>
                  </a:rPr>
                  <a:t> with probability </a:t>
                </a:r>
                <a14:m>
                  <m:oMath xmlns:m="http://schemas.openxmlformats.org/officeDocument/2006/math">
                    <m:sSub>
                      <m:sSubPr>
                        <m:ctrlPr>
                          <a:rPr lang="en-US" sz="1600" b="0" i="1" smtClean="0">
                            <a:solidFill>
                              <a:schemeClr val="bg1"/>
                            </a:solidFill>
                            <a:latin typeface="Cambria Math"/>
                          </a:rPr>
                        </m:ctrlPr>
                      </m:sSubPr>
                      <m:e>
                        <m:r>
                          <a:rPr lang="en-US" sz="1600" b="0" i="1" smtClean="0">
                            <a:solidFill>
                              <a:schemeClr val="bg1"/>
                            </a:solidFill>
                            <a:latin typeface="Cambria Math"/>
                          </a:rPr>
                          <m:t>𝑞</m:t>
                        </m:r>
                      </m:e>
                      <m:sub>
                        <m:r>
                          <a:rPr lang="en-US" sz="1600" b="0" i="1" smtClean="0">
                            <a:solidFill>
                              <a:schemeClr val="bg1"/>
                            </a:solidFill>
                            <a:latin typeface="Cambria Math"/>
                          </a:rPr>
                          <m:t>𝑖</m:t>
                        </m:r>
                      </m:sub>
                    </m:sSub>
                    <m:r>
                      <a:rPr lang="en-US" sz="1600" b="0" i="1" smtClean="0">
                        <a:solidFill>
                          <a:schemeClr val="bg1"/>
                        </a:solidFill>
                        <a:latin typeface="Cambria Math"/>
                      </a:rPr>
                      <m:t>,  </m:t>
                    </m:r>
                    <m:sSub>
                      <m:sSubPr>
                        <m:ctrlPr>
                          <a:rPr lang="en-US" sz="1600" b="0" i="1" smtClean="0">
                            <a:solidFill>
                              <a:schemeClr val="bg1"/>
                            </a:solidFill>
                            <a:latin typeface="Cambria Math"/>
                          </a:rPr>
                        </m:ctrlPr>
                      </m:sSubPr>
                      <m:e>
                        <m:r>
                          <a:rPr lang="en-US" sz="1600" b="0" i="1" smtClean="0">
                            <a:solidFill>
                              <a:schemeClr val="bg1"/>
                            </a:solidFill>
                            <a:latin typeface="Cambria Math"/>
                          </a:rPr>
                          <m:t>𝑞</m:t>
                        </m:r>
                      </m:e>
                      <m:sub>
                        <m:r>
                          <a:rPr lang="en-US" sz="1600" b="0" i="1" smtClean="0">
                            <a:solidFill>
                              <a:schemeClr val="bg1"/>
                            </a:solidFill>
                            <a:latin typeface="Cambria Math"/>
                          </a:rPr>
                          <m:t>1</m:t>
                        </m:r>
                      </m:sub>
                    </m:sSub>
                    <m:r>
                      <a:rPr lang="en-US" sz="1600" b="0" i="1" smtClean="0">
                        <a:solidFill>
                          <a:schemeClr val="bg1"/>
                        </a:solidFill>
                        <a:latin typeface="Cambria Math"/>
                      </a:rPr>
                      <m:t>+</m:t>
                    </m:r>
                    <m:sSub>
                      <m:sSubPr>
                        <m:ctrlPr>
                          <a:rPr lang="en-US" sz="1600" b="0" i="1" smtClean="0">
                            <a:solidFill>
                              <a:schemeClr val="bg1"/>
                            </a:solidFill>
                            <a:latin typeface="Cambria Math"/>
                          </a:rPr>
                        </m:ctrlPr>
                      </m:sSubPr>
                      <m:e>
                        <m:r>
                          <a:rPr lang="en-US" sz="1600" b="0" i="1" smtClean="0">
                            <a:solidFill>
                              <a:schemeClr val="bg1"/>
                            </a:solidFill>
                            <a:latin typeface="Cambria Math"/>
                          </a:rPr>
                          <m:t>𝑞</m:t>
                        </m:r>
                      </m:e>
                      <m:sub>
                        <m:r>
                          <a:rPr lang="en-US" sz="1600" b="0" i="1" smtClean="0">
                            <a:solidFill>
                              <a:schemeClr val="bg1"/>
                            </a:solidFill>
                            <a:latin typeface="Cambria Math"/>
                          </a:rPr>
                          <m:t>2</m:t>
                        </m:r>
                      </m:sub>
                    </m:sSub>
                    <m:r>
                      <a:rPr lang="en-US" sz="1600" b="0" i="1" smtClean="0">
                        <a:solidFill>
                          <a:schemeClr val="bg1"/>
                        </a:solidFill>
                        <a:latin typeface="Cambria Math"/>
                      </a:rPr>
                      <m:t>=1</m:t>
                    </m:r>
                  </m:oMath>
                </a14:m>
                <a:endParaRPr lang="en-US" sz="1600" dirty="0" smtClean="0">
                  <a:solidFill>
                    <a:schemeClr val="bg1"/>
                  </a:solidFill>
                  <a:latin typeface="dcr10" panose="020B0500000000000000" pitchFamily="34" charset="0"/>
                </a:endParaRPr>
              </a:p>
              <a:p>
                <a:r>
                  <a:rPr lang="en-US" sz="1600" dirty="0" smtClean="0">
                    <a:solidFill>
                      <a:schemeClr val="bg1"/>
                    </a:solidFill>
                    <a:latin typeface="dcr10" panose="020B0500000000000000" pitchFamily="34" charset="0"/>
                  </a:rPr>
                  <a:t>Plays game repeatedly with chosen agent</a:t>
                </a:r>
                <a:endParaRPr lang="en-US" sz="1600" dirty="0" smtClean="0">
                  <a:latin typeface="dcr10" panose="020B0500000000000000" pitchFamily="34" charset="0"/>
                </a:endParaRPr>
              </a:p>
              <a:p>
                <a:pPr marL="457200" lvl="1" indent="0">
                  <a:buNone/>
                </a:pPr>
                <a:endParaRPr lang="en-US" sz="1200" dirty="0" smtClean="0">
                  <a:latin typeface="dcr10" panose="020B0500000000000000" pitchFamily="34" charset="0"/>
                </a:endParaRPr>
              </a:p>
              <a:p>
                <a:pPr marL="0" indent="0">
                  <a:buNone/>
                </a:pPr>
                <a:endParaRPr lang="en-US" sz="2000" dirty="0" smtClean="0">
                  <a:latin typeface="dcr10" panose="020B0500000000000000" pitchFamily="34" charset="0"/>
                </a:endParaRPr>
              </a:p>
              <a:p>
                <a:pPr marL="0" lvl="1" indent="0">
                  <a:buNone/>
                </a:pPr>
                <a:r>
                  <a:rPr lang="en-US" sz="1400" dirty="0" smtClean="0">
                    <a:latin typeface="dcr10" panose="020B0500000000000000" pitchFamily="34" charset="0"/>
                  </a:rPr>
                  <a:t>       </a:t>
                </a:r>
                <a:endParaRPr lang="en-US" sz="2000" dirty="0">
                  <a:latin typeface="dcr10" panose="020B0500000000000000"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741" t="-674"/>
                </a:stretch>
              </a:blipFill>
            </p:spPr>
            <p:txBody>
              <a:bodyPr/>
              <a:lstStyle/>
              <a:p>
                <a:r>
                  <a:rPr lang="en-US">
                    <a:noFill/>
                  </a:rPr>
                  <a:t> </a:t>
                </a:r>
              </a:p>
            </p:txBody>
          </p:sp>
        </mc:Fallback>
      </mc:AlternateContent>
    </p:spTree>
    <p:extLst>
      <p:ext uri="{BB962C8B-B14F-4D97-AF65-F5344CB8AC3E}">
        <p14:creationId xmlns:p14="http://schemas.microsoft.com/office/powerpoint/2010/main" val="105642619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Hiring: Result</a:t>
            </a:r>
            <a:endParaRPr lang="en-US" sz="2800" dirty="0">
              <a:solidFill>
                <a:srgbClr val="333399"/>
              </a:solidFill>
            </a:endParaRPr>
          </a:p>
        </p:txBody>
      </p:sp>
      <mc:AlternateContent xmlns:mc="http://schemas.openxmlformats.org/markup-compatibility/2006" xmlns:a14="http://schemas.microsoft.com/office/drawing/2010/main">
        <mc:Choice Requires="a14">
          <p:sp>
            <p:nvSpPr>
              <p:cNvPr id="6" name="Content Placeholder 2"/>
              <p:cNvSpPr>
                <a:spLocks noGrp="1"/>
              </p:cNvSpPr>
              <p:nvPr>
                <p:ph idx="1"/>
              </p:nvPr>
            </p:nvSpPr>
            <p:spPr>
              <a:xfrm>
                <a:off x="457200" y="1981200"/>
                <a:ext cx="8229600" cy="4125913"/>
              </a:xfrm>
            </p:spPr>
            <p:txBody>
              <a:bodyPr>
                <a:normAutofit/>
              </a:bodyPr>
              <a:lstStyle/>
              <a:p>
                <a:pPr marL="0" indent="0">
                  <a:buNone/>
                </a:pPr>
                <a:r>
                  <a:rPr lang="en-US" sz="2000" dirty="0" smtClean="0">
                    <a:latin typeface="dcr10" panose="020B0500000000000000" pitchFamily="34" charset="0"/>
                  </a:rPr>
                  <a:t>Assume:</a:t>
                </a:r>
              </a:p>
              <a:p>
                <a:pPr>
                  <a:buFont typeface="+mj-lt"/>
                  <a:buAutoNum type="arabicPeriod"/>
                </a:pPr>
                <a:r>
                  <a:rPr lang="en-US" sz="2000" dirty="0" smtClean="0">
                    <a:latin typeface="dcr10" panose="020B0500000000000000" pitchFamily="34" charset="0"/>
                  </a:rPr>
                  <a:t>In first-best, e</a:t>
                </a:r>
                <a:r>
                  <a:rPr lang="en-US" sz="2000" b="0" dirty="0" smtClean="0">
                    <a:latin typeface="dcr10" panose="020B0500000000000000" pitchFamily="34" charset="0"/>
                  </a:rPr>
                  <a:t>mployment increases with demand: </a:t>
                </a:r>
                <a14:m>
                  <m:oMath xmlns:m="http://schemas.openxmlformats.org/officeDocument/2006/math">
                    <m:r>
                      <a:rPr lang="en-US" sz="2000" b="0" i="1" smtClean="0">
                        <a:latin typeface="Cambria Math"/>
                      </a:rPr>
                      <m:t>𝑅</m:t>
                    </m:r>
                    <m:r>
                      <a:rPr lang="en-US" sz="2000" b="0" i="1" smtClean="0">
                        <a:latin typeface="Cambria Math"/>
                      </a:rPr>
                      <m:t>&gt;</m:t>
                    </m:r>
                    <m:f>
                      <m:fPr>
                        <m:ctrlPr>
                          <a:rPr lang="en-US" sz="2000" b="0" i="1" smtClean="0">
                            <a:latin typeface="Cambria Math"/>
                          </a:rPr>
                        </m:ctrlPr>
                      </m:fPr>
                      <m:num>
                        <m:r>
                          <a:rPr lang="en-US" sz="2000" b="0" i="1" smtClean="0">
                            <a:latin typeface="Cambria Math"/>
                          </a:rPr>
                          <m:t>𝑐</m:t>
                        </m:r>
                      </m:num>
                      <m:den>
                        <m:r>
                          <a:rPr lang="en-US" sz="2000" b="0" i="1" smtClean="0">
                            <a:latin typeface="Cambria Math"/>
                          </a:rPr>
                          <m:t>2</m:t>
                        </m:r>
                        <m:r>
                          <a:rPr lang="en-US" sz="2000" b="0" i="1" smtClean="0">
                            <a:latin typeface="Cambria Math"/>
                          </a:rPr>
                          <m:t>𝛼</m:t>
                        </m:r>
                        <m:r>
                          <a:rPr lang="en-US" sz="2000" b="0" i="1" smtClean="0">
                            <a:latin typeface="Cambria Math"/>
                          </a:rPr>
                          <m:t>−1</m:t>
                        </m:r>
                      </m:den>
                    </m:f>
                    <m:r>
                      <a:rPr lang="en-US" sz="2000" b="0" i="1" smtClean="0">
                        <a:latin typeface="Cambria Math"/>
                      </a:rPr>
                      <m:t>&gt;</m:t>
                    </m:r>
                    <m:r>
                      <a:rPr lang="en-US" sz="2000" b="0" i="1" smtClean="0">
                        <a:latin typeface="Cambria Math"/>
                      </a:rPr>
                      <m:t>𝑊</m:t>
                    </m:r>
                  </m:oMath>
                </a14:m>
                <a:endParaRPr lang="en-US" sz="2000" dirty="0" smtClean="0">
                  <a:latin typeface="dcr10" panose="020B0500000000000000" pitchFamily="34" charset="0"/>
                </a:endParaRPr>
              </a:p>
              <a:p>
                <a:pPr>
                  <a:buFont typeface="+mj-lt"/>
                  <a:buAutoNum type="arabicPeriod"/>
                </a:pPr>
                <a:r>
                  <a:rPr lang="en-US" sz="2000" dirty="0">
                    <a:latin typeface="dcr10" panose="020B0500000000000000" pitchFamily="34" charset="0"/>
                  </a:rPr>
                  <a:t>D</a:t>
                </a:r>
                <a:r>
                  <a:rPr lang="en-US" sz="2000" dirty="0" smtClean="0">
                    <a:latin typeface="dcr10" panose="020B0500000000000000" pitchFamily="34" charset="0"/>
                  </a:rPr>
                  <a:t>yad-surplus larger with robust demand: </a:t>
                </a:r>
                <a14:m>
                  <m:oMath xmlns:m="http://schemas.openxmlformats.org/officeDocument/2006/math">
                    <m:r>
                      <a:rPr lang="en-US" sz="2000" b="0" i="1" smtClean="0">
                        <a:latin typeface="Cambria Math"/>
                      </a:rPr>
                      <m:t>𝛼</m:t>
                    </m:r>
                    <m:r>
                      <a:rPr lang="en-US" sz="2000" b="0" i="1" smtClean="0">
                        <a:latin typeface="Cambria Math"/>
                      </a:rPr>
                      <m:t>𝑅</m:t>
                    </m:r>
                    <m:r>
                      <a:rPr lang="en-US" sz="2000" b="0" i="1" smtClean="0">
                        <a:latin typeface="Cambria Math"/>
                      </a:rPr>
                      <m:t>&gt;</m:t>
                    </m:r>
                    <m:r>
                      <a:rPr lang="en-US" sz="2000" b="0" i="1" smtClean="0">
                        <a:latin typeface="Cambria Math"/>
                      </a:rPr>
                      <m:t>𝑊</m:t>
                    </m:r>
                  </m:oMath>
                </a14:m>
                <a:endParaRPr lang="en-US" sz="2000" dirty="0" smtClean="0">
                  <a:latin typeface="dcr10" panose="020B0500000000000000" pitchFamily="34" charset="0"/>
                </a:endParaRPr>
              </a:p>
              <a:p>
                <a:pPr marL="0" indent="0">
                  <a:buNone/>
                </a:pPr>
                <a:endParaRPr lang="en-US" sz="2000" dirty="0">
                  <a:latin typeface="dcr10" panose="020B0500000000000000" pitchFamily="34" charset="0"/>
                </a:endParaRPr>
              </a:p>
              <a:p>
                <a:pPr marL="0" indent="0">
                  <a:buNone/>
                </a:pPr>
                <a:r>
                  <a:rPr lang="en-US" sz="2000" dirty="0" smtClean="0">
                    <a:latin typeface="dcr10" panose="020B0500000000000000" pitchFamily="34" charset="0"/>
                  </a:rPr>
                  <a:t>There exist </a:t>
                </a:r>
                <a14:m>
                  <m:oMath xmlns:m="http://schemas.openxmlformats.org/officeDocument/2006/math">
                    <m:sSub>
                      <m:sSubPr>
                        <m:ctrlPr>
                          <a:rPr lang="en-US" sz="2000" b="0" i="1" smtClean="0">
                            <a:latin typeface="Cambria Math"/>
                          </a:rPr>
                        </m:ctrlPr>
                      </m:sSubPr>
                      <m:e>
                        <m:r>
                          <a:rPr lang="en-US" sz="2000" b="0" i="1" smtClean="0">
                            <a:latin typeface="Cambria Math"/>
                          </a:rPr>
                          <m:t>𝛿</m:t>
                        </m:r>
                      </m:e>
                      <m:sub>
                        <m:r>
                          <a:rPr lang="en-US" sz="2000" b="0" i="1" smtClean="0">
                            <a:latin typeface="Cambria Math"/>
                          </a:rPr>
                          <m:t>𝐿</m:t>
                        </m:r>
                      </m:sub>
                    </m:sSub>
                    <m:r>
                      <a:rPr lang="en-US" sz="2000" b="0" i="1" smtClean="0">
                        <a:latin typeface="Cambria Math"/>
                      </a:rPr>
                      <m:t>&lt;</m:t>
                    </m:r>
                    <m:sSub>
                      <m:sSubPr>
                        <m:ctrlPr>
                          <a:rPr lang="en-US" sz="2000" b="0" i="1" smtClean="0">
                            <a:latin typeface="Cambria Math"/>
                          </a:rPr>
                        </m:ctrlPr>
                      </m:sSubPr>
                      <m:e>
                        <m:r>
                          <a:rPr lang="en-US" sz="2000" b="0" i="1" smtClean="0">
                            <a:latin typeface="Cambria Math"/>
                          </a:rPr>
                          <m:t>𝛿</m:t>
                        </m:r>
                      </m:e>
                      <m:sub>
                        <m:r>
                          <a:rPr lang="en-US" sz="2000" b="0" i="1" smtClean="0">
                            <a:latin typeface="Cambria Math"/>
                          </a:rPr>
                          <m:t>𝐻</m:t>
                        </m:r>
                      </m:sub>
                    </m:sSub>
                  </m:oMath>
                </a14:m>
                <a:r>
                  <a:rPr lang="en-US" sz="2000" dirty="0" smtClean="0">
                    <a:latin typeface="dcr10" panose="020B0500000000000000" pitchFamily="34" charset="0"/>
                  </a:rPr>
                  <a:t> such that for </a:t>
                </a:r>
                <a14:m>
                  <m:oMath xmlns:m="http://schemas.openxmlformats.org/officeDocument/2006/math">
                    <m:r>
                      <a:rPr lang="en-US" sz="2000" b="0" i="1" smtClean="0">
                        <a:latin typeface="Cambria Math"/>
                      </a:rPr>
                      <m:t>𝛿</m:t>
                    </m:r>
                    <m:r>
                      <a:rPr lang="en-US" sz="2000" b="0" i="1" smtClean="0">
                        <a:latin typeface="Cambria Math"/>
                      </a:rPr>
                      <m:t>∈(</m:t>
                    </m:r>
                    <m:sSub>
                      <m:sSubPr>
                        <m:ctrlPr>
                          <a:rPr lang="en-US" sz="2000" b="0" i="1" smtClean="0">
                            <a:latin typeface="Cambria Math"/>
                          </a:rPr>
                        </m:ctrlPr>
                      </m:sSubPr>
                      <m:e>
                        <m:r>
                          <a:rPr lang="en-US" sz="2000" b="0" i="1" smtClean="0">
                            <a:latin typeface="Cambria Math"/>
                          </a:rPr>
                          <m:t>𝛿</m:t>
                        </m:r>
                      </m:e>
                      <m:sub>
                        <m:r>
                          <a:rPr lang="en-US" sz="2000" b="0" i="1" smtClean="0">
                            <a:latin typeface="Cambria Math"/>
                          </a:rPr>
                          <m:t>𝐿</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𝛿</m:t>
                        </m:r>
                      </m:e>
                      <m:sub>
                        <m:r>
                          <a:rPr lang="en-US" sz="2000" b="0" i="1" smtClean="0">
                            <a:latin typeface="Cambria Math"/>
                          </a:rPr>
                          <m:t>𝐻</m:t>
                        </m:r>
                      </m:sub>
                    </m:sSub>
                    <m:r>
                      <a:rPr lang="en-US" sz="2000" b="0" i="1" smtClean="0">
                        <a:latin typeface="Cambria Math"/>
                      </a:rPr>
                      <m:t>)</m:t>
                    </m:r>
                  </m:oMath>
                </a14:m>
                <a:r>
                  <a:rPr lang="en-US" sz="2000" dirty="0" smtClean="0">
                    <a:latin typeface="dcr10" panose="020B0500000000000000" pitchFamily="34" charset="0"/>
                  </a:rPr>
                  <a:t>, any surplus-maximizing equilibrium satisfies:</a:t>
                </a:r>
              </a:p>
              <a:p>
                <a:pPr marL="457200" indent="-457200">
                  <a:buFont typeface="+mj-lt"/>
                  <a:buAutoNum type="arabicPeriod"/>
                </a:pPr>
                <a:r>
                  <a:rPr lang="en-US" sz="2000" dirty="0" smtClean="0">
                    <a:latin typeface="dcr10" panose="020B0500000000000000" pitchFamily="34" charset="0"/>
                  </a:rPr>
                  <a:t>If </a:t>
                </a:r>
                <a14:m>
                  <m:oMath xmlns:m="http://schemas.openxmlformats.org/officeDocument/2006/math">
                    <m:sSub>
                      <m:sSubPr>
                        <m:ctrlPr>
                          <a:rPr lang="en-US" sz="2000" b="0" i="1" smtClean="0">
                            <a:latin typeface="Cambria Math"/>
                          </a:rPr>
                        </m:ctrlPr>
                      </m:sSubPr>
                      <m:e>
                        <m:r>
                          <a:rPr lang="en-US" sz="2000" b="0" i="1" smtClean="0">
                            <a:latin typeface="Cambria Math"/>
                          </a:rPr>
                          <m:t>𝜃</m:t>
                        </m:r>
                      </m:e>
                      <m:sub>
                        <m:r>
                          <a:rPr lang="en-US" sz="2000" b="0" i="1" smtClean="0">
                            <a:latin typeface="Cambria Math"/>
                          </a:rPr>
                          <m:t>0</m:t>
                        </m:r>
                      </m:sub>
                    </m:sSub>
                    <m:r>
                      <a:rPr lang="en-US" sz="2000" b="0" i="1" smtClean="0">
                        <a:latin typeface="Cambria Math"/>
                      </a:rPr>
                      <m:t>=</m:t>
                    </m:r>
                    <m:r>
                      <a:rPr lang="en-US" sz="2000" b="0" i="1" smtClean="0">
                        <a:latin typeface="Cambria Math"/>
                      </a:rPr>
                      <m:t>𝑅</m:t>
                    </m:r>
                  </m:oMath>
                </a14:m>
                <a:r>
                  <a:rPr lang="en-US" sz="2000" dirty="0" smtClean="0">
                    <a:latin typeface="dcr10" panose="020B0500000000000000" pitchFamily="34" charset="0"/>
                  </a:rPr>
                  <a:t>, then </a:t>
                </a:r>
                <a14:m>
                  <m:oMath xmlns:m="http://schemas.openxmlformats.org/officeDocument/2006/math">
                    <m:sSub>
                      <m:sSubPr>
                        <m:ctrlPr>
                          <a:rPr lang="en-US" sz="2000" b="0" i="1" smtClean="0">
                            <a:latin typeface="Cambria Math"/>
                          </a:rPr>
                        </m:ctrlPr>
                      </m:sSubPr>
                      <m:e>
                        <m:r>
                          <a:rPr lang="en-US" sz="2000" b="0" i="1" smtClean="0">
                            <a:latin typeface="Cambria Math"/>
                          </a:rPr>
                          <m:t>𝑑</m:t>
                        </m:r>
                      </m:e>
                      <m:sub>
                        <m:r>
                          <a:rPr lang="en-US" sz="2000" b="0" i="1" smtClean="0">
                            <a:latin typeface="Cambria Math"/>
                          </a:rPr>
                          <m:t>𝑡</m:t>
                        </m:r>
                      </m:sub>
                    </m:sSub>
                    <m:r>
                      <a:rPr lang="en-US" sz="2000" b="0" i="1" smtClean="0">
                        <a:latin typeface="Cambria Math"/>
                      </a:rPr>
                      <m:t>=2</m:t>
                    </m:r>
                  </m:oMath>
                </a14:m>
                <a:r>
                  <a:rPr lang="en-US" sz="2000" dirty="0" smtClean="0">
                    <a:latin typeface="dcr10" panose="020B0500000000000000" pitchFamily="34" charset="0"/>
                  </a:rPr>
                  <a:t> in every period </a:t>
                </a:r>
                <a14:m>
                  <m:oMath xmlns:m="http://schemas.openxmlformats.org/officeDocument/2006/math">
                    <m:r>
                      <a:rPr lang="en-US" sz="2000" b="0" i="1" smtClean="0">
                        <a:latin typeface="Cambria Math"/>
                      </a:rPr>
                      <m:t>𝑡</m:t>
                    </m:r>
                  </m:oMath>
                </a14:m>
                <a:endParaRPr lang="en-US" sz="2000" dirty="0" smtClean="0">
                  <a:latin typeface="dcr10" panose="020B0500000000000000" pitchFamily="34" charset="0"/>
                </a:endParaRPr>
              </a:p>
              <a:p>
                <a:pPr marL="457200" indent="-457200">
                  <a:buFont typeface="+mj-lt"/>
                  <a:buAutoNum type="arabicPeriod"/>
                </a:pPr>
                <a:r>
                  <a:rPr lang="en-US" sz="2000" dirty="0" smtClean="0">
                    <a:latin typeface="dcr10" panose="020B0500000000000000" pitchFamily="34" charset="0"/>
                  </a:rPr>
                  <a:t>If </a:t>
                </a:r>
                <a14:m>
                  <m:oMath xmlns:m="http://schemas.openxmlformats.org/officeDocument/2006/math">
                    <m:sSub>
                      <m:sSubPr>
                        <m:ctrlPr>
                          <a:rPr lang="en-US" sz="2000" b="0" i="1" smtClean="0">
                            <a:latin typeface="Cambria Math"/>
                          </a:rPr>
                        </m:ctrlPr>
                      </m:sSubPr>
                      <m:e>
                        <m:r>
                          <a:rPr lang="en-US" sz="2000" b="0" i="1" smtClean="0">
                            <a:latin typeface="Cambria Math"/>
                          </a:rPr>
                          <m:t>𝜃</m:t>
                        </m:r>
                      </m:e>
                      <m:sub>
                        <m:r>
                          <a:rPr lang="en-US" sz="2000" b="0" i="1" smtClean="0">
                            <a:latin typeface="Cambria Math"/>
                          </a:rPr>
                          <m:t>0</m:t>
                        </m:r>
                      </m:sub>
                    </m:sSub>
                    <m:r>
                      <a:rPr lang="en-US" sz="2000" b="0" i="1" smtClean="0">
                        <a:latin typeface="Cambria Math"/>
                      </a:rPr>
                      <m:t>=</m:t>
                    </m:r>
                    <m:r>
                      <a:rPr lang="en-US" sz="2000" b="0" i="1" smtClean="0">
                        <a:latin typeface="Cambria Math"/>
                      </a:rPr>
                      <m:t>𝑊</m:t>
                    </m:r>
                  </m:oMath>
                </a14:m>
                <a:r>
                  <a:rPr lang="en-US" sz="2000" dirty="0" smtClean="0">
                    <a:latin typeface="dcr10" panose="020B0500000000000000" pitchFamily="34" charset="0"/>
                  </a:rPr>
                  <a:t>, then </a:t>
                </a:r>
                <a14:m>
                  <m:oMath xmlns:m="http://schemas.openxmlformats.org/officeDocument/2006/math">
                    <m:sSub>
                      <m:sSubPr>
                        <m:ctrlPr>
                          <a:rPr lang="en-US" sz="2000" b="0" i="1" smtClean="0">
                            <a:latin typeface="Cambria Math"/>
                          </a:rPr>
                        </m:ctrlPr>
                      </m:sSubPr>
                      <m:e>
                        <m:r>
                          <a:rPr lang="en-US" sz="2000" b="0" i="1" smtClean="0">
                            <a:latin typeface="Cambria Math"/>
                          </a:rPr>
                          <m:t>𝑑</m:t>
                        </m:r>
                      </m:e>
                      <m:sub>
                        <m:r>
                          <a:rPr lang="en-US" sz="2000" b="0" i="1" smtClean="0">
                            <a:latin typeface="Cambria Math"/>
                          </a:rPr>
                          <m:t>𝑡</m:t>
                        </m:r>
                      </m:sub>
                    </m:sSub>
                    <m:r>
                      <a:rPr lang="en-US" sz="2000" b="0" i="1" smtClean="0">
                        <a:latin typeface="Cambria Math"/>
                      </a:rPr>
                      <m:t>=1</m:t>
                    </m:r>
                  </m:oMath>
                </a14:m>
                <a:r>
                  <a:rPr lang="en-US" sz="2000" dirty="0" smtClean="0">
                    <a:latin typeface="dcr10" panose="020B0500000000000000" pitchFamily="34" charset="0"/>
                  </a:rPr>
                  <a:t> whenever </a:t>
                </a:r>
                <a14:m>
                  <m:oMath xmlns:m="http://schemas.openxmlformats.org/officeDocument/2006/math">
                    <m:sSub>
                      <m:sSubPr>
                        <m:ctrlPr>
                          <a:rPr lang="en-US" sz="2000" b="0" i="1" smtClean="0">
                            <a:latin typeface="Cambria Math"/>
                          </a:rPr>
                        </m:ctrlPr>
                      </m:sSubPr>
                      <m:e>
                        <m:r>
                          <a:rPr lang="en-US" sz="2000" b="0" i="1" smtClean="0">
                            <a:latin typeface="Cambria Math"/>
                          </a:rPr>
                          <m:t>𝜃</m:t>
                        </m:r>
                      </m:e>
                      <m:sub>
                        <m:r>
                          <a:rPr lang="en-US" sz="2000" b="0" i="1" smtClean="0">
                            <a:latin typeface="Cambria Math"/>
                          </a:rPr>
                          <m:t>𝑡</m:t>
                        </m:r>
                      </m:sub>
                    </m:sSub>
                    <m:r>
                      <a:rPr lang="en-US" sz="2000" b="0" i="1" smtClean="0">
                        <a:latin typeface="Cambria Math"/>
                      </a:rPr>
                      <m:t>=</m:t>
                    </m:r>
                    <m:r>
                      <a:rPr lang="en-US" sz="2000" b="0" i="1" smtClean="0">
                        <a:latin typeface="Cambria Math"/>
                      </a:rPr>
                      <m:t>𝑊</m:t>
                    </m:r>
                  </m:oMath>
                </a14:m>
                <a:r>
                  <a:rPr lang="en-US" sz="2000" dirty="0" smtClean="0">
                    <a:latin typeface="dcr10" panose="020B0500000000000000" pitchFamily="34" charset="0"/>
                  </a:rPr>
                  <a:t>. Moreover, there exists </a:t>
                </a:r>
                <a14:m>
                  <m:oMath xmlns:m="http://schemas.openxmlformats.org/officeDocument/2006/math">
                    <m:sSup>
                      <m:sSupPr>
                        <m:ctrlPr>
                          <a:rPr lang="en-US" sz="2000" b="0" i="1" smtClean="0">
                            <a:latin typeface="Cambria Math"/>
                          </a:rPr>
                        </m:ctrlPr>
                      </m:sSupPr>
                      <m:e>
                        <m:r>
                          <a:rPr lang="en-US" sz="2000" b="0" i="1" smtClean="0">
                            <a:latin typeface="Cambria Math"/>
                          </a:rPr>
                          <m:t>𝑡</m:t>
                        </m:r>
                      </m:e>
                      <m:sup>
                        <m:r>
                          <a:rPr lang="en-US" sz="2000" b="0" i="1" smtClean="0">
                            <a:latin typeface="Cambria Math"/>
                          </a:rPr>
                          <m:t>′</m:t>
                        </m:r>
                      </m:sup>
                    </m:sSup>
                    <m:r>
                      <a:rPr lang="en-US" sz="2000" b="0" i="1" smtClean="0">
                        <a:latin typeface="Cambria Math"/>
                      </a:rPr>
                      <m:t>&gt;0</m:t>
                    </m:r>
                  </m:oMath>
                </a14:m>
                <a:r>
                  <a:rPr lang="en-US" sz="2000" dirty="0" smtClean="0">
                    <a:latin typeface="dcr10" panose="020B0500000000000000" pitchFamily="34" charset="0"/>
                  </a:rPr>
                  <a:t> such that </a:t>
                </a:r>
                <a14:m>
                  <m:oMath xmlns:m="http://schemas.openxmlformats.org/officeDocument/2006/math">
                    <m:func>
                      <m:funcPr>
                        <m:ctrlPr>
                          <a:rPr lang="en-US" sz="2000" b="0" i="1" smtClean="0">
                            <a:latin typeface="Cambria Math"/>
                          </a:rPr>
                        </m:ctrlPr>
                      </m:funcPr>
                      <m:fName>
                        <m:r>
                          <m:rPr>
                            <m:sty m:val="p"/>
                          </m:rPr>
                          <a:rPr lang="en-US" sz="2000" b="0" i="0" smtClean="0">
                            <a:latin typeface="Cambria Math"/>
                          </a:rPr>
                          <m:t>Pr</m:t>
                        </m:r>
                      </m:fName>
                      <m:e>
                        <m:d>
                          <m:dPr>
                            <m:begChr m:val="{"/>
                            <m:endChr m:val="}"/>
                            <m:ctrlPr>
                              <a:rPr lang="en-US" sz="2000" b="0" i="1" smtClean="0">
                                <a:latin typeface="Cambria Math"/>
                              </a:rPr>
                            </m:ctrlPr>
                          </m:dPr>
                          <m:e>
                            <m:sSub>
                              <m:sSubPr>
                                <m:ctrlPr>
                                  <a:rPr lang="en-US" sz="2000" b="0" i="1" smtClean="0">
                                    <a:latin typeface="Cambria Math"/>
                                  </a:rPr>
                                </m:ctrlPr>
                              </m:sSubPr>
                              <m:e>
                                <m:r>
                                  <a:rPr lang="en-US" sz="2000" b="0" i="1" smtClean="0">
                                    <a:latin typeface="Cambria Math"/>
                                  </a:rPr>
                                  <m:t>𝑑</m:t>
                                </m:r>
                              </m:e>
                              <m:sub>
                                <m:sSup>
                                  <m:sSupPr>
                                    <m:ctrlPr>
                                      <a:rPr lang="en-US" sz="2000" b="0" i="1" smtClean="0">
                                        <a:latin typeface="Cambria Math"/>
                                      </a:rPr>
                                    </m:ctrlPr>
                                  </m:sSupPr>
                                  <m:e>
                                    <m:r>
                                      <a:rPr lang="en-US" sz="2000" b="0" i="1" smtClean="0">
                                        <a:latin typeface="Cambria Math"/>
                                      </a:rPr>
                                      <m:t>𝑡</m:t>
                                    </m:r>
                                  </m:e>
                                  <m:sup>
                                    <m:r>
                                      <a:rPr lang="en-US" sz="2000" b="0" i="1" smtClean="0">
                                        <a:latin typeface="Cambria Math"/>
                                      </a:rPr>
                                      <m:t>′</m:t>
                                    </m:r>
                                  </m:sup>
                                </m:sSup>
                              </m:sub>
                            </m:sSub>
                            <m:r>
                              <a:rPr lang="en-US" sz="2000" b="0" i="1" smtClean="0">
                                <a:latin typeface="Cambria Math"/>
                              </a:rPr>
                              <m:t>=1,</m:t>
                            </m:r>
                            <m:sSub>
                              <m:sSubPr>
                                <m:ctrlPr>
                                  <a:rPr lang="en-US" sz="2000" b="0" i="1" smtClean="0">
                                    <a:latin typeface="Cambria Math"/>
                                  </a:rPr>
                                </m:ctrlPr>
                              </m:sSubPr>
                              <m:e>
                                <m:r>
                                  <a:rPr lang="en-US" sz="2000" b="0" i="1" smtClean="0">
                                    <a:latin typeface="Cambria Math"/>
                                  </a:rPr>
                                  <m:t>𝜃</m:t>
                                </m:r>
                              </m:e>
                              <m:sub>
                                <m:sSup>
                                  <m:sSupPr>
                                    <m:ctrlPr>
                                      <a:rPr lang="en-US" sz="2000" b="0" i="1" smtClean="0">
                                        <a:latin typeface="Cambria Math"/>
                                      </a:rPr>
                                    </m:ctrlPr>
                                  </m:sSupPr>
                                  <m:e>
                                    <m:r>
                                      <a:rPr lang="en-US" sz="2000" b="0" i="1" smtClean="0">
                                        <a:latin typeface="Cambria Math"/>
                                      </a:rPr>
                                      <m:t>𝑡</m:t>
                                    </m:r>
                                  </m:e>
                                  <m:sup>
                                    <m:r>
                                      <a:rPr lang="en-US" sz="2000" b="0" i="1" smtClean="0">
                                        <a:latin typeface="Cambria Math"/>
                                      </a:rPr>
                                      <m:t>′</m:t>
                                    </m:r>
                                  </m:sup>
                                </m:sSup>
                              </m:sub>
                            </m:sSub>
                            <m:r>
                              <a:rPr lang="en-US" sz="2000" b="0" i="1" smtClean="0">
                                <a:latin typeface="Cambria Math"/>
                              </a:rPr>
                              <m:t>=</m:t>
                            </m:r>
                            <m:r>
                              <a:rPr lang="en-US" sz="2000" b="0" i="1" smtClean="0">
                                <a:latin typeface="Cambria Math"/>
                              </a:rPr>
                              <m:t>𝐺</m:t>
                            </m:r>
                          </m:e>
                        </m:d>
                      </m:e>
                    </m:func>
                    <m:r>
                      <a:rPr lang="en-US" sz="2000" b="0" i="1" smtClean="0">
                        <a:latin typeface="Cambria Math"/>
                      </a:rPr>
                      <m:t>&gt;0</m:t>
                    </m:r>
                  </m:oMath>
                </a14:m>
                <a:endParaRPr lang="en-US" sz="2000" dirty="0" smtClean="0">
                  <a:latin typeface="dcr10" panose="020B0500000000000000" pitchFamily="34" charset="0"/>
                </a:endParaRPr>
              </a:p>
              <a:p>
                <a:pPr marL="457200" indent="-457200">
                  <a:buFont typeface="+mj-lt"/>
                  <a:buAutoNum type="arabicPeriod"/>
                </a:pPr>
                <a:endParaRPr lang="en-US" sz="2000" dirty="0" smtClean="0">
                  <a:latin typeface="dcr10" panose="020B0500000000000000" pitchFamily="34" charset="0"/>
                </a:endParaRPr>
              </a:p>
            </p:txBody>
          </p:sp>
        </mc:Choice>
        <mc:Fallback xmlns="">
          <p:sp>
            <p:nvSpPr>
              <p:cNvPr id="6" name="Content Placeholder 2"/>
              <p:cNvSpPr>
                <a:spLocks noGrp="1" noRot="1" noChangeAspect="1" noMove="1" noResize="1" noEditPoints="1" noAdjustHandles="1" noChangeArrowheads="1" noChangeShapeType="1" noTextEdit="1"/>
              </p:cNvSpPr>
              <p:nvPr>
                <p:ph idx="1"/>
              </p:nvPr>
            </p:nvSpPr>
            <p:spPr>
              <a:xfrm>
                <a:off x="457200" y="1981200"/>
                <a:ext cx="8229600" cy="4125913"/>
              </a:xfrm>
              <a:blipFill rotWithShape="1">
                <a:blip r:embed="rId2"/>
                <a:stretch>
                  <a:fillRect l="-741" t="-739"/>
                </a:stretch>
              </a:blipFill>
            </p:spPr>
            <p:txBody>
              <a:bodyPr/>
              <a:lstStyle/>
              <a:p>
                <a:r>
                  <a:rPr lang="en-US">
                    <a:noFill/>
                  </a:rPr>
                  <a:t> </a:t>
                </a:r>
              </a:p>
            </p:txBody>
          </p:sp>
        </mc:Fallback>
      </mc:AlternateContent>
      <p:sp>
        <p:nvSpPr>
          <p:cNvPr id="2" name="Action Button: Custom 1">
            <a:hlinkClick r:id="rId3" action="ppaction://hlinksldjump" highlightClick="1"/>
          </p:cNvPr>
          <p:cNvSpPr/>
          <p:nvPr/>
        </p:nvSpPr>
        <p:spPr>
          <a:xfrm>
            <a:off x="5029200" y="6019800"/>
            <a:ext cx="3505200" cy="457200"/>
          </a:xfrm>
          <a:prstGeom prst="actionButtonBlank">
            <a:avLst/>
          </a:prstGeom>
          <a:solidFill>
            <a:srgbClr val="333399">
              <a:alpha val="25000"/>
            </a:srgbClr>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dcr10" panose="020B0500000000000000" pitchFamily="34" charset="0"/>
              </a:rPr>
              <a:t>Return to Main Talk</a:t>
            </a:r>
            <a:endParaRPr lang="en-US" dirty="0">
              <a:solidFill>
                <a:schemeClr val="tx1"/>
              </a:solidFill>
              <a:latin typeface="dcr10" panose="020B0500000000000000" pitchFamily="34" charset="0"/>
            </a:endParaRPr>
          </a:p>
        </p:txBody>
      </p:sp>
    </p:spTree>
    <p:extLst>
      <p:ext uri="{BB962C8B-B14F-4D97-AF65-F5344CB8AC3E}">
        <p14:creationId xmlns:p14="http://schemas.microsoft.com/office/powerpoint/2010/main" val="85043816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Permanent Investment: Model (</a:t>
                </a:r>
                <a14:m>
                  <m:oMath xmlns:m="http://schemas.openxmlformats.org/officeDocument/2006/math">
                    <m:r>
                      <a:rPr lang="en-US" sz="2800" b="0" i="1" smtClean="0">
                        <a:solidFill>
                          <a:srgbClr val="333399"/>
                        </a:solidFill>
                        <a:latin typeface="Cambria Math"/>
                      </a:rPr>
                      <m:t>𝑁</m:t>
                    </m:r>
                    <m:r>
                      <a:rPr lang="en-US" sz="2800" b="0" i="1" smtClean="0">
                        <a:solidFill>
                          <a:srgbClr val="333399"/>
                        </a:solidFill>
                        <a:latin typeface="Cambria Math"/>
                      </a:rPr>
                      <m:t>=2</m:t>
                    </m:r>
                  </m:oMath>
                </a14:m>
                <a:r>
                  <a:rPr lang="en-US" sz="2800" dirty="0" smtClean="0">
                    <a:solidFill>
                      <a:srgbClr val="333399"/>
                    </a:solidFill>
                  </a:rPr>
                  <a:t>)</a:t>
                </a:r>
                <a:endParaRPr lang="en-US" sz="2800" dirty="0">
                  <a:solidFill>
                    <a:srgbClr val="333399"/>
                  </a:solidFill>
                </a:endParaRPr>
              </a:p>
            </p:txBody>
          </p:sp>
        </mc:Choice>
        <mc:Fallback xmlns="">
          <p:sp>
            <p:nvSpPr>
              <p:cNvPr id="4" name="Title 3"/>
              <p:cNvSpPr>
                <a:spLocks noGrp="1" noRot="1" noChangeAspect="1" noMove="1" noResize="1" noEditPoints="1" noAdjustHandles="1" noChangeArrowheads="1" noChangeShapeType="1" noTextEdit="1"/>
              </p:cNvSpPr>
              <p:nvPr>
                <p:ph type="title"/>
              </p:nvPr>
            </p:nvSpPr>
            <p:spPr>
              <a:blipFill rotWithShape="1">
                <a:blip r:embed="rId2"/>
                <a:stretch>
                  <a:fillRect l="-14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457200" y="1676400"/>
                <a:ext cx="8229600" cy="4724400"/>
              </a:xfrm>
            </p:spPr>
            <p:txBody>
              <a:bodyPr>
                <a:normAutofit/>
              </a:bodyPr>
              <a:lstStyle/>
              <a:p>
                <a:pPr marL="0" indent="0">
                  <a:buNone/>
                </a:pPr>
                <a:r>
                  <a:rPr lang="en-US" sz="2000" dirty="0" smtClean="0">
                    <a:latin typeface="dcr10" panose="020B0500000000000000" pitchFamily="34" charset="0"/>
                  </a:rPr>
                  <a:t>No state of the world: </a:t>
                </a:r>
                <a14:m>
                  <m:oMath xmlns:m="http://schemas.openxmlformats.org/officeDocument/2006/math">
                    <m:d>
                      <m:dPr>
                        <m:begChr m:val="|"/>
                        <m:endChr m:val="|"/>
                        <m:ctrlPr>
                          <a:rPr lang="en-US" sz="2000" b="0" i="1" smtClean="0">
                            <a:latin typeface="Cambria Math"/>
                          </a:rPr>
                        </m:ctrlPr>
                      </m:dPr>
                      <m:e>
                        <m:r>
                          <m:rPr>
                            <m:sty m:val="p"/>
                          </m:rPr>
                          <a:rPr lang="en-US" sz="2000" b="0" i="0" smtClean="0">
                            <a:latin typeface="Cambria Math"/>
                          </a:rPr>
                          <m:t>Θ</m:t>
                        </m:r>
                      </m:e>
                    </m:d>
                    <m:r>
                      <a:rPr lang="en-US" sz="2000" b="0" i="0" smtClean="0">
                        <a:latin typeface="Cambria Math"/>
                      </a:rPr>
                      <m:t>=1</m:t>
                    </m:r>
                  </m:oMath>
                </a14:m>
                <a:endParaRPr lang="en-US" sz="1600" dirty="0" smtClean="0">
                  <a:latin typeface="dcr10" panose="020B0500000000000000" pitchFamily="34" charset="0"/>
                </a:endParaRPr>
              </a:p>
              <a:p>
                <a:endParaRPr lang="en-US" sz="2000" dirty="0">
                  <a:latin typeface="dcr10" panose="020B0500000000000000" pitchFamily="34" charset="0"/>
                </a:endParaRPr>
              </a:p>
              <a:p>
                <a:pPr marL="0" indent="0">
                  <a:buNone/>
                </a:pPr>
                <a:r>
                  <a:rPr lang="en-US" sz="2000" dirty="0" smtClean="0">
                    <a:latin typeface="dcr10" panose="020B0500000000000000" pitchFamily="34" charset="0"/>
                  </a:rPr>
                  <a:t>Principal makes one-time, irreversible investment in second period:</a:t>
                </a:r>
              </a:p>
              <a:p>
                <a14:m>
                  <m:oMath xmlns:m="http://schemas.openxmlformats.org/officeDocument/2006/math">
                    <m:sSub>
                      <m:sSubPr>
                        <m:ctrlPr>
                          <a:rPr lang="en-US" sz="1600" b="0" i="1" smtClean="0">
                            <a:latin typeface="Cambria Math"/>
                          </a:rPr>
                        </m:ctrlPr>
                      </m:sSubPr>
                      <m:e>
                        <m:r>
                          <a:rPr lang="en-US" sz="1600" b="0" i="1" smtClean="0">
                            <a:latin typeface="Cambria Math"/>
                          </a:rPr>
                          <m:t>𝐷</m:t>
                        </m:r>
                      </m:e>
                      <m:sub>
                        <m:r>
                          <a:rPr lang="en-US" sz="1600" b="0" i="1" smtClean="0">
                            <a:latin typeface="Cambria Math"/>
                          </a:rPr>
                          <m:t>0</m:t>
                        </m:r>
                      </m:sub>
                    </m:sSub>
                    <m:r>
                      <a:rPr lang="en-US" sz="1600" b="0" i="1" smtClean="0">
                        <a:latin typeface="Cambria Math"/>
                      </a:rPr>
                      <m:t>={0}</m:t>
                    </m:r>
                  </m:oMath>
                </a14:m>
                <a:r>
                  <a:rPr lang="en-US" sz="1600" dirty="0" smtClean="0">
                    <a:latin typeface="dcr10" panose="020B0500000000000000" pitchFamily="34" charset="0"/>
                  </a:rPr>
                  <a:t>, </a:t>
                </a:r>
                <a14:m>
                  <m:oMath xmlns:m="http://schemas.openxmlformats.org/officeDocument/2006/math">
                    <m:sSub>
                      <m:sSubPr>
                        <m:ctrlPr>
                          <a:rPr lang="en-US" sz="1600" b="0" i="1" dirty="0" smtClean="0">
                            <a:latin typeface="Cambria Math"/>
                          </a:rPr>
                        </m:ctrlPr>
                      </m:sSubPr>
                      <m:e>
                        <m:r>
                          <a:rPr lang="en-US" sz="1600" b="0" i="1" dirty="0" smtClean="0">
                            <a:latin typeface="Cambria Math"/>
                          </a:rPr>
                          <m:t>𝐷</m:t>
                        </m:r>
                      </m:e>
                      <m:sub>
                        <m:r>
                          <a:rPr lang="en-US" sz="1600" b="0" i="1" dirty="0" smtClean="0">
                            <a:latin typeface="Cambria Math"/>
                          </a:rPr>
                          <m:t>1</m:t>
                        </m:r>
                      </m:sub>
                    </m:sSub>
                    <m:r>
                      <a:rPr lang="en-US" sz="1600" b="0" i="1" dirty="0" smtClean="0">
                        <a:latin typeface="Cambria Math"/>
                      </a:rPr>
                      <m:t>={1,2}</m:t>
                    </m:r>
                  </m:oMath>
                </a14:m>
                <a:r>
                  <a:rPr lang="en-US" sz="1600" dirty="0" smtClean="0">
                    <a:latin typeface="dcr10" panose="020B0500000000000000" pitchFamily="34" charset="0"/>
                  </a:rPr>
                  <a:t>, </a:t>
                </a:r>
                <a14:m>
                  <m:oMath xmlns:m="http://schemas.openxmlformats.org/officeDocument/2006/math">
                    <m:sSub>
                      <m:sSubPr>
                        <m:ctrlPr>
                          <a:rPr lang="en-US" sz="1600" b="0" i="1" dirty="0" smtClean="0">
                            <a:latin typeface="Cambria Math"/>
                          </a:rPr>
                        </m:ctrlPr>
                      </m:sSubPr>
                      <m:e>
                        <m:r>
                          <a:rPr lang="en-US" sz="1600" b="0" i="1" dirty="0" smtClean="0">
                            <a:latin typeface="Cambria Math"/>
                          </a:rPr>
                          <m:t>𝐷</m:t>
                        </m:r>
                      </m:e>
                      <m:sub>
                        <m:r>
                          <a:rPr lang="en-US" sz="1600" b="0" i="1" dirty="0" smtClean="0">
                            <a:latin typeface="Cambria Math"/>
                          </a:rPr>
                          <m:t>𝑡</m:t>
                        </m:r>
                      </m:sub>
                    </m:sSub>
                    <m:r>
                      <a:rPr lang="en-US" sz="1600" b="0" i="1" dirty="0" smtClean="0">
                        <a:latin typeface="Cambria Math"/>
                      </a:rPr>
                      <m:t>={</m:t>
                    </m:r>
                    <m:sSub>
                      <m:sSubPr>
                        <m:ctrlPr>
                          <a:rPr lang="en-US" sz="1600" b="0" i="1" dirty="0" smtClean="0">
                            <a:latin typeface="Cambria Math"/>
                          </a:rPr>
                        </m:ctrlPr>
                      </m:sSubPr>
                      <m:e>
                        <m:r>
                          <a:rPr lang="en-US" sz="1600" b="0" i="1" dirty="0" smtClean="0">
                            <a:latin typeface="Cambria Math"/>
                          </a:rPr>
                          <m:t>𝑑</m:t>
                        </m:r>
                      </m:e>
                      <m:sub>
                        <m:r>
                          <a:rPr lang="en-US" sz="1600" b="0" i="1" dirty="0" smtClean="0">
                            <a:latin typeface="Cambria Math"/>
                          </a:rPr>
                          <m:t>1</m:t>
                        </m:r>
                      </m:sub>
                    </m:sSub>
                    <m:r>
                      <a:rPr lang="en-US" sz="1600" b="0" i="1" dirty="0" smtClean="0">
                        <a:latin typeface="Cambria Math"/>
                      </a:rPr>
                      <m:t>}</m:t>
                    </m:r>
                  </m:oMath>
                </a14:m>
                <a:r>
                  <a:rPr lang="en-US" sz="1600" dirty="0" smtClean="0">
                    <a:latin typeface="dcr10" panose="020B0500000000000000" pitchFamily="34" charset="0"/>
                  </a:rPr>
                  <a:t> for </a:t>
                </a:r>
                <a14:m>
                  <m:oMath xmlns:m="http://schemas.openxmlformats.org/officeDocument/2006/math">
                    <m:r>
                      <a:rPr lang="en-US" sz="1600" b="0" i="1" smtClean="0">
                        <a:latin typeface="Cambria Math"/>
                      </a:rPr>
                      <m:t>𝑡</m:t>
                    </m:r>
                    <m:r>
                      <a:rPr lang="en-US" sz="1600" b="0" i="1" smtClean="0">
                        <a:latin typeface="Cambria Math"/>
                      </a:rPr>
                      <m:t>≥2</m:t>
                    </m:r>
                  </m:oMath>
                </a14:m>
                <a:endParaRPr lang="en-US" sz="1600" dirty="0" smtClean="0">
                  <a:latin typeface="dcr10" panose="020B0500000000000000" pitchFamily="34" charset="0"/>
                </a:endParaRPr>
              </a:p>
              <a:p>
                <a14:m>
                  <m:oMath xmlns:m="http://schemas.openxmlformats.org/officeDocument/2006/math">
                    <m:sSub>
                      <m:sSubPr>
                        <m:ctrlPr>
                          <a:rPr lang="en-US" sz="1600" b="0" i="1" smtClean="0">
                            <a:latin typeface="Cambria Math"/>
                          </a:rPr>
                        </m:ctrlPr>
                      </m:sSubPr>
                      <m:e>
                        <m:r>
                          <a:rPr lang="en-US" sz="1600" b="0" i="1" smtClean="0">
                            <a:latin typeface="Cambria Math"/>
                          </a:rPr>
                          <m:t>𝑑</m:t>
                        </m:r>
                      </m:e>
                      <m:sub>
                        <m:r>
                          <a:rPr lang="en-US" sz="1600" b="0" i="1" smtClean="0">
                            <a:latin typeface="Cambria Math"/>
                          </a:rPr>
                          <m:t>1</m:t>
                        </m:r>
                      </m:sub>
                    </m:sSub>
                    <m:r>
                      <a:rPr lang="en-US" sz="1600" b="0" i="1" smtClean="0">
                        <a:latin typeface="Cambria Math"/>
                      </a:rPr>
                      <m:t>=</m:t>
                    </m:r>
                    <m:r>
                      <a:rPr lang="en-US" sz="1600" b="0" i="1" smtClean="0">
                        <a:latin typeface="Cambria Math"/>
                      </a:rPr>
                      <m:t>𝑖</m:t>
                    </m:r>
                  </m:oMath>
                </a14:m>
                <a:r>
                  <a:rPr lang="en-US" sz="1600" dirty="0" smtClean="0">
                    <a:latin typeface="dcr10" panose="020B0500000000000000" pitchFamily="34" charset="0"/>
                  </a:rPr>
                  <a:t> interpreted as investment in agent </a:t>
                </a:r>
                <a14:m>
                  <m:oMath xmlns:m="http://schemas.openxmlformats.org/officeDocument/2006/math">
                    <m:r>
                      <a:rPr lang="en-US" sz="1600" b="0" i="1" smtClean="0">
                        <a:latin typeface="Cambria Math"/>
                      </a:rPr>
                      <m:t>𝑖</m:t>
                    </m:r>
                  </m:oMath>
                </a14:m>
                <a:endParaRPr lang="en-US" sz="1600" dirty="0" smtClean="0">
                  <a:latin typeface="dcr10" panose="020B0500000000000000" pitchFamily="34" charset="0"/>
                </a:endParaRPr>
              </a:p>
              <a:p>
                <a:pPr marL="0" indent="0">
                  <a:buNone/>
                </a:pPr>
                <a:endParaRPr lang="en-US" sz="2000" dirty="0" smtClean="0">
                  <a:latin typeface="dcr10" panose="020B0500000000000000" pitchFamily="34" charset="0"/>
                </a:endParaRPr>
              </a:p>
              <a:p>
                <a:pPr marL="0" indent="0">
                  <a:buNone/>
                </a:pPr>
                <a:r>
                  <a:rPr lang="en-US" sz="2000" dirty="0" smtClean="0">
                    <a:latin typeface="dcr10" panose="020B0500000000000000" pitchFamily="34" charset="0"/>
                  </a:rPr>
                  <a:t>Effort is binary: </a:t>
                </a:r>
                <a14:m>
                  <m:oMath xmlns:m="http://schemas.openxmlformats.org/officeDocument/2006/math">
                    <m:sSub>
                      <m:sSubPr>
                        <m:ctrlPr>
                          <a:rPr lang="en-US" sz="2000" b="0" i="1" smtClean="0">
                            <a:latin typeface="Cambria Math"/>
                          </a:rPr>
                        </m:ctrlPr>
                      </m:sSubPr>
                      <m:e>
                        <m:r>
                          <a:rPr lang="en-US" sz="2000" b="0" i="1" smtClean="0">
                            <a:latin typeface="Cambria Math"/>
                          </a:rPr>
                          <m:t>𝑒</m:t>
                        </m:r>
                      </m:e>
                      <m:sub>
                        <m:r>
                          <a:rPr lang="en-US" sz="2000" b="0" i="1" smtClean="0">
                            <a:latin typeface="Cambria Math"/>
                          </a:rPr>
                          <m:t>𝑖</m:t>
                        </m:r>
                        <m:r>
                          <a:rPr lang="en-US" sz="2000" b="0" i="1" smtClean="0">
                            <a:latin typeface="Cambria Math"/>
                          </a:rPr>
                          <m:t>,</m:t>
                        </m:r>
                        <m:r>
                          <a:rPr lang="en-US" sz="2000" b="0" i="1" smtClean="0">
                            <a:latin typeface="Cambria Math"/>
                          </a:rPr>
                          <m:t>𝑡</m:t>
                        </m:r>
                      </m:sub>
                    </m:sSub>
                    <m:r>
                      <a:rPr lang="en-US" sz="2000" b="0" i="1" smtClean="0">
                        <a:latin typeface="Cambria Math"/>
                      </a:rPr>
                      <m:t>∈{0,1}</m:t>
                    </m:r>
                  </m:oMath>
                </a14:m>
                <a:r>
                  <a:rPr lang="en-US" sz="2000" dirty="0" smtClean="0">
                    <a:latin typeface="dcr10" panose="020B0500000000000000" pitchFamily="34" charset="0"/>
                  </a:rPr>
                  <a:t> at cost </a:t>
                </a:r>
                <a14:m>
                  <m:oMath xmlns:m="http://schemas.openxmlformats.org/officeDocument/2006/math">
                    <m:r>
                      <a:rPr lang="en-US" sz="2000" b="0" i="1" smtClean="0">
                        <a:latin typeface="Cambria Math"/>
                      </a:rPr>
                      <m:t>𝑐</m:t>
                    </m:r>
                    <m:sSub>
                      <m:sSubPr>
                        <m:ctrlPr>
                          <a:rPr lang="en-US" sz="2000" b="0" i="1" smtClean="0">
                            <a:latin typeface="Cambria Math"/>
                          </a:rPr>
                        </m:ctrlPr>
                      </m:sSubPr>
                      <m:e>
                        <m:r>
                          <a:rPr lang="en-US" sz="2000" b="0" i="1" smtClean="0">
                            <a:latin typeface="Cambria Math"/>
                          </a:rPr>
                          <m:t>𝑒</m:t>
                        </m:r>
                      </m:e>
                      <m:sub>
                        <m:r>
                          <a:rPr lang="en-US" sz="2000" b="0" i="1" smtClean="0">
                            <a:latin typeface="Cambria Math"/>
                          </a:rPr>
                          <m:t>𝑖</m:t>
                        </m:r>
                        <m:r>
                          <a:rPr lang="en-US" sz="2000" b="0" i="1" smtClean="0">
                            <a:latin typeface="Cambria Math"/>
                          </a:rPr>
                          <m:t>,</m:t>
                        </m:r>
                        <m:r>
                          <a:rPr lang="en-US" sz="2000" b="0" i="1" smtClean="0">
                            <a:latin typeface="Cambria Math"/>
                          </a:rPr>
                          <m:t>𝑡</m:t>
                        </m:r>
                      </m:sub>
                    </m:sSub>
                  </m:oMath>
                </a14:m>
                <a:endParaRPr lang="en-US" sz="1600" dirty="0" smtClean="0">
                  <a:latin typeface="dcr10" panose="020B0500000000000000" pitchFamily="34" charset="0"/>
                </a:endParaRPr>
              </a:p>
              <a:p>
                <a:r>
                  <a:rPr lang="en-US" sz="1600" dirty="0" smtClean="0">
                    <a:latin typeface="dcr10" panose="020B0500000000000000" pitchFamily="34" charset="0"/>
                  </a:rPr>
                  <a:t>Outside option is </a:t>
                </a:r>
                <a14:m>
                  <m:oMath xmlns:m="http://schemas.openxmlformats.org/officeDocument/2006/math">
                    <m:sSub>
                      <m:sSubPr>
                        <m:ctrlPr>
                          <a:rPr lang="en-US" sz="2000" b="0" i="1" dirty="0" smtClean="0">
                            <a:latin typeface="Cambria Math"/>
                          </a:rPr>
                        </m:ctrlPr>
                      </m:sSubPr>
                      <m:e>
                        <m:acc>
                          <m:accPr>
                            <m:chr m:val="̅"/>
                            <m:ctrlPr>
                              <a:rPr lang="en-US" sz="1600" b="0" i="1" smtClean="0">
                                <a:latin typeface="Cambria Math"/>
                              </a:rPr>
                            </m:ctrlPr>
                          </m:accPr>
                          <m:e>
                            <m:r>
                              <a:rPr lang="en-US" sz="1600" b="0" i="1" smtClean="0">
                                <a:latin typeface="Cambria Math"/>
                              </a:rPr>
                              <m:t>𝑢</m:t>
                            </m:r>
                          </m:e>
                        </m:acc>
                      </m:e>
                      <m:sub>
                        <m:r>
                          <a:rPr lang="en-US" sz="2000" b="0" i="1" dirty="0" smtClean="0">
                            <a:latin typeface="Cambria Math"/>
                          </a:rPr>
                          <m:t>𝑖</m:t>
                        </m:r>
                      </m:sub>
                    </m:sSub>
                    <m:r>
                      <a:rPr lang="en-US" sz="1600" b="0" i="1" smtClean="0">
                        <a:latin typeface="Cambria Math"/>
                      </a:rPr>
                      <m:t>=0</m:t>
                    </m:r>
                  </m:oMath>
                </a14:m>
                <a:endParaRPr lang="en-US" sz="1600" dirty="0">
                  <a:latin typeface="dcr10" panose="020B0500000000000000" pitchFamily="34" charset="0"/>
                </a:endParaRPr>
              </a:p>
              <a:p>
                <a:pPr marL="0" indent="0">
                  <a:buNone/>
                </a:pPr>
                <a:endParaRPr lang="en-US" sz="2000" dirty="0">
                  <a:latin typeface="dcr10" panose="020B0500000000000000" pitchFamily="34" charset="0"/>
                </a:endParaRPr>
              </a:p>
              <a:p>
                <a:pPr marL="0" indent="0">
                  <a:buNone/>
                </a:pPr>
                <a:r>
                  <a:rPr lang="en-US" sz="2000" dirty="0" smtClean="0">
                    <a:latin typeface="dcr10" panose="020B0500000000000000" pitchFamily="34" charset="0"/>
                  </a:rPr>
                  <a:t>Output continuous, depends on effort and investment</a:t>
                </a:r>
              </a:p>
              <a:p>
                <a14:m>
                  <m:oMath xmlns:m="http://schemas.openxmlformats.org/officeDocument/2006/math">
                    <m:sSub>
                      <m:sSubPr>
                        <m:ctrlPr>
                          <a:rPr lang="en-US" sz="1600" b="0" i="1" smtClean="0">
                            <a:latin typeface="Cambria Math"/>
                          </a:rPr>
                        </m:ctrlPr>
                      </m:sSubPr>
                      <m:e>
                        <m:r>
                          <a:rPr lang="en-US" sz="1600" b="0" i="1" smtClean="0">
                            <a:latin typeface="Cambria Math"/>
                          </a:rPr>
                          <m:t>𝑃</m:t>
                        </m:r>
                      </m:e>
                      <m:sub>
                        <m:r>
                          <a:rPr lang="en-US" sz="1600" b="0" i="1" smtClean="0">
                            <a:latin typeface="Cambria Math"/>
                          </a:rPr>
                          <m:t>𝑖</m:t>
                        </m:r>
                      </m:sub>
                    </m:sSub>
                    <m:d>
                      <m:dPr>
                        <m:ctrlPr>
                          <a:rPr lang="en-US" sz="1600" b="0" i="1" smtClean="0">
                            <a:latin typeface="Cambria Math"/>
                          </a:rPr>
                        </m:ctrlPr>
                      </m:dPr>
                      <m:e>
                        <m:sSub>
                          <m:sSubPr>
                            <m:ctrlPr>
                              <a:rPr lang="en-US" sz="1600" b="0" i="1" smtClean="0">
                                <a:latin typeface="Cambria Math"/>
                              </a:rPr>
                            </m:ctrlPr>
                          </m:sSubPr>
                          <m:e>
                            <m:r>
                              <a:rPr lang="en-US" sz="1600" b="0" i="1" smtClean="0">
                                <a:latin typeface="Cambria Math"/>
                              </a:rPr>
                              <m:t>𝑦</m:t>
                            </m:r>
                          </m:e>
                          <m:sub>
                            <m:r>
                              <a:rPr lang="en-US" sz="1600" b="0" i="1" smtClean="0">
                                <a:latin typeface="Cambria Math"/>
                              </a:rPr>
                              <m:t>𝑖</m:t>
                            </m:r>
                          </m:sub>
                        </m:sSub>
                      </m:e>
                      <m:e>
                        <m:sSub>
                          <m:sSubPr>
                            <m:ctrlPr>
                              <a:rPr lang="en-US" sz="1600" b="0" i="1" smtClean="0">
                                <a:latin typeface="Cambria Math"/>
                              </a:rPr>
                            </m:ctrlPr>
                          </m:sSubPr>
                          <m:e>
                            <m:r>
                              <a:rPr lang="en-US" sz="1600" b="0" i="1" smtClean="0">
                                <a:latin typeface="Cambria Math"/>
                              </a:rPr>
                              <m:t>𝑑</m:t>
                            </m:r>
                          </m:e>
                          <m:sub>
                            <m:r>
                              <a:rPr lang="en-US" sz="1600" b="0" i="1" smtClean="0">
                                <a:latin typeface="Cambria Math"/>
                              </a:rPr>
                              <m:t>𝑖</m:t>
                            </m:r>
                          </m:sub>
                        </m:sSub>
                        <m:r>
                          <a:rPr lang="en-US" sz="1600" b="0" i="1" smtClean="0">
                            <a:latin typeface="Cambria Math"/>
                          </a:rPr>
                          <m:t>=0,</m:t>
                        </m:r>
                        <m:sSub>
                          <m:sSubPr>
                            <m:ctrlPr>
                              <a:rPr lang="en-US" sz="1600" b="0" i="1" smtClean="0">
                                <a:latin typeface="Cambria Math"/>
                              </a:rPr>
                            </m:ctrlPr>
                          </m:sSubPr>
                          <m:e>
                            <m:r>
                              <a:rPr lang="en-US" sz="1600" b="0" i="1" smtClean="0">
                                <a:latin typeface="Cambria Math"/>
                              </a:rPr>
                              <m:t>𝑒</m:t>
                            </m:r>
                          </m:e>
                          <m:sub>
                            <m:r>
                              <a:rPr lang="en-US" sz="1600" b="0" i="1" smtClean="0">
                                <a:latin typeface="Cambria Math"/>
                              </a:rPr>
                              <m:t>𝑖</m:t>
                            </m:r>
                          </m:sub>
                        </m:sSub>
                      </m:e>
                    </m:d>
                    <m:r>
                      <a:rPr lang="en-US" sz="1600" b="0" i="1" smtClean="0">
                        <a:latin typeface="Cambria Math"/>
                      </a:rPr>
                      <m:t>=</m:t>
                    </m:r>
                    <m:sSub>
                      <m:sSubPr>
                        <m:ctrlPr>
                          <a:rPr lang="en-US" sz="1600" b="0" i="1" smtClean="0">
                            <a:latin typeface="Cambria Math"/>
                          </a:rPr>
                        </m:ctrlPr>
                      </m:sSubPr>
                      <m:e>
                        <m:r>
                          <a:rPr lang="en-US" sz="1600" b="0" i="1" smtClean="0">
                            <a:latin typeface="Cambria Math"/>
                          </a:rPr>
                          <m:t>𝑃</m:t>
                        </m:r>
                      </m:e>
                      <m:sub>
                        <m:r>
                          <a:rPr lang="en-US" sz="1600" b="0" i="1" smtClean="0">
                            <a:latin typeface="Cambria Math"/>
                          </a:rPr>
                          <m:t>𝑖</m:t>
                        </m:r>
                      </m:sub>
                    </m:sSub>
                    <m:d>
                      <m:dPr>
                        <m:ctrlPr>
                          <a:rPr lang="en-US" sz="1600" b="0" i="1" smtClean="0">
                            <a:latin typeface="Cambria Math"/>
                          </a:rPr>
                        </m:ctrlPr>
                      </m:dPr>
                      <m:e>
                        <m:sSub>
                          <m:sSubPr>
                            <m:ctrlPr>
                              <a:rPr lang="en-US" sz="1600" b="0" i="1" smtClean="0">
                                <a:latin typeface="Cambria Math"/>
                              </a:rPr>
                            </m:ctrlPr>
                          </m:sSubPr>
                          <m:e>
                            <m:r>
                              <a:rPr lang="en-US" sz="1600" b="0" i="1" smtClean="0">
                                <a:latin typeface="Cambria Math"/>
                              </a:rPr>
                              <m:t>𝑦</m:t>
                            </m:r>
                          </m:e>
                          <m:sub>
                            <m:r>
                              <a:rPr lang="en-US" sz="1600" b="0" i="1" smtClean="0">
                                <a:latin typeface="Cambria Math"/>
                              </a:rPr>
                              <m:t>𝑖</m:t>
                            </m:r>
                          </m:sub>
                        </m:sSub>
                      </m:e>
                      <m:e>
                        <m:sSub>
                          <m:sSubPr>
                            <m:ctrlPr>
                              <a:rPr lang="en-US" sz="1600" b="0" i="1" smtClean="0">
                                <a:latin typeface="Cambria Math"/>
                              </a:rPr>
                            </m:ctrlPr>
                          </m:sSubPr>
                          <m:e>
                            <m:r>
                              <a:rPr lang="en-US" sz="1600" b="0" i="1" smtClean="0">
                                <a:latin typeface="Cambria Math"/>
                              </a:rPr>
                              <m:t>𝑑</m:t>
                            </m:r>
                          </m:e>
                          <m:sub>
                            <m:r>
                              <a:rPr lang="en-US" sz="1600" b="0" i="1" smtClean="0">
                                <a:latin typeface="Cambria Math"/>
                              </a:rPr>
                              <m:t>𝑖</m:t>
                            </m:r>
                          </m:sub>
                        </m:sSub>
                        <m:r>
                          <a:rPr lang="en-US" sz="1600" b="0" i="1" smtClean="0">
                            <a:latin typeface="Cambria Math"/>
                          </a:rPr>
                          <m:t>=−</m:t>
                        </m:r>
                        <m:r>
                          <a:rPr lang="en-US" sz="1600" b="0" i="1" smtClean="0">
                            <a:latin typeface="Cambria Math"/>
                          </a:rPr>
                          <m:t>𝑖</m:t>
                        </m:r>
                        <m:r>
                          <a:rPr lang="en-US" sz="1600" b="0" i="1" smtClean="0">
                            <a:latin typeface="Cambria Math"/>
                          </a:rPr>
                          <m:t>,</m:t>
                        </m:r>
                        <m:sSub>
                          <m:sSubPr>
                            <m:ctrlPr>
                              <a:rPr lang="en-US" sz="1600" b="0" i="1" smtClean="0">
                                <a:latin typeface="Cambria Math"/>
                              </a:rPr>
                            </m:ctrlPr>
                          </m:sSubPr>
                          <m:e>
                            <m:r>
                              <a:rPr lang="en-US" sz="1600" b="0" i="1" smtClean="0">
                                <a:latin typeface="Cambria Math"/>
                              </a:rPr>
                              <m:t>𝑒</m:t>
                            </m:r>
                          </m:e>
                          <m:sub>
                            <m:r>
                              <a:rPr lang="en-US" sz="1600" b="0" i="1" smtClean="0">
                                <a:latin typeface="Cambria Math"/>
                              </a:rPr>
                              <m:t>𝑖</m:t>
                            </m:r>
                          </m:sub>
                        </m:sSub>
                      </m:e>
                    </m:d>
                    <m:r>
                      <a:rPr lang="en-US" sz="1600" b="0" i="1" smtClean="0">
                        <a:latin typeface="Cambria Math"/>
                      </a:rPr>
                      <m:t>=</m:t>
                    </m:r>
                    <m:sSub>
                      <m:sSubPr>
                        <m:ctrlPr>
                          <a:rPr lang="en-US" sz="1600" b="0" i="1" smtClean="0">
                            <a:latin typeface="Cambria Math"/>
                          </a:rPr>
                        </m:ctrlPr>
                      </m:sSubPr>
                      <m:e>
                        <m:r>
                          <a:rPr lang="en-US" sz="1600" b="0" i="1" smtClean="0">
                            <a:latin typeface="Cambria Math"/>
                          </a:rPr>
                          <m:t>𝑃</m:t>
                        </m:r>
                      </m:e>
                      <m:sub>
                        <m:r>
                          <a:rPr lang="en-US" sz="1600" b="0" i="1" smtClean="0">
                            <a:latin typeface="Cambria Math"/>
                          </a:rPr>
                          <m:t>𝑖</m:t>
                        </m:r>
                      </m:sub>
                    </m:sSub>
                    <m:r>
                      <a:rPr lang="en-US" sz="1600" b="0" i="1" smtClean="0">
                        <a:latin typeface="Cambria Math"/>
                      </a:rPr>
                      <m:t>(</m:t>
                    </m:r>
                    <m:sSub>
                      <m:sSubPr>
                        <m:ctrlPr>
                          <a:rPr lang="en-US" sz="1600" b="0" i="1" smtClean="0">
                            <a:latin typeface="Cambria Math"/>
                          </a:rPr>
                        </m:ctrlPr>
                      </m:sSubPr>
                      <m:e>
                        <m:r>
                          <a:rPr lang="en-US" sz="1600" b="0" i="1" smtClean="0">
                            <a:latin typeface="Cambria Math"/>
                          </a:rPr>
                          <m:t>𝛼</m:t>
                        </m:r>
                      </m:e>
                      <m:sub>
                        <m:r>
                          <a:rPr lang="en-US" sz="1600" b="0" i="1" smtClean="0">
                            <a:latin typeface="Cambria Math"/>
                          </a:rPr>
                          <m:t>𝑖</m:t>
                        </m:r>
                      </m:sub>
                    </m:sSub>
                    <m:sSub>
                      <m:sSubPr>
                        <m:ctrlPr>
                          <a:rPr lang="en-US" sz="1600" b="0" i="1" smtClean="0">
                            <a:latin typeface="Cambria Math"/>
                          </a:rPr>
                        </m:ctrlPr>
                      </m:sSubPr>
                      <m:e>
                        <m:r>
                          <a:rPr lang="en-US" sz="1600" b="0" i="1" smtClean="0">
                            <a:latin typeface="Cambria Math"/>
                          </a:rPr>
                          <m:t>𝑦</m:t>
                        </m:r>
                      </m:e>
                      <m:sub>
                        <m:r>
                          <a:rPr lang="en-US" sz="1600" b="0" i="1" smtClean="0">
                            <a:latin typeface="Cambria Math"/>
                          </a:rPr>
                          <m:t>𝑖</m:t>
                        </m:r>
                      </m:sub>
                    </m:sSub>
                    <m:r>
                      <a:rPr lang="en-US" sz="1600" b="0" i="1" smtClean="0">
                        <a:latin typeface="Cambria Math"/>
                      </a:rPr>
                      <m:t>|</m:t>
                    </m:r>
                    <m:sSub>
                      <m:sSubPr>
                        <m:ctrlPr>
                          <a:rPr lang="en-US" sz="1600" b="0" i="1" smtClean="0">
                            <a:latin typeface="Cambria Math"/>
                          </a:rPr>
                        </m:ctrlPr>
                      </m:sSubPr>
                      <m:e>
                        <m:r>
                          <a:rPr lang="en-US" sz="1600" b="0" i="1" smtClean="0">
                            <a:latin typeface="Cambria Math"/>
                          </a:rPr>
                          <m:t>𝑑</m:t>
                        </m:r>
                      </m:e>
                      <m:sub>
                        <m:r>
                          <a:rPr lang="en-US" sz="1600" b="0" i="1" smtClean="0">
                            <a:latin typeface="Cambria Math"/>
                          </a:rPr>
                          <m:t>𝑖</m:t>
                        </m:r>
                      </m:sub>
                    </m:sSub>
                    <m:r>
                      <a:rPr lang="en-US" sz="1600" b="0" i="1" smtClean="0">
                        <a:latin typeface="Cambria Math"/>
                      </a:rPr>
                      <m:t>=</m:t>
                    </m:r>
                    <m:r>
                      <a:rPr lang="en-US" sz="1600" b="0" i="1" smtClean="0">
                        <a:latin typeface="Cambria Math"/>
                      </a:rPr>
                      <m:t>𝑖</m:t>
                    </m:r>
                    <m:r>
                      <a:rPr lang="en-US" sz="1600" b="0" i="1" smtClean="0">
                        <a:latin typeface="Cambria Math"/>
                      </a:rPr>
                      <m:t>,</m:t>
                    </m:r>
                    <m:sSub>
                      <m:sSubPr>
                        <m:ctrlPr>
                          <a:rPr lang="en-US" sz="1600" b="0" i="1" smtClean="0">
                            <a:latin typeface="Cambria Math"/>
                          </a:rPr>
                        </m:ctrlPr>
                      </m:sSubPr>
                      <m:e>
                        <m:r>
                          <a:rPr lang="en-US" sz="1600" b="0" i="1" smtClean="0">
                            <a:latin typeface="Cambria Math"/>
                          </a:rPr>
                          <m:t>𝑒</m:t>
                        </m:r>
                      </m:e>
                      <m:sub>
                        <m:r>
                          <a:rPr lang="en-US" sz="1600" b="0" i="1" smtClean="0">
                            <a:latin typeface="Cambria Math"/>
                          </a:rPr>
                          <m:t>𝑖</m:t>
                        </m:r>
                      </m:sub>
                    </m:sSub>
                    <m:r>
                      <a:rPr lang="en-US" sz="1600" b="0" i="1" smtClean="0">
                        <a:latin typeface="Cambria Math"/>
                      </a:rPr>
                      <m:t>)</m:t>
                    </m:r>
                  </m:oMath>
                </a14:m>
                <a:r>
                  <a:rPr lang="en-US" sz="1600" b="0" i="1" dirty="0" smtClean="0">
                    <a:latin typeface="Cambria Math"/>
                  </a:rPr>
                  <a:t> </a:t>
                </a:r>
                <a:r>
                  <a:rPr lang="en-US" sz="1600" b="0" dirty="0" smtClean="0">
                    <a:latin typeface="dcr10" panose="020B0500000000000000" pitchFamily="34" charset="0"/>
                  </a:rPr>
                  <a:t>for</a:t>
                </a:r>
                <a:r>
                  <a:rPr lang="en-US" sz="1600" b="0" dirty="0" smtClean="0">
                    <a:latin typeface="Cambria Math"/>
                  </a:rPr>
                  <a:t> </a:t>
                </a:r>
                <a14:m>
                  <m:oMath xmlns:m="http://schemas.openxmlformats.org/officeDocument/2006/math">
                    <m:sSub>
                      <m:sSubPr>
                        <m:ctrlPr>
                          <a:rPr lang="en-US" sz="1600" b="0" i="1" smtClean="0">
                            <a:latin typeface="Cambria Math"/>
                          </a:rPr>
                        </m:ctrlPr>
                      </m:sSubPr>
                      <m:e>
                        <m:r>
                          <a:rPr lang="en-US" sz="1600" b="0" i="1" smtClean="0">
                            <a:latin typeface="Cambria Math"/>
                          </a:rPr>
                          <m:t>𝛼</m:t>
                        </m:r>
                      </m:e>
                      <m:sub>
                        <m:r>
                          <a:rPr lang="en-US" sz="1600" b="0" i="1" smtClean="0">
                            <a:latin typeface="Cambria Math"/>
                          </a:rPr>
                          <m:t>1</m:t>
                        </m:r>
                      </m:sub>
                    </m:sSub>
                    <m:r>
                      <a:rPr lang="en-US" sz="1600" b="0" i="1" smtClean="0">
                        <a:latin typeface="Cambria Math"/>
                      </a:rPr>
                      <m:t>≥</m:t>
                    </m:r>
                    <m:sSub>
                      <m:sSubPr>
                        <m:ctrlPr>
                          <a:rPr lang="en-US" sz="1600" b="0" i="1" smtClean="0">
                            <a:latin typeface="Cambria Math"/>
                          </a:rPr>
                        </m:ctrlPr>
                      </m:sSubPr>
                      <m:e>
                        <m:r>
                          <a:rPr lang="en-US" sz="1600" b="0" i="1" smtClean="0">
                            <a:latin typeface="Cambria Math"/>
                          </a:rPr>
                          <m:t>𝛼</m:t>
                        </m:r>
                      </m:e>
                      <m:sub>
                        <m:r>
                          <a:rPr lang="en-US" sz="1600" b="0" i="1" smtClean="0">
                            <a:latin typeface="Cambria Math"/>
                          </a:rPr>
                          <m:t>2</m:t>
                        </m:r>
                      </m:sub>
                    </m:sSub>
                    <m:r>
                      <a:rPr lang="en-US" sz="1600" b="0" i="1" smtClean="0">
                        <a:latin typeface="Cambria Math"/>
                      </a:rPr>
                      <m:t>&gt;1</m:t>
                    </m:r>
                  </m:oMath>
                </a14:m>
                <a:r>
                  <a:rPr lang="en-US" sz="1600" b="0" i="1" dirty="0" smtClean="0">
                    <a:latin typeface="Cambria Math"/>
                  </a:rPr>
                  <a:t>, </a:t>
                </a:r>
              </a:p>
              <a:p>
                <a14:m>
                  <m:oMath xmlns:m="http://schemas.openxmlformats.org/officeDocument/2006/math">
                    <m:sSub>
                      <m:sSubPr>
                        <m:ctrlPr>
                          <a:rPr lang="en-US" sz="1600" b="0" i="1" smtClean="0">
                            <a:latin typeface="Cambria Math"/>
                          </a:rPr>
                        </m:ctrlPr>
                      </m:sSubPr>
                      <m:e>
                        <m:r>
                          <a:rPr lang="en-US" sz="1600" b="0" i="1" smtClean="0">
                            <a:latin typeface="Cambria Math"/>
                          </a:rPr>
                          <m:t>𝑒</m:t>
                        </m:r>
                      </m:e>
                      <m:sub>
                        <m:r>
                          <a:rPr lang="en-US" sz="1600" b="0" i="1" smtClean="0">
                            <a:latin typeface="Cambria Math"/>
                          </a:rPr>
                          <m:t>𝑖</m:t>
                        </m:r>
                      </m:sub>
                    </m:sSub>
                    <m:r>
                      <a:rPr lang="en-US" sz="1600" b="0" i="1" smtClean="0">
                        <a:latin typeface="Cambria Math"/>
                      </a:rPr>
                      <m:t>=1</m:t>
                    </m:r>
                  </m:oMath>
                </a14:m>
                <a:r>
                  <a:rPr lang="en-US" sz="1600" dirty="0" smtClean="0">
                    <a:latin typeface="dcr10" panose="020B0500000000000000" pitchFamily="34" charset="0"/>
                  </a:rPr>
                  <a:t> efficient for any </a:t>
                </a:r>
                <a14:m>
                  <m:oMath xmlns:m="http://schemas.openxmlformats.org/officeDocument/2006/math">
                    <m:r>
                      <a:rPr lang="en-US" sz="1600" b="0" i="1" smtClean="0">
                        <a:latin typeface="Cambria Math"/>
                      </a:rPr>
                      <m:t>𝑑</m:t>
                    </m:r>
                  </m:oMath>
                </a14:m>
                <a:endParaRPr lang="en-US" sz="1600" b="0" dirty="0" smtClean="0">
                  <a:latin typeface="dcr10" panose="020B0500000000000000" pitchFamily="34" charset="0"/>
                </a:endParaRPr>
              </a:p>
              <a:p>
                <a14:m>
                  <m:oMath xmlns:m="http://schemas.openxmlformats.org/officeDocument/2006/math">
                    <m:sSub>
                      <m:sSubPr>
                        <m:ctrlPr>
                          <a:rPr lang="en-US" sz="1600" b="0" i="1" smtClean="0">
                            <a:latin typeface="Cambria Math"/>
                          </a:rPr>
                        </m:ctrlPr>
                      </m:sSubPr>
                      <m:e>
                        <m:r>
                          <a:rPr lang="en-US" sz="1600" b="0" i="1" smtClean="0">
                            <a:latin typeface="Cambria Math"/>
                          </a:rPr>
                          <m:t>𝑃</m:t>
                        </m:r>
                      </m:e>
                      <m:sub>
                        <m:r>
                          <a:rPr lang="en-US" sz="1600" b="0" i="1" smtClean="0">
                            <a:latin typeface="Cambria Math"/>
                          </a:rPr>
                          <m:t>1</m:t>
                        </m:r>
                      </m:sub>
                    </m:sSub>
                    <m:r>
                      <a:rPr lang="en-US" sz="1600" b="0" i="1" smtClean="0">
                        <a:latin typeface="Cambria Math"/>
                      </a:rPr>
                      <m:t>=</m:t>
                    </m:r>
                    <m:sSub>
                      <m:sSubPr>
                        <m:ctrlPr>
                          <a:rPr lang="en-US" sz="1600" b="0" i="1" smtClean="0">
                            <a:latin typeface="Cambria Math"/>
                          </a:rPr>
                        </m:ctrlPr>
                      </m:sSubPr>
                      <m:e>
                        <m:r>
                          <a:rPr lang="en-US" sz="1600" b="0" i="1" smtClean="0">
                            <a:latin typeface="Cambria Math"/>
                          </a:rPr>
                          <m:t>𝑃</m:t>
                        </m:r>
                      </m:e>
                      <m:sub>
                        <m:r>
                          <a:rPr lang="en-US" sz="1600" b="0" i="1" smtClean="0">
                            <a:latin typeface="Cambria Math"/>
                          </a:rPr>
                          <m:t>2</m:t>
                        </m:r>
                      </m:sub>
                    </m:sSub>
                    <m:r>
                      <a:rPr lang="en-US" sz="1600" b="0" i="1" smtClean="0">
                        <a:latin typeface="Cambria Math"/>
                      </a:rPr>
                      <m:t>,  </m:t>
                    </m:r>
                    <m:sSub>
                      <m:sSubPr>
                        <m:ctrlPr>
                          <a:rPr lang="en-US" sz="1600" b="0" i="1" smtClean="0">
                            <a:latin typeface="Cambria Math"/>
                          </a:rPr>
                        </m:ctrlPr>
                      </m:sSubPr>
                      <m:e>
                        <m:r>
                          <a:rPr lang="en-US" sz="1600" b="0" i="1" smtClean="0">
                            <a:latin typeface="Cambria Math"/>
                          </a:rPr>
                          <m:t>𝑃</m:t>
                        </m:r>
                      </m:e>
                      <m:sub>
                        <m:r>
                          <a:rPr lang="en-US" sz="1600" b="0" i="1" smtClean="0">
                            <a:latin typeface="Cambria Math"/>
                          </a:rPr>
                          <m:t>𝑖</m:t>
                        </m:r>
                      </m:sub>
                    </m:sSub>
                  </m:oMath>
                </a14:m>
                <a:r>
                  <a:rPr lang="en-US" sz="1600" dirty="0" smtClean="0">
                    <a:latin typeface="dcr10" panose="020B0500000000000000" pitchFamily="34" charset="0"/>
                  </a:rPr>
                  <a:t> is smooth and satisfies MLRP, with density </a:t>
                </a:r>
                <a14:m>
                  <m:oMath xmlns:m="http://schemas.openxmlformats.org/officeDocument/2006/math">
                    <m:sSub>
                      <m:sSubPr>
                        <m:ctrlPr>
                          <a:rPr lang="en-US" sz="1600" b="0" i="1" smtClean="0">
                            <a:latin typeface="Cambria Math"/>
                          </a:rPr>
                        </m:ctrlPr>
                      </m:sSubPr>
                      <m:e>
                        <m:r>
                          <a:rPr lang="en-US" sz="1600" b="0" i="1" smtClean="0">
                            <a:latin typeface="Cambria Math"/>
                          </a:rPr>
                          <m:t>𝑝</m:t>
                        </m:r>
                      </m:e>
                      <m:sub>
                        <m:r>
                          <a:rPr lang="en-US" sz="1600" b="0" i="1" smtClean="0">
                            <a:latin typeface="Cambria Math"/>
                          </a:rPr>
                          <m:t>𝑖</m:t>
                        </m:r>
                      </m:sub>
                    </m:sSub>
                  </m:oMath>
                </a14:m>
                <a:endParaRPr lang="en-US" sz="1600" dirty="0" smtClean="0">
                  <a:latin typeface="dcr10" panose="020B0500000000000000" pitchFamily="34" charset="0"/>
                </a:endParaRPr>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457200" y="1676400"/>
                <a:ext cx="8229600" cy="4724400"/>
              </a:xfrm>
              <a:blipFill rotWithShape="1">
                <a:blip r:embed="rId3"/>
                <a:stretch>
                  <a:fillRect l="-741" t="-645"/>
                </a:stretch>
              </a:blipFill>
            </p:spPr>
            <p:txBody>
              <a:bodyPr/>
              <a:lstStyle/>
              <a:p>
                <a:r>
                  <a:rPr lang="en-US">
                    <a:noFill/>
                  </a:rPr>
                  <a:t> </a:t>
                </a:r>
              </a:p>
            </p:txBody>
          </p:sp>
        </mc:Fallback>
      </mc:AlternateContent>
    </p:spTree>
    <p:extLst>
      <p:ext uri="{BB962C8B-B14F-4D97-AF65-F5344CB8AC3E}">
        <p14:creationId xmlns:p14="http://schemas.microsoft.com/office/powerpoint/2010/main" val="109795331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Permanent Investment: Main Result</a:t>
            </a:r>
            <a:endParaRPr lang="en-US" sz="2800" dirty="0">
              <a:solidFill>
                <a:srgbClr val="333399"/>
              </a:solidFill>
            </a:endParaRPr>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457200" y="1447800"/>
                <a:ext cx="8229600" cy="46593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smtClean="0">
                    <a:latin typeface="dcr10" panose="020B0500000000000000" pitchFamily="34" charset="0"/>
                  </a:rPr>
                  <a:t>Define</a:t>
                </a:r>
              </a:p>
              <a:p>
                <a:pPr marL="0" indent="0">
                  <a:buFont typeface="Arial" pitchFamily="34" charset="0"/>
                  <a:buNone/>
                </a:pPr>
                <a14:m>
                  <m:oMathPara xmlns:m="http://schemas.openxmlformats.org/officeDocument/2006/math">
                    <m:oMathParaPr>
                      <m:jc m:val="centerGroup"/>
                    </m:oMathParaPr>
                    <m:oMath xmlns:m="http://schemas.openxmlformats.org/officeDocument/2006/math">
                      <m:r>
                        <a:rPr lang="en-US" sz="2000" b="0" i="1" smtClean="0">
                          <a:latin typeface="Cambria Math"/>
                        </a:rPr>
                        <m:t>𝐿</m:t>
                      </m:r>
                      <m:d>
                        <m:dPr>
                          <m:ctrlPr>
                            <a:rPr lang="en-US" sz="2000" b="0" i="1" smtClean="0">
                              <a:latin typeface="Cambria Math"/>
                            </a:rPr>
                          </m:ctrlPr>
                        </m:dPr>
                        <m:e>
                          <m:r>
                            <a:rPr lang="en-US" sz="2000" b="0" i="1" smtClean="0">
                              <a:latin typeface="Cambria Math"/>
                            </a:rPr>
                            <m:t>𝑦</m:t>
                          </m:r>
                        </m:e>
                      </m:d>
                      <m:r>
                        <a:rPr lang="en-US" sz="2000" b="0" i="1" smtClean="0">
                          <a:latin typeface="Cambria Math"/>
                        </a:rPr>
                        <m:t>=</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𝑝</m:t>
                              </m:r>
                            </m:e>
                            <m:sub>
                              <m:r>
                                <a:rPr lang="en-US" sz="2000" b="0" i="1" smtClean="0">
                                  <a:latin typeface="Cambria Math"/>
                                </a:rPr>
                                <m:t>𝑖</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𝑦</m:t>
                              </m:r>
                            </m:e>
                            <m:sub>
                              <m:r>
                                <a:rPr lang="en-US" sz="2000" b="0" i="1" smtClean="0">
                                  <a:latin typeface="Cambria Math"/>
                                </a:rPr>
                                <m:t>𝑖</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𝑒</m:t>
                              </m:r>
                            </m:e>
                            <m:sub>
                              <m:r>
                                <a:rPr lang="en-US" sz="2000" b="0" i="1" smtClean="0">
                                  <a:latin typeface="Cambria Math"/>
                                </a:rPr>
                                <m:t>𝑖</m:t>
                              </m:r>
                            </m:sub>
                          </m:sSub>
                          <m:r>
                            <a:rPr lang="en-US" sz="2000" b="0" i="1" smtClean="0">
                              <a:latin typeface="Cambria Math"/>
                            </a:rPr>
                            <m:t>=1)</m:t>
                          </m:r>
                        </m:num>
                        <m:den>
                          <m:sSub>
                            <m:sSubPr>
                              <m:ctrlPr>
                                <a:rPr lang="en-US" sz="2000" b="0" i="1" smtClean="0">
                                  <a:latin typeface="Cambria Math"/>
                                </a:rPr>
                              </m:ctrlPr>
                            </m:sSubPr>
                            <m:e>
                              <m:r>
                                <a:rPr lang="en-US" sz="2000" b="0" i="1" smtClean="0">
                                  <a:latin typeface="Cambria Math"/>
                                </a:rPr>
                                <m:t>𝑝</m:t>
                              </m:r>
                            </m:e>
                            <m:sub>
                              <m:r>
                                <a:rPr lang="en-US" sz="2000" b="0" i="1" smtClean="0">
                                  <a:latin typeface="Cambria Math"/>
                                </a:rPr>
                                <m:t>𝑖</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𝑦</m:t>
                              </m:r>
                            </m:e>
                            <m:sub>
                              <m:r>
                                <a:rPr lang="en-US" sz="2000" b="0" i="1" smtClean="0">
                                  <a:latin typeface="Cambria Math"/>
                                </a:rPr>
                                <m:t>𝑖</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𝑒</m:t>
                              </m:r>
                            </m:e>
                            <m:sub>
                              <m:r>
                                <a:rPr lang="en-US" sz="2000" b="0" i="1" smtClean="0">
                                  <a:latin typeface="Cambria Math"/>
                                </a:rPr>
                                <m:t>𝑖</m:t>
                              </m:r>
                            </m:sub>
                          </m:sSub>
                          <m:r>
                            <a:rPr lang="en-US" sz="2000" b="0" i="1" smtClean="0">
                              <a:latin typeface="Cambria Math"/>
                            </a:rPr>
                            <m:t>=0)</m:t>
                          </m:r>
                        </m:den>
                      </m:f>
                    </m:oMath>
                  </m:oMathPara>
                </a14:m>
                <a:endParaRPr lang="en-US" sz="2000" dirty="0" smtClean="0">
                  <a:latin typeface="dcr10" panose="020B0500000000000000" pitchFamily="34" charset="0"/>
                </a:endParaRPr>
              </a:p>
              <a:p>
                <a:pPr marL="0" indent="0">
                  <a:buFont typeface="Arial" pitchFamily="34" charset="0"/>
                  <a:buNone/>
                </a:pPr>
                <a:endParaRPr lang="en-US" sz="2000" dirty="0">
                  <a:latin typeface="dcr10" panose="020B0500000000000000" pitchFamily="34" charset="0"/>
                </a:endParaRPr>
              </a:p>
              <a:p>
                <a:pPr marL="0" indent="0">
                  <a:buFont typeface="Arial" pitchFamily="34" charset="0"/>
                  <a:buNone/>
                </a:pPr>
                <a:r>
                  <a:rPr lang="en-US" sz="2000" dirty="0" smtClean="0">
                    <a:latin typeface="dcr10" panose="020B0500000000000000" pitchFamily="34" charset="0"/>
                  </a:rPr>
                  <a:t>There exist </a:t>
                </a:r>
                <a14:m>
                  <m:oMath xmlns:m="http://schemas.openxmlformats.org/officeDocument/2006/math">
                    <m:r>
                      <a:rPr lang="en-US" sz="2000" b="0" i="1" smtClean="0">
                        <a:latin typeface="Cambria Math"/>
                      </a:rPr>
                      <m:t>0≤</m:t>
                    </m:r>
                    <m:sSub>
                      <m:sSubPr>
                        <m:ctrlPr>
                          <a:rPr lang="en-US" sz="2000" b="0" i="1" smtClean="0">
                            <a:latin typeface="Cambria Math"/>
                          </a:rPr>
                        </m:ctrlPr>
                      </m:sSubPr>
                      <m:e>
                        <m:r>
                          <a:rPr lang="en-US" sz="2000" b="0" i="1" smtClean="0">
                            <a:latin typeface="Cambria Math"/>
                          </a:rPr>
                          <m:t>𝛿</m:t>
                        </m:r>
                      </m:e>
                      <m:sub>
                        <m:r>
                          <a:rPr lang="en-US" sz="2000" b="0" i="1" smtClean="0">
                            <a:latin typeface="Cambria Math"/>
                          </a:rPr>
                          <m:t>𝐿</m:t>
                        </m:r>
                      </m:sub>
                    </m:sSub>
                    <m:r>
                      <a:rPr lang="en-US" sz="2000" b="0" i="1" smtClean="0">
                        <a:latin typeface="Cambria Math"/>
                      </a:rPr>
                      <m:t>&lt;</m:t>
                    </m:r>
                    <m:sSub>
                      <m:sSubPr>
                        <m:ctrlPr>
                          <a:rPr lang="en-US" sz="2000" b="0" i="1" smtClean="0">
                            <a:latin typeface="Cambria Math"/>
                          </a:rPr>
                        </m:ctrlPr>
                      </m:sSubPr>
                      <m:e>
                        <m:r>
                          <a:rPr lang="en-US" sz="2000" b="0" i="1" smtClean="0">
                            <a:latin typeface="Cambria Math"/>
                          </a:rPr>
                          <m:t>𝛿</m:t>
                        </m:r>
                      </m:e>
                      <m:sub>
                        <m:r>
                          <a:rPr lang="en-US" sz="2000" b="0" i="1" smtClean="0">
                            <a:latin typeface="Cambria Math"/>
                          </a:rPr>
                          <m:t>𝐻</m:t>
                        </m:r>
                      </m:sub>
                    </m:sSub>
                    <m:r>
                      <a:rPr lang="en-US" sz="2000" b="0" i="1" smtClean="0">
                        <a:latin typeface="Cambria Math"/>
                      </a:rPr>
                      <m:t>&lt;1</m:t>
                    </m:r>
                  </m:oMath>
                </a14:m>
                <a:r>
                  <a:rPr lang="en-US" sz="2000" dirty="0" smtClean="0">
                    <a:latin typeface="dcr10" panose="020B0500000000000000" pitchFamily="34" charset="0"/>
                  </a:rPr>
                  <a:t> and </a:t>
                </a:r>
                <a14:m>
                  <m:oMath xmlns:m="http://schemas.openxmlformats.org/officeDocument/2006/math">
                    <m:acc>
                      <m:accPr>
                        <m:chr m:val="̅"/>
                        <m:ctrlPr>
                          <a:rPr lang="en-US" sz="2000" b="0" i="1" smtClean="0">
                            <a:latin typeface="Cambria Math"/>
                          </a:rPr>
                        </m:ctrlPr>
                      </m:accPr>
                      <m:e>
                        <m:r>
                          <m:rPr>
                            <m:sty m:val="p"/>
                          </m:rPr>
                          <a:rPr lang="en-US" sz="2000" b="0" i="0" smtClean="0">
                            <a:latin typeface="Cambria Math"/>
                          </a:rPr>
                          <m:t>Δ</m:t>
                        </m:r>
                      </m:e>
                    </m:acc>
                    <m:r>
                      <a:rPr lang="en-US" sz="2000" b="0" i="1" dirty="0" smtClean="0">
                        <a:latin typeface="Cambria Math"/>
                      </a:rPr>
                      <m:t>&gt;0</m:t>
                    </m:r>
                  </m:oMath>
                </a14:m>
                <a:r>
                  <a:rPr lang="en-US" sz="2000" dirty="0" smtClean="0">
                    <a:latin typeface="dcr10" panose="020B0500000000000000" pitchFamily="34" charset="0"/>
                  </a:rPr>
                  <a:t> such that if </a:t>
                </a:r>
                <a14:m>
                  <m:oMath xmlns:m="http://schemas.openxmlformats.org/officeDocument/2006/math">
                    <m:r>
                      <a:rPr lang="en-US" sz="2000" b="0" i="1" smtClean="0">
                        <a:latin typeface="Cambria Math"/>
                      </a:rPr>
                      <m:t>𝛿</m:t>
                    </m:r>
                    <m:r>
                      <a:rPr lang="en-US" sz="2000" b="0" i="1" smtClean="0">
                        <a:latin typeface="Cambria Math"/>
                      </a:rPr>
                      <m:t>∈(</m:t>
                    </m:r>
                    <m:sSub>
                      <m:sSubPr>
                        <m:ctrlPr>
                          <a:rPr lang="en-US" sz="2000" b="0" i="1" smtClean="0">
                            <a:latin typeface="Cambria Math"/>
                          </a:rPr>
                        </m:ctrlPr>
                      </m:sSubPr>
                      <m:e>
                        <m:r>
                          <a:rPr lang="en-US" sz="2000" b="0" i="1" smtClean="0">
                            <a:latin typeface="Cambria Math"/>
                          </a:rPr>
                          <m:t>𝛿</m:t>
                        </m:r>
                      </m:e>
                      <m:sub>
                        <m:r>
                          <a:rPr lang="en-US" sz="2000" b="0" i="1" smtClean="0">
                            <a:latin typeface="Cambria Math"/>
                          </a:rPr>
                          <m:t>𝐿</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𝛿</m:t>
                        </m:r>
                      </m:e>
                      <m:sub>
                        <m:r>
                          <a:rPr lang="en-US" sz="2000" b="0" i="1" smtClean="0">
                            <a:latin typeface="Cambria Math"/>
                          </a:rPr>
                          <m:t>𝐻</m:t>
                        </m:r>
                      </m:sub>
                    </m:sSub>
                    <m:r>
                      <a:rPr lang="en-US" sz="2000" b="0" i="1" smtClean="0">
                        <a:latin typeface="Cambria Math"/>
                      </a:rPr>
                      <m:t>)</m:t>
                    </m:r>
                  </m:oMath>
                </a14:m>
                <a:r>
                  <a:rPr lang="en-US" sz="2000" dirty="0" smtClean="0">
                    <a:latin typeface="dcr10" panose="020B0500000000000000" pitchFamily="34" charset="0"/>
                  </a:rPr>
                  <a:t> and </a:t>
                </a:r>
                <a14:m>
                  <m:oMath xmlns:m="http://schemas.openxmlformats.org/officeDocument/2006/math">
                    <m:sSub>
                      <m:sSubPr>
                        <m:ctrlPr>
                          <a:rPr lang="en-US" sz="2000" b="0" i="1" smtClean="0">
                            <a:latin typeface="Cambria Math"/>
                          </a:rPr>
                        </m:ctrlPr>
                      </m:sSubPr>
                      <m:e>
                        <m:r>
                          <a:rPr lang="en-US" sz="2000" b="0" i="1" smtClean="0">
                            <a:latin typeface="Cambria Math"/>
                          </a:rPr>
                          <m:t>𝛼</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𝛼</m:t>
                        </m:r>
                      </m:e>
                      <m:sub>
                        <m:r>
                          <a:rPr lang="en-US" sz="2000" b="0" i="1" smtClean="0">
                            <a:latin typeface="Cambria Math"/>
                          </a:rPr>
                          <m:t>2</m:t>
                        </m:r>
                      </m:sub>
                    </m:sSub>
                    <m:r>
                      <a:rPr lang="en-US" sz="2000" b="0" i="1" smtClean="0">
                        <a:latin typeface="Cambria Math"/>
                      </a:rPr>
                      <m:t>&lt;</m:t>
                    </m:r>
                    <m:acc>
                      <m:accPr>
                        <m:chr m:val="̅"/>
                        <m:ctrlPr>
                          <a:rPr lang="en-US" sz="2000" b="0" i="1" smtClean="0">
                            <a:latin typeface="Cambria Math"/>
                          </a:rPr>
                        </m:ctrlPr>
                      </m:accPr>
                      <m:e>
                        <m:r>
                          <m:rPr>
                            <m:sty m:val="p"/>
                          </m:rPr>
                          <a:rPr lang="en-US" sz="2000" b="0" i="0" smtClean="0">
                            <a:latin typeface="Cambria Math"/>
                          </a:rPr>
                          <m:t>Δ</m:t>
                        </m:r>
                      </m:e>
                    </m:acc>
                  </m:oMath>
                </a14:m>
                <a:r>
                  <a:rPr lang="en-US" sz="2000" dirty="0" smtClean="0">
                    <a:latin typeface="dcr10" panose="020B0500000000000000" pitchFamily="34" charset="0"/>
                  </a:rPr>
                  <a:t>, then any surplus-maximizing contract </a:t>
                </a:r>
                <a14:m>
                  <m:oMath xmlns:m="http://schemas.openxmlformats.org/officeDocument/2006/math">
                    <m:sSup>
                      <m:sSupPr>
                        <m:ctrlPr>
                          <a:rPr lang="en-US" sz="2000" b="0" i="1" smtClean="0">
                            <a:latin typeface="Cambria Math"/>
                          </a:rPr>
                        </m:ctrlPr>
                      </m:sSupPr>
                      <m:e>
                        <m:r>
                          <a:rPr lang="en-US" sz="2000" b="0" i="1" smtClean="0">
                            <a:latin typeface="Cambria Math"/>
                          </a:rPr>
                          <m:t>𝜎</m:t>
                        </m:r>
                      </m:e>
                      <m:sup>
                        <m:r>
                          <a:rPr lang="en-US" sz="2000" b="0" i="1" smtClean="0">
                            <a:latin typeface="Cambria Math"/>
                          </a:rPr>
                          <m:t>∗</m:t>
                        </m:r>
                      </m:sup>
                    </m:sSup>
                  </m:oMath>
                </a14:m>
                <a:r>
                  <a:rPr lang="en-US" sz="2000" dirty="0" smtClean="0">
                    <a:latin typeface="dcr10" panose="020B0500000000000000" pitchFamily="34" charset="0"/>
                  </a:rPr>
                  <a:t> satisfies:</a:t>
                </a:r>
              </a:p>
              <a:p>
                <a:pPr marL="0" indent="0">
                  <a:buFont typeface="Arial" pitchFamily="34" charset="0"/>
                  <a:buNone/>
                </a:pPr>
                <a:endParaRPr lang="en-US" sz="2000" dirty="0">
                  <a:latin typeface="dcr10" panose="020B0500000000000000" pitchFamily="34" charset="0"/>
                </a:endParaRPr>
              </a:p>
              <a:p>
                <a:pPr marL="457200" indent="-457200">
                  <a:buFont typeface="+mj-lt"/>
                  <a:buAutoNum type="arabicPeriod"/>
                </a:pPr>
                <a:r>
                  <a:rPr lang="en-US" sz="2000" b="0" dirty="0" smtClean="0">
                    <a:latin typeface="dcr10" panose="020B0500000000000000" pitchFamily="34" charset="0"/>
                  </a:rPr>
                  <a:t>Both </a:t>
                </a:r>
                <a:r>
                  <a:rPr lang="en-US" sz="2000" dirty="0">
                    <a:latin typeface="dcr10" panose="020B0500000000000000" pitchFamily="34" charset="0"/>
                  </a:rPr>
                  <a:t>a</a:t>
                </a:r>
                <a:r>
                  <a:rPr lang="en-US" sz="2000" dirty="0" smtClean="0">
                    <a:latin typeface="dcr10" panose="020B0500000000000000" pitchFamily="34" charset="0"/>
                  </a:rPr>
                  <a:t>gents work in first period: </a:t>
                </a:r>
                <a14:m>
                  <m:oMath xmlns:m="http://schemas.openxmlformats.org/officeDocument/2006/math">
                    <m:sSub>
                      <m:sSubPr>
                        <m:ctrlPr>
                          <a:rPr lang="en-US" sz="2000" b="0" i="1" smtClean="0">
                            <a:latin typeface="Cambria Math"/>
                          </a:rPr>
                        </m:ctrlPr>
                      </m:sSubPr>
                      <m:e>
                        <m:r>
                          <a:rPr lang="en-US" sz="2000" b="0" i="1" smtClean="0">
                            <a:latin typeface="Cambria Math"/>
                          </a:rPr>
                          <m:t>𝑒</m:t>
                        </m:r>
                      </m:e>
                      <m:sub>
                        <m:r>
                          <a:rPr lang="en-US" sz="2000" b="0" i="1" smtClean="0">
                            <a:latin typeface="Cambria Math"/>
                          </a:rPr>
                          <m:t>1,0</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𝑒</m:t>
                        </m:r>
                      </m:e>
                      <m:sub>
                        <m:r>
                          <a:rPr lang="en-US" sz="2000" b="0" i="1" smtClean="0">
                            <a:latin typeface="Cambria Math"/>
                          </a:rPr>
                          <m:t>2,0</m:t>
                        </m:r>
                      </m:sub>
                    </m:sSub>
                    <m:r>
                      <a:rPr lang="en-US" sz="2000" b="0" i="1" smtClean="0">
                        <a:latin typeface="Cambria Math"/>
                      </a:rPr>
                      <m:t>=1</m:t>
                    </m:r>
                  </m:oMath>
                </a14:m>
                <a:endParaRPr lang="en-US" sz="2000" dirty="0">
                  <a:latin typeface="dcr10" panose="020B0500000000000000" pitchFamily="34" charset="0"/>
                </a:endParaRPr>
              </a:p>
              <a:p>
                <a:pPr marL="457200" indent="-457200">
                  <a:buFont typeface="+mj-lt"/>
                  <a:buAutoNum type="arabicPeriod"/>
                </a:pPr>
                <a:r>
                  <a:rPr lang="en-US" sz="2000" dirty="0" smtClean="0">
                    <a:latin typeface="dcr10" panose="020B0500000000000000" pitchFamily="34" charset="0"/>
                  </a:rPr>
                  <a:t>The principal sometimes invests in Agent 2: </a:t>
                </a:r>
                <a14:m>
                  <m:oMath xmlns:m="http://schemas.openxmlformats.org/officeDocument/2006/math">
                    <m:sSub>
                      <m:sSubPr>
                        <m:ctrlPr>
                          <a:rPr lang="en-US" sz="2000" b="0" i="1" smtClean="0">
                            <a:latin typeface="Cambria Math"/>
                          </a:rPr>
                        </m:ctrlPr>
                      </m:sSubPr>
                      <m:e>
                        <m:r>
                          <a:rPr lang="en-US" sz="2000" b="0" i="1" smtClean="0">
                            <a:latin typeface="Cambria Math"/>
                          </a:rPr>
                          <m:t>𝑑</m:t>
                        </m:r>
                      </m:e>
                      <m:sub>
                        <m:r>
                          <a:rPr lang="en-US" sz="2000" b="0" i="1" smtClean="0">
                            <a:latin typeface="Cambria Math"/>
                          </a:rPr>
                          <m:t>1</m:t>
                        </m:r>
                      </m:sub>
                    </m:sSub>
                    <m:r>
                      <a:rPr lang="en-US" sz="2000" b="0" i="1" smtClean="0">
                        <a:latin typeface="Cambria Math"/>
                      </a:rPr>
                      <m:t>=2</m:t>
                    </m:r>
                  </m:oMath>
                </a14:m>
                <a:r>
                  <a:rPr lang="en-US" sz="2000" dirty="0" smtClean="0">
                    <a:latin typeface="dcr10" panose="020B0500000000000000" pitchFamily="34" charset="0"/>
                  </a:rPr>
                  <a:t> if </a:t>
                </a:r>
                <a14:m>
                  <m:oMath xmlns:m="http://schemas.openxmlformats.org/officeDocument/2006/math">
                    <m:r>
                      <a:rPr lang="en-US" sz="2000" b="0" i="1" smtClean="0">
                        <a:latin typeface="Cambria Math"/>
                      </a:rPr>
                      <m:t>𝐿</m:t>
                    </m:r>
                    <m:d>
                      <m:dPr>
                        <m:ctrlPr>
                          <a:rPr lang="en-US" sz="2000" b="0" i="1" smtClean="0">
                            <a:latin typeface="Cambria Math"/>
                          </a:rPr>
                        </m:ctrlPr>
                      </m:dPr>
                      <m:e>
                        <m:sSub>
                          <m:sSubPr>
                            <m:ctrlPr>
                              <a:rPr lang="en-US" sz="2000" b="0" i="1" smtClean="0">
                                <a:latin typeface="Cambria Math"/>
                              </a:rPr>
                            </m:ctrlPr>
                          </m:sSubPr>
                          <m:e>
                            <m:r>
                              <a:rPr lang="en-US" sz="2000" b="0" i="1" smtClean="0">
                                <a:latin typeface="Cambria Math"/>
                              </a:rPr>
                              <m:t>𝑦</m:t>
                            </m:r>
                          </m:e>
                          <m:sub>
                            <m:r>
                              <a:rPr lang="en-US" sz="2000" b="0" i="1" smtClean="0">
                                <a:latin typeface="Cambria Math"/>
                              </a:rPr>
                              <m:t>2,0</m:t>
                            </m:r>
                          </m:sub>
                        </m:sSub>
                      </m:e>
                    </m:d>
                    <m:r>
                      <a:rPr lang="en-US" sz="2000" b="0" i="1" smtClean="0">
                        <a:latin typeface="Cambria Math"/>
                      </a:rPr>
                      <m:t>&gt;1</m:t>
                    </m:r>
                  </m:oMath>
                </a14:m>
                <a:r>
                  <a:rPr lang="en-US" sz="2000" dirty="0" smtClean="0">
                    <a:latin typeface="dcr10" panose="020B0500000000000000" pitchFamily="34" charset="0"/>
                  </a:rPr>
                  <a:t> and </a:t>
                </a:r>
              </a:p>
              <a:p>
                <a:pPr marL="0" indent="0">
                  <a:buNone/>
                </a:pPr>
                <a14:m>
                  <m:oMathPara xmlns:m="http://schemas.openxmlformats.org/officeDocument/2006/math">
                    <m:oMathParaPr>
                      <m:jc m:val="centerGroup"/>
                    </m:oMathParaPr>
                    <m:oMath xmlns:m="http://schemas.openxmlformats.org/officeDocument/2006/math">
                      <m:f>
                        <m:fPr>
                          <m:ctrlPr>
                            <a:rPr lang="en-US" sz="2000" i="1" smtClean="0">
                              <a:latin typeface="Cambria Math"/>
                            </a:rPr>
                          </m:ctrlPr>
                        </m:fPr>
                        <m:num>
                          <m:r>
                            <a:rPr lang="en-US" sz="2000" b="0" i="1" smtClean="0">
                              <a:latin typeface="Cambria Math"/>
                            </a:rPr>
                            <m:t>1</m:t>
                          </m:r>
                        </m:num>
                        <m:den>
                          <m:r>
                            <a:rPr lang="en-US" sz="2000" b="0" i="1" smtClean="0">
                              <a:latin typeface="Cambria Math"/>
                            </a:rPr>
                            <m:t>𝐿</m:t>
                          </m:r>
                          <m:r>
                            <a:rPr lang="en-US" sz="2000" b="0" i="1" smtClean="0">
                              <a:latin typeface="Cambria Math"/>
                            </a:rPr>
                            <m:t>(</m:t>
                          </m:r>
                          <m:sSub>
                            <m:sSubPr>
                              <m:ctrlPr>
                                <a:rPr lang="en-US" sz="2000" b="0" i="1" smtClean="0">
                                  <a:latin typeface="Cambria Math"/>
                                </a:rPr>
                              </m:ctrlPr>
                            </m:sSubPr>
                            <m:e>
                              <m:r>
                                <a:rPr lang="en-US" sz="2000" b="0" i="1" smtClean="0">
                                  <a:latin typeface="Cambria Math"/>
                                </a:rPr>
                                <m:t>𝑦</m:t>
                              </m:r>
                            </m:e>
                            <m:sub>
                              <m:r>
                                <a:rPr lang="en-US" sz="2000" b="0" i="1" smtClean="0">
                                  <a:latin typeface="Cambria Math"/>
                                </a:rPr>
                                <m:t>2,0</m:t>
                              </m:r>
                            </m:sub>
                          </m:sSub>
                          <m:r>
                            <a:rPr lang="en-US" sz="2000" b="0" i="1" smtClean="0">
                              <a:latin typeface="Cambria Math"/>
                            </a:rPr>
                            <m:t>)</m:t>
                          </m:r>
                        </m:den>
                      </m:f>
                      <m:r>
                        <a:rPr lang="en-US" sz="2000" b="0" i="1" smtClean="0">
                          <a:latin typeface="Cambria Math"/>
                        </a:rPr>
                        <m:t>&lt;</m:t>
                      </m:r>
                      <m:r>
                        <a:rPr lang="en-US" sz="2000" b="0" i="1" smtClean="0">
                          <a:latin typeface="Cambria Math"/>
                        </a:rPr>
                        <m:t>𝛾</m:t>
                      </m:r>
                      <m:r>
                        <a:rPr lang="en-US" sz="2000" b="0" i="1" smtClean="0">
                          <a:latin typeface="Cambria Math"/>
                        </a:rPr>
                        <m:t>+</m:t>
                      </m:r>
                      <m:r>
                        <a:rPr lang="en-US" sz="2000" b="0" i="1" smtClean="0">
                          <a:latin typeface="Cambria Math"/>
                        </a:rPr>
                        <m:t>𝛽</m:t>
                      </m:r>
                      <m:d>
                        <m:dPr>
                          <m:ctrlPr>
                            <a:rPr lang="en-US" sz="2000" b="0" i="1" smtClean="0">
                              <a:latin typeface="Cambria Math"/>
                            </a:rPr>
                          </m:ctrlPr>
                        </m:dPr>
                        <m:e>
                          <m:f>
                            <m:fPr>
                              <m:ctrlPr>
                                <a:rPr lang="en-US" sz="2000" b="0" i="1" smtClean="0">
                                  <a:latin typeface="Cambria Math"/>
                                </a:rPr>
                              </m:ctrlPr>
                            </m:fPr>
                            <m:num>
                              <m:r>
                                <a:rPr lang="en-US" sz="2000" b="0" i="1" smtClean="0">
                                  <a:latin typeface="Cambria Math"/>
                                </a:rPr>
                                <m:t>1</m:t>
                              </m:r>
                            </m:num>
                            <m:den>
                              <m:r>
                                <a:rPr lang="en-US" sz="2000" b="0" i="1" smtClean="0">
                                  <a:latin typeface="Cambria Math"/>
                                </a:rPr>
                                <m:t>𝐿</m:t>
                              </m:r>
                              <m:r>
                                <a:rPr lang="en-US" sz="2000" b="0" i="1" smtClean="0">
                                  <a:latin typeface="Cambria Math"/>
                                </a:rPr>
                                <m:t>(</m:t>
                              </m:r>
                              <m:sSub>
                                <m:sSubPr>
                                  <m:ctrlPr>
                                    <a:rPr lang="en-US" sz="2000" b="0" i="1" smtClean="0">
                                      <a:latin typeface="Cambria Math"/>
                                    </a:rPr>
                                  </m:ctrlPr>
                                </m:sSubPr>
                                <m:e>
                                  <m:r>
                                    <a:rPr lang="en-US" sz="2000" b="0" i="1" smtClean="0">
                                      <a:latin typeface="Cambria Math"/>
                                    </a:rPr>
                                    <m:t>𝑦</m:t>
                                  </m:r>
                                </m:e>
                                <m:sub>
                                  <m:r>
                                    <a:rPr lang="en-US" sz="2000" b="0" i="1" smtClean="0">
                                      <a:latin typeface="Cambria Math"/>
                                    </a:rPr>
                                    <m:t>1,0</m:t>
                                  </m:r>
                                </m:sub>
                              </m:sSub>
                              <m:r>
                                <a:rPr lang="en-US" sz="2000" b="0" i="1" smtClean="0">
                                  <a:latin typeface="Cambria Math"/>
                                </a:rPr>
                                <m:t>)</m:t>
                              </m:r>
                            </m:den>
                          </m:f>
                        </m:e>
                      </m:d>
                    </m:oMath>
                  </m:oMathPara>
                </a14:m>
                <a:endParaRPr lang="en-US" sz="2000" dirty="0" smtClean="0">
                  <a:latin typeface="dcr10" panose="020B0500000000000000" pitchFamily="34" charset="0"/>
                </a:endParaRPr>
              </a:p>
              <a:p>
                <a:pPr marL="0" indent="0">
                  <a:buNone/>
                </a:pPr>
                <a:r>
                  <a:rPr lang="en-US" sz="2000" dirty="0" smtClean="0">
                    <a:latin typeface="dcr10" panose="020B0500000000000000" pitchFamily="34" charset="0"/>
                  </a:rPr>
                  <a:t>      for some </a:t>
                </a:r>
                <a14:m>
                  <m:oMath xmlns:m="http://schemas.openxmlformats.org/officeDocument/2006/math">
                    <m:r>
                      <a:rPr lang="en-US" sz="2000" b="0" i="1" smtClean="0">
                        <a:latin typeface="Cambria Math"/>
                      </a:rPr>
                      <m:t>𝛾</m:t>
                    </m:r>
                    <m:r>
                      <a:rPr lang="en-US" sz="2000" b="0" i="1" smtClean="0">
                        <a:latin typeface="Cambria Math"/>
                      </a:rPr>
                      <m:t>∈</m:t>
                    </m:r>
                    <m:r>
                      <a:rPr lang="en-US" sz="2000" b="0" i="1" smtClean="0">
                        <a:latin typeface="Cambria Math"/>
                        <a:ea typeface="Cambria Math"/>
                      </a:rPr>
                      <m:t>ℝ</m:t>
                    </m:r>
                  </m:oMath>
                </a14:m>
                <a:r>
                  <a:rPr lang="en-US" sz="2000" dirty="0" smtClean="0">
                    <a:latin typeface="dcr10" panose="020B0500000000000000" pitchFamily="34" charset="0"/>
                  </a:rPr>
                  <a:t> and </a:t>
                </a:r>
                <a14:m>
                  <m:oMath xmlns:m="http://schemas.openxmlformats.org/officeDocument/2006/math">
                    <m:r>
                      <a:rPr lang="en-US" sz="2000" b="0" i="1" smtClean="0">
                        <a:latin typeface="Cambria Math"/>
                      </a:rPr>
                      <m:t>𝛽</m:t>
                    </m:r>
                    <m:r>
                      <a:rPr lang="en-US" sz="2000" b="0" i="1" smtClean="0">
                        <a:latin typeface="Cambria Math"/>
                      </a:rPr>
                      <m:t>≥0</m:t>
                    </m:r>
                  </m:oMath>
                </a14:m>
                <a:endParaRPr lang="en-US" sz="2000" dirty="0" smtClean="0">
                  <a:latin typeface="dcr10" panose="020B0500000000000000" pitchFamily="34" charset="0"/>
                </a:endParaRP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457200" y="1447800"/>
                <a:ext cx="8229600" cy="4659313"/>
              </a:xfrm>
              <a:prstGeom prst="rect">
                <a:avLst/>
              </a:prstGeom>
              <a:blipFill rotWithShape="1">
                <a:blip r:embed="rId2"/>
                <a:stretch>
                  <a:fillRect l="-741" t="-654" b="-654"/>
                </a:stretch>
              </a:blipFill>
            </p:spPr>
            <p:txBody>
              <a:bodyPr/>
              <a:lstStyle/>
              <a:p>
                <a:r>
                  <a:rPr lang="en-US">
                    <a:noFill/>
                  </a:rPr>
                  <a:t> </a:t>
                </a:r>
              </a:p>
            </p:txBody>
          </p:sp>
        </mc:Fallback>
      </mc:AlternateContent>
      <p:sp>
        <p:nvSpPr>
          <p:cNvPr id="2" name="Action Button: Custom 1">
            <a:hlinkClick r:id="rId3" action="ppaction://hlinksldjump" highlightClick="1"/>
          </p:cNvPr>
          <p:cNvSpPr/>
          <p:nvPr/>
        </p:nvSpPr>
        <p:spPr>
          <a:xfrm>
            <a:off x="5029200" y="6019800"/>
            <a:ext cx="3505200" cy="446087"/>
          </a:xfrm>
          <a:prstGeom prst="actionButtonBlank">
            <a:avLst/>
          </a:prstGeom>
          <a:solidFill>
            <a:srgbClr val="3333CC">
              <a:alpha val="25000"/>
            </a:srgbClr>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dcr10" panose="020B0500000000000000" pitchFamily="34" charset="0"/>
              </a:rPr>
              <a:t>Return to Main Talk</a:t>
            </a:r>
            <a:endParaRPr lang="en-US" dirty="0">
              <a:solidFill>
                <a:schemeClr val="tx1"/>
              </a:solidFill>
              <a:latin typeface="dcr10" panose="020B0500000000000000" pitchFamily="34" charset="0"/>
            </a:endParaRPr>
          </a:p>
        </p:txBody>
      </p:sp>
    </p:spTree>
    <p:extLst>
      <p:ext uri="{BB962C8B-B14F-4D97-AF65-F5344CB8AC3E}">
        <p14:creationId xmlns:p14="http://schemas.microsoft.com/office/powerpoint/2010/main" val="95023090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000" dirty="0" smtClean="0">
                <a:latin typeface="dcr10" panose="020B0500000000000000" pitchFamily="34" charset="0"/>
              </a:rPr>
              <a:t>Suppose all variables (except effort) publicly observed</a:t>
            </a:r>
          </a:p>
          <a:p>
            <a:r>
              <a:rPr lang="en-US" sz="1600" dirty="0" smtClean="0">
                <a:latin typeface="dcr10" panose="020B0500000000000000" pitchFamily="34" charset="0"/>
              </a:rPr>
              <a:t>Agents can coordinate to punish the principal</a:t>
            </a:r>
          </a:p>
          <a:p>
            <a:r>
              <a:rPr lang="en-US" sz="1600" dirty="0" smtClean="0">
                <a:latin typeface="dcr10" panose="020B0500000000000000" pitchFamily="34" charset="0"/>
              </a:rPr>
              <a:t>Following deviation, </a:t>
            </a:r>
            <a:r>
              <a:rPr lang="en-US" sz="1600" b="1" dirty="0" smtClean="0">
                <a:latin typeface="dcr10" panose="020B0500000000000000" pitchFamily="34" charset="0"/>
              </a:rPr>
              <a:t>total </a:t>
            </a:r>
            <a:r>
              <a:rPr lang="en-US" sz="1600" dirty="0" smtClean="0">
                <a:latin typeface="dcr10" panose="020B0500000000000000" pitchFamily="34" charset="0"/>
              </a:rPr>
              <a:t>continuation surplus destroyed as punishment</a:t>
            </a:r>
          </a:p>
          <a:p>
            <a:endParaRPr lang="en-US" sz="1600" dirty="0">
              <a:latin typeface="dcr10" panose="020B0500000000000000" pitchFamily="34" charset="0"/>
            </a:endParaRPr>
          </a:p>
          <a:p>
            <a:pPr marL="0" indent="0">
              <a:buNone/>
            </a:pPr>
            <a:r>
              <a:rPr lang="en-US" sz="2000" dirty="0" smtClean="0">
                <a:latin typeface="dcr10" panose="020B0500000000000000" pitchFamily="34" charset="0"/>
              </a:rPr>
              <a:t>Biased decisions...</a:t>
            </a:r>
          </a:p>
          <a:p>
            <a:r>
              <a:rPr lang="en-US" sz="1600" dirty="0" smtClean="0">
                <a:latin typeface="dcr10" panose="020B0500000000000000" pitchFamily="34" charset="0"/>
              </a:rPr>
              <a:t>...decrease total continuation surplus...</a:t>
            </a:r>
          </a:p>
          <a:p>
            <a:r>
              <a:rPr lang="en-US" sz="1600" dirty="0" smtClean="0">
                <a:latin typeface="dcr10" panose="020B0500000000000000" pitchFamily="34" charset="0"/>
              </a:rPr>
              <a:t>...which decreases amount of surplus destroyed following punishment...</a:t>
            </a:r>
          </a:p>
          <a:p>
            <a:r>
              <a:rPr lang="en-US" sz="1600" dirty="0" smtClean="0">
                <a:latin typeface="dcr10" panose="020B0500000000000000" pitchFamily="34" charset="0"/>
              </a:rPr>
              <a:t>...which constrains set of credible incentives more tightly</a:t>
            </a:r>
          </a:p>
          <a:p>
            <a:endParaRPr lang="en-US" sz="1600" dirty="0">
              <a:latin typeface="dcr10" panose="020B0500000000000000" pitchFamily="34" charset="0"/>
            </a:endParaRPr>
          </a:p>
          <a:p>
            <a:pPr marL="0" indent="0">
              <a:buNone/>
            </a:pPr>
            <a:r>
              <a:rPr lang="en-US" sz="2000" b="1" dirty="0" smtClean="0">
                <a:latin typeface="dcr10" panose="020B0500000000000000" pitchFamily="34" charset="0"/>
              </a:rPr>
              <a:t>Result: </a:t>
            </a:r>
            <a:r>
              <a:rPr lang="en-US" sz="2000" dirty="0" smtClean="0">
                <a:latin typeface="dcr10" panose="020B0500000000000000" pitchFamily="34" charset="0"/>
              </a:rPr>
              <a:t>if monitoring is imperfect but public, then any surplus-maximizing relational contract is sequentially surplus-maximizing</a:t>
            </a:r>
          </a:p>
          <a:p>
            <a:r>
              <a:rPr lang="en-US" sz="1600" dirty="0" smtClean="0">
                <a:latin typeface="dcr10" panose="020B0500000000000000" pitchFamily="34" charset="0"/>
              </a:rPr>
              <a:t>Small caveat: proof requires a public randomization device after each action</a:t>
            </a:r>
          </a:p>
        </p:txBody>
      </p:sp>
      <p:sp>
        <p:nvSpPr>
          <p:cNvPr id="4" name="Title 3"/>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Extension 1: Public Monitoring</a:t>
            </a:r>
            <a:endParaRPr lang="en-US" sz="2800" dirty="0">
              <a:solidFill>
                <a:srgbClr val="333399"/>
              </a:solidFill>
            </a:endParaRPr>
          </a:p>
        </p:txBody>
      </p:sp>
      <p:sp>
        <p:nvSpPr>
          <p:cNvPr id="6" name="Action Button: Custom 5">
            <a:hlinkClick r:id="rId2" action="ppaction://hlinksldjump" highlightClick="1"/>
          </p:cNvPr>
          <p:cNvSpPr/>
          <p:nvPr/>
        </p:nvSpPr>
        <p:spPr>
          <a:xfrm>
            <a:off x="5029200" y="6019800"/>
            <a:ext cx="3505200" cy="457200"/>
          </a:xfrm>
          <a:prstGeom prst="actionButtonBlank">
            <a:avLst/>
          </a:prstGeom>
          <a:solidFill>
            <a:srgbClr val="3333CC">
              <a:alpha val="25000"/>
            </a:srgbClr>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dcr10" panose="020B0500000000000000" pitchFamily="34" charset="0"/>
              </a:rPr>
              <a:t>Return to Main Talk</a:t>
            </a:r>
            <a:endParaRPr lang="en-US" dirty="0">
              <a:solidFill>
                <a:schemeClr val="tx1"/>
              </a:solidFill>
              <a:latin typeface="dcr10" panose="020B0500000000000000" pitchFamily="34" charset="0"/>
            </a:endParaRPr>
          </a:p>
        </p:txBody>
      </p:sp>
    </p:spTree>
    <p:extLst>
      <p:ext uri="{BB962C8B-B14F-4D97-AF65-F5344CB8AC3E}">
        <p14:creationId xmlns:p14="http://schemas.microsoft.com/office/powerpoint/2010/main" val="37103078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953000"/>
              </a:xfrm>
            </p:spPr>
            <p:txBody>
              <a:bodyPr>
                <a:normAutofit lnSpcReduction="10000"/>
              </a:bodyPr>
              <a:lstStyle/>
              <a:p>
                <a:pPr marL="0" indent="0">
                  <a:buNone/>
                </a:pPr>
                <a:r>
                  <a:rPr lang="en-US" sz="2000" dirty="0" smtClean="0">
                    <a:latin typeface="dcr10" panose="020B0500000000000000" pitchFamily="34" charset="0"/>
                  </a:rPr>
                  <a:t>Main result restricts to recursive equilibrium</a:t>
                </a:r>
              </a:p>
              <a:p>
                <a:r>
                  <a:rPr lang="en-US" sz="1600" dirty="0" smtClean="0">
                    <a:latin typeface="dcr10" panose="020B0500000000000000" pitchFamily="34" charset="0"/>
                  </a:rPr>
                  <a:t>Want to show main intuition not dependent on this restriction</a:t>
                </a:r>
              </a:p>
              <a:p>
                <a:r>
                  <a:rPr lang="en-US" sz="1600" dirty="0" smtClean="0">
                    <a:latin typeface="dcr10" panose="020B0500000000000000" pitchFamily="34" charset="0"/>
                  </a:rPr>
                  <a:t>To do so, consider the full set of Perfect Bayesian Equilibrium</a:t>
                </a:r>
              </a:p>
              <a:p>
                <a:endParaRPr lang="en-US" sz="1600" dirty="0">
                  <a:latin typeface="dcr10" panose="020B0500000000000000" pitchFamily="34" charset="0"/>
                </a:endParaRPr>
              </a:p>
              <a:p>
                <a:pPr marL="0" indent="0">
                  <a:buNone/>
                </a:pPr>
                <a:r>
                  <a:rPr lang="en-US" sz="2000" dirty="0" smtClean="0">
                    <a:latin typeface="dcr10" panose="020B0500000000000000" pitchFamily="34" charset="0"/>
                  </a:rPr>
                  <a:t>Suppose </a:t>
                </a:r>
                <a14:m>
                  <m:oMath xmlns:m="http://schemas.openxmlformats.org/officeDocument/2006/math">
                    <m:r>
                      <a:rPr lang="en-US" sz="2000" b="0" i="1" smtClean="0">
                        <a:latin typeface="Cambria Math"/>
                      </a:rPr>
                      <m:t>(</m:t>
                    </m:r>
                    <m:sSub>
                      <m:sSubPr>
                        <m:ctrlPr>
                          <a:rPr lang="en-US" sz="2000" b="0" i="1" smtClean="0">
                            <a:latin typeface="Cambria Math"/>
                          </a:rPr>
                        </m:ctrlPr>
                      </m:sSubPr>
                      <m:e>
                        <m:r>
                          <a:rPr lang="en-US" sz="2000" b="0" i="1" smtClean="0">
                            <a:latin typeface="Cambria Math"/>
                          </a:rPr>
                          <m:t>𝜃</m:t>
                        </m:r>
                      </m:e>
                      <m:sub>
                        <m:r>
                          <a:rPr lang="en-US" sz="2000" b="0" i="1" smtClean="0">
                            <a:latin typeface="Cambria Math"/>
                          </a:rPr>
                          <m:t>𝑡</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𝑑</m:t>
                        </m:r>
                      </m:e>
                      <m:sub>
                        <m:r>
                          <a:rPr lang="en-US" sz="2000" b="0" i="1" smtClean="0">
                            <a:latin typeface="Cambria Math"/>
                          </a:rPr>
                          <m:t>𝑡</m:t>
                        </m:r>
                      </m:sub>
                    </m:sSub>
                    <m:r>
                      <a:rPr lang="en-US" sz="2000" b="0" i="1" smtClean="0">
                        <a:latin typeface="Cambria Math"/>
                      </a:rPr>
                      <m:t>)</m:t>
                    </m:r>
                  </m:oMath>
                </a14:m>
                <a:r>
                  <a:rPr lang="en-US" sz="2000" dirty="0" smtClean="0">
                    <a:latin typeface="dcr10" panose="020B0500000000000000" pitchFamily="34" charset="0"/>
                  </a:rPr>
                  <a:t> are </a:t>
                </a:r>
                <a:r>
                  <a:rPr lang="en-US" sz="2000" dirty="0" err="1" smtClean="0">
                    <a:latin typeface="dcr10" panose="020B0500000000000000" pitchFamily="34" charset="0"/>
                  </a:rPr>
                  <a:t>iid</a:t>
                </a:r>
                <a:r>
                  <a:rPr lang="en-US" sz="2000" dirty="0" smtClean="0">
                    <a:latin typeface="dcr10" panose="020B0500000000000000" pitchFamily="34" charset="0"/>
                  </a:rPr>
                  <a:t> in each period</a:t>
                </a:r>
              </a:p>
              <a:p>
                <a:pPr marL="0" indent="0">
                  <a:buNone/>
                </a:pPr>
                <a:endParaRPr lang="en-US" sz="2000" dirty="0">
                  <a:latin typeface="dcr10" panose="020B0500000000000000" pitchFamily="34" charset="0"/>
                </a:endParaRPr>
              </a:p>
              <a:p>
                <a:pPr marL="0" indent="0">
                  <a:buNone/>
                </a:pPr>
                <a:r>
                  <a:rPr lang="en-US" sz="2000" dirty="0" smtClean="0">
                    <a:latin typeface="dcr10" panose="020B0500000000000000" pitchFamily="34" charset="0"/>
                  </a:rPr>
                  <a:t>Let </a:t>
                </a:r>
              </a:p>
              <a:p>
                <a:pPr marL="0" indent="0">
                  <a:buNone/>
                </a:pPr>
                <a14:m>
                  <m:oMathPara xmlns:m="http://schemas.openxmlformats.org/officeDocument/2006/math">
                    <m:oMathParaPr>
                      <m:jc m:val="centerGroup"/>
                    </m:oMathParaPr>
                    <m:oMath xmlns:m="http://schemas.openxmlformats.org/officeDocument/2006/math">
                      <m:acc>
                        <m:accPr>
                          <m:chr m:val="̅"/>
                          <m:ctrlPr>
                            <a:rPr lang="en-US" sz="2000" b="0" i="1" smtClean="0">
                              <a:latin typeface="Cambria Math"/>
                            </a:rPr>
                          </m:ctrlPr>
                        </m:accPr>
                        <m:e>
                          <m:r>
                            <a:rPr lang="en-US" sz="2000" b="0" i="1" smtClean="0">
                              <a:latin typeface="Cambria Math"/>
                            </a:rPr>
                            <m:t>𝑉</m:t>
                          </m:r>
                        </m:e>
                      </m:acc>
                      <m:r>
                        <a:rPr lang="en-US" sz="2000" b="0" i="1" dirty="0" smtClean="0">
                          <a:latin typeface="Cambria Math"/>
                        </a:rPr>
                        <m:t>=</m:t>
                      </m:r>
                      <m:func>
                        <m:funcPr>
                          <m:ctrlPr>
                            <a:rPr lang="en-US" sz="2000" b="0" i="1" dirty="0" smtClean="0">
                              <a:latin typeface="Cambria Math"/>
                            </a:rPr>
                          </m:ctrlPr>
                        </m:funcPr>
                        <m:fName>
                          <m:limLow>
                            <m:limLowPr>
                              <m:ctrlPr>
                                <a:rPr lang="en-US" sz="2000" b="0" i="1" dirty="0" smtClean="0">
                                  <a:latin typeface="Cambria Math"/>
                                </a:rPr>
                              </m:ctrlPr>
                            </m:limLowPr>
                            <m:e>
                              <m:r>
                                <m:rPr>
                                  <m:sty m:val="p"/>
                                </m:rPr>
                                <a:rPr lang="en-US" sz="2000" b="0" i="0" dirty="0" smtClean="0">
                                  <a:latin typeface="Cambria Math"/>
                                </a:rPr>
                                <m:t>max</m:t>
                              </m:r>
                            </m:e>
                            <m:lim>
                              <m:r>
                                <a:rPr lang="en-US" sz="2000" b="0" i="1" dirty="0" smtClean="0">
                                  <a:latin typeface="Cambria Math"/>
                                </a:rPr>
                                <m:t>𝑃𝐵𝐸</m:t>
                              </m:r>
                              <m:r>
                                <a:rPr lang="en-US" sz="2000" b="0" i="1" dirty="0" smtClean="0">
                                  <a:latin typeface="Cambria Math"/>
                                </a:rPr>
                                <m:t> </m:t>
                              </m:r>
                              <m:sSup>
                                <m:sSupPr>
                                  <m:ctrlPr>
                                    <a:rPr lang="en-US" sz="2000" b="0" i="1" dirty="0" smtClean="0">
                                      <a:latin typeface="Cambria Math"/>
                                    </a:rPr>
                                  </m:ctrlPr>
                                </m:sSupPr>
                                <m:e>
                                  <m:r>
                                    <a:rPr lang="en-US" sz="2000" b="0" i="1" dirty="0" smtClean="0">
                                      <a:latin typeface="Cambria Math"/>
                                    </a:rPr>
                                    <m:t>𝜎</m:t>
                                  </m:r>
                                </m:e>
                                <m:sup>
                                  <m:r>
                                    <a:rPr lang="en-US" sz="2000" b="0" i="1" dirty="0" smtClean="0">
                                      <a:latin typeface="Cambria Math"/>
                                    </a:rPr>
                                    <m:t>∗</m:t>
                                  </m:r>
                                </m:sup>
                              </m:sSup>
                              <m:r>
                                <a:rPr lang="en-US" sz="2000" b="0" i="1" dirty="0" smtClean="0">
                                  <a:latin typeface="Cambria Math"/>
                                </a:rPr>
                                <m:t>,</m:t>
                              </m:r>
                              <m:r>
                                <a:rPr lang="en-US" sz="2000" b="0" i="1" dirty="0" smtClean="0">
                                  <a:latin typeface="Cambria Math"/>
                                </a:rPr>
                                <m:t>𝑡</m:t>
                              </m:r>
                              <m:r>
                                <a:rPr lang="en-US" sz="2000" b="0" i="1" dirty="0" smtClean="0">
                                  <a:latin typeface="Cambria Math"/>
                                </a:rPr>
                                <m:t>≥0</m:t>
                              </m:r>
                            </m:lim>
                          </m:limLow>
                        </m:fName>
                        <m:e>
                          <m:sSub>
                            <m:sSubPr>
                              <m:ctrlPr>
                                <a:rPr lang="en-US" sz="2000" b="0" i="1" dirty="0" smtClean="0">
                                  <a:latin typeface="Cambria Math"/>
                                </a:rPr>
                              </m:ctrlPr>
                            </m:sSubPr>
                            <m:e>
                              <m:r>
                                <a:rPr lang="en-US" sz="2000" b="0" i="1" dirty="0" smtClean="0">
                                  <a:latin typeface="Cambria Math"/>
                                </a:rPr>
                                <m:t>𝐸</m:t>
                              </m:r>
                            </m:e>
                            <m:sub>
                              <m:sSup>
                                <m:sSupPr>
                                  <m:ctrlPr>
                                    <a:rPr lang="en-US" sz="2000" b="0" i="1" dirty="0" smtClean="0">
                                      <a:latin typeface="Cambria Math"/>
                                    </a:rPr>
                                  </m:ctrlPr>
                                </m:sSupPr>
                                <m:e>
                                  <m:r>
                                    <a:rPr lang="en-US" sz="2000" b="0" i="1" dirty="0" smtClean="0">
                                      <a:latin typeface="Cambria Math"/>
                                    </a:rPr>
                                    <m:t>𝜎</m:t>
                                  </m:r>
                                </m:e>
                                <m:sup>
                                  <m:r>
                                    <a:rPr lang="en-US" sz="2000" b="0" i="1" dirty="0" smtClean="0">
                                      <a:latin typeface="Cambria Math"/>
                                    </a:rPr>
                                    <m:t>∗</m:t>
                                  </m:r>
                                </m:sup>
                              </m:sSup>
                            </m:sub>
                          </m:sSub>
                          <m:d>
                            <m:dPr>
                              <m:begChr m:val="["/>
                              <m:endChr m:val="]"/>
                              <m:ctrlPr>
                                <a:rPr lang="en-US" sz="2000" b="0" i="1" dirty="0" smtClean="0">
                                  <a:latin typeface="Cambria Math"/>
                                </a:rPr>
                              </m:ctrlPr>
                            </m:dPr>
                            <m:e>
                              <m:nary>
                                <m:naryPr>
                                  <m:chr m:val="∑"/>
                                  <m:supHide m:val="on"/>
                                  <m:ctrlPr>
                                    <a:rPr lang="en-US" sz="2000" i="1" dirty="0">
                                      <a:latin typeface="Cambria Math"/>
                                    </a:rPr>
                                  </m:ctrlPr>
                                </m:naryPr>
                                <m:sub>
                                  <m:sSup>
                                    <m:sSupPr>
                                      <m:ctrlPr>
                                        <a:rPr lang="en-US" sz="2000" i="1" dirty="0">
                                          <a:latin typeface="Cambria Math"/>
                                        </a:rPr>
                                      </m:ctrlPr>
                                    </m:sSupPr>
                                    <m:e>
                                      <m:r>
                                        <a:rPr lang="en-US" sz="2000" i="1" dirty="0">
                                          <a:latin typeface="Cambria Math"/>
                                        </a:rPr>
                                        <m:t>𝑡</m:t>
                                      </m:r>
                                    </m:e>
                                    <m:sup>
                                      <m:r>
                                        <a:rPr lang="en-US" sz="2000" i="1" dirty="0">
                                          <a:latin typeface="Cambria Math"/>
                                        </a:rPr>
                                        <m:t>′</m:t>
                                      </m:r>
                                    </m:sup>
                                  </m:sSup>
                                  <m:r>
                                    <a:rPr lang="en-US" sz="2000" i="1" dirty="0">
                                      <a:latin typeface="Cambria Math"/>
                                    </a:rPr>
                                    <m:t>≥</m:t>
                                  </m:r>
                                  <m:r>
                                    <a:rPr lang="en-US" sz="2000" i="1" dirty="0">
                                      <a:latin typeface="Cambria Math"/>
                                    </a:rPr>
                                    <m:t>𝑡</m:t>
                                  </m:r>
                                </m:sub>
                                <m:sup/>
                                <m:e>
                                  <m:sSup>
                                    <m:sSupPr>
                                      <m:ctrlPr>
                                        <a:rPr lang="en-US" sz="2000" i="1" dirty="0">
                                          <a:latin typeface="Cambria Math"/>
                                        </a:rPr>
                                      </m:ctrlPr>
                                    </m:sSupPr>
                                    <m:e>
                                      <m:r>
                                        <a:rPr lang="en-US" sz="2000" i="1" dirty="0">
                                          <a:latin typeface="Cambria Math"/>
                                        </a:rPr>
                                        <m:t>𝛿</m:t>
                                      </m:r>
                                    </m:e>
                                    <m:sup>
                                      <m:sSup>
                                        <m:sSupPr>
                                          <m:ctrlPr>
                                            <a:rPr lang="en-US" sz="2000" i="1" dirty="0">
                                              <a:latin typeface="Cambria Math"/>
                                            </a:rPr>
                                          </m:ctrlPr>
                                        </m:sSupPr>
                                        <m:e>
                                          <m:r>
                                            <a:rPr lang="en-US" sz="2000" i="1" dirty="0">
                                              <a:latin typeface="Cambria Math"/>
                                            </a:rPr>
                                            <m:t>𝑡</m:t>
                                          </m:r>
                                        </m:e>
                                        <m:sup>
                                          <m:r>
                                            <a:rPr lang="en-US" sz="2000" i="1" dirty="0">
                                              <a:latin typeface="Cambria Math"/>
                                            </a:rPr>
                                            <m:t>′</m:t>
                                          </m:r>
                                        </m:sup>
                                      </m:sSup>
                                      <m:r>
                                        <a:rPr lang="en-US" sz="2000" i="1" dirty="0">
                                          <a:latin typeface="Cambria Math"/>
                                        </a:rPr>
                                        <m:t>−</m:t>
                                      </m:r>
                                      <m:r>
                                        <a:rPr lang="en-US" sz="2000" i="1" dirty="0">
                                          <a:latin typeface="Cambria Math"/>
                                        </a:rPr>
                                        <m:t>𝑡</m:t>
                                      </m:r>
                                    </m:sup>
                                  </m:sSup>
                                  <m:d>
                                    <m:dPr>
                                      <m:ctrlPr>
                                        <a:rPr lang="en-US" sz="2000" i="1" dirty="0">
                                          <a:latin typeface="Cambria Math"/>
                                        </a:rPr>
                                      </m:ctrlPr>
                                    </m:dPr>
                                    <m:e>
                                      <m:r>
                                        <a:rPr lang="en-US" sz="2000" i="1" dirty="0">
                                          <a:latin typeface="Cambria Math"/>
                                        </a:rPr>
                                        <m:t>1−</m:t>
                                      </m:r>
                                      <m:r>
                                        <a:rPr lang="en-US" sz="2000" i="1" dirty="0">
                                          <a:latin typeface="Cambria Math"/>
                                        </a:rPr>
                                        <m:t>𝛿</m:t>
                                      </m:r>
                                    </m:e>
                                  </m:d>
                                  <m:d>
                                    <m:dPr>
                                      <m:ctrlPr>
                                        <a:rPr lang="en-US" sz="2000" i="1" dirty="0">
                                          <a:latin typeface="Cambria Math"/>
                                        </a:rPr>
                                      </m:ctrlPr>
                                    </m:dPr>
                                    <m:e>
                                      <m:sSub>
                                        <m:sSubPr>
                                          <m:ctrlPr>
                                            <a:rPr lang="en-US" sz="2000" i="1" dirty="0">
                                              <a:latin typeface="Cambria Math"/>
                                            </a:rPr>
                                          </m:ctrlPr>
                                        </m:sSubPr>
                                        <m:e>
                                          <m:r>
                                            <a:rPr lang="en-US" sz="2000" i="1" dirty="0">
                                              <a:latin typeface="Cambria Math"/>
                                            </a:rPr>
                                            <m:t>𝜋</m:t>
                                          </m:r>
                                        </m:e>
                                        <m:sub>
                                          <m:r>
                                            <a:rPr lang="en-US" sz="2000" i="1" dirty="0">
                                              <a:latin typeface="Cambria Math"/>
                                            </a:rPr>
                                            <m:t>𝑡</m:t>
                                          </m:r>
                                        </m:sub>
                                      </m:sSub>
                                      <m:r>
                                        <a:rPr lang="en-US" sz="2000" i="1" dirty="0">
                                          <a:latin typeface="Cambria Math"/>
                                        </a:rPr>
                                        <m:t>+</m:t>
                                      </m:r>
                                      <m:nary>
                                        <m:naryPr>
                                          <m:chr m:val="∑"/>
                                          <m:supHide m:val="on"/>
                                          <m:ctrlPr>
                                            <a:rPr lang="en-US" sz="2000" i="1" dirty="0">
                                              <a:latin typeface="Cambria Math"/>
                                            </a:rPr>
                                          </m:ctrlPr>
                                        </m:naryPr>
                                        <m:sub>
                                          <m:r>
                                            <a:rPr lang="en-US" sz="2000" i="1" dirty="0">
                                              <a:latin typeface="Cambria Math"/>
                                            </a:rPr>
                                            <m:t>𝑖</m:t>
                                          </m:r>
                                          <m:r>
                                            <a:rPr lang="en-US" sz="2000" i="1" dirty="0">
                                              <a:latin typeface="Cambria Math"/>
                                            </a:rPr>
                                            <m:t>≤</m:t>
                                          </m:r>
                                          <m:r>
                                            <a:rPr lang="en-US" sz="2000" i="1" dirty="0">
                                              <a:latin typeface="Cambria Math"/>
                                            </a:rPr>
                                            <m:t>𝑁</m:t>
                                          </m:r>
                                        </m:sub>
                                        <m:sup/>
                                        <m:e>
                                          <m:sSub>
                                            <m:sSubPr>
                                              <m:ctrlPr>
                                                <a:rPr lang="en-US" sz="2000" i="1" dirty="0">
                                                  <a:latin typeface="Cambria Math"/>
                                                </a:rPr>
                                              </m:ctrlPr>
                                            </m:sSubPr>
                                            <m:e>
                                              <m:r>
                                                <a:rPr lang="en-US" sz="2000" i="1" dirty="0">
                                                  <a:latin typeface="Cambria Math"/>
                                                </a:rPr>
                                                <m:t>𝑢</m:t>
                                              </m:r>
                                            </m:e>
                                            <m:sub>
                                              <m:r>
                                                <a:rPr lang="en-US" sz="2000" i="1" dirty="0">
                                                  <a:latin typeface="Cambria Math"/>
                                                </a:rPr>
                                                <m:t>𝑖</m:t>
                                              </m:r>
                                              <m:r>
                                                <a:rPr lang="en-US" sz="2000" i="1" dirty="0">
                                                  <a:latin typeface="Cambria Math"/>
                                                </a:rPr>
                                                <m:t>,</m:t>
                                              </m:r>
                                              <m:r>
                                                <a:rPr lang="en-US" sz="2000" i="1" dirty="0">
                                                  <a:latin typeface="Cambria Math"/>
                                                </a:rPr>
                                                <m:t>𝑡</m:t>
                                              </m:r>
                                            </m:sub>
                                          </m:sSub>
                                        </m:e>
                                      </m:nary>
                                    </m:e>
                                  </m:d>
                                </m:e>
                              </m:nary>
                            </m:e>
                          </m:d>
                        </m:e>
                      </m:func>
                    </m:oMath>
                  </m:oMathPara>
                </a14:m>
                <a:endParaRPr lang="en-US" sz="2000" b="0" i="1" dirty="0" smtClean="0">
                  <a:latin typeface="dcr10" panose="020B0500000000000000" pitchFamily="34" charset="0"/>
                </a:endParaRPr>
              </a:p>
              <a:p>
                <a:r>
                  <a:rPr lang="en-US" sz="1600" dirty="0" smtClean="0">
                    <a:latin typeface="dcr10" panose="020B0500000000000000" pitchFamily="34" charset="0"/>
                  </a:rPr>
                  <a:t>Max ex ante total expected continuation surplus, for any PBE and any period </a:t>
                </a:r>
                <a14:m>
                  <m:oMath xmlns:m="http://schemas.openxmlformats.org/officeDocument/2006/math">
                    <m:r>
                      <a:rPr lang="en-US" sz="1600" b="0" i="1" smtClean="0">
                        <a:latin typeface="Cambria Math"/>
                      </a:rPr>
                      <m:t>𝑡</m:t>
                    </m:r>
                  </m:oMath>
                </a14:m>
                <a:endParaRPr lang="en-US" sz="1600" b="0" dirty="0">
                  <a:latin typeface="dcr10" panose="020B0500000000000000" pitchFamily="34" charset="0"/>
                </a:endParaRPr>
              </a:p>
              <a:p>
                <a:pPr marL="0" indent="0">
                  <a:buNone/>
                </a:pPr>
                <a:endParaRPr lang="en-US" sz="2000" dirty="0">
                  <a:latin typeface="dcr10" panose="020B0500000000000000" pitchFamily="34" charset="0"/>
                </a:endParaRPr>
              </a:p>
              <a:p>
                <a:pPr marL="0" indent="0">
                  <a:buNone/>
                </a:pPr>
                <a:r>
                  <a:rPr lang="en-US" sz="2000" dirty="0" smtClean="0">
                    <a:latin typeface="dcr10" panose="020B0500000000000000" pitchFamily="34" charset="0"/>
                  </a:rPr>
                  <a:t>Lemma: there exists a PBE with ex ante total surplus </a:t>
                </a:r>
                <a14:m>
                  <m:oMath xmlns:m="http://schemas.openxmlformats.org/officeDocument/2006/math">
                    <m:acc>
                      <m:accPr>
                        <m:chr m:val="̅"/>
                        <m:ctrlPr>
                          <a:rPr lang="en-US" sz="2000" b="0" i="1" smtClean="0">
                            <a:latin typeface="Cambria Math"/>
                          </a:rPr>
                        </m:ctrlPr>
                      </m:accPr>
                      <m:e>
                        <m:r>
                          <a:rPr lang="en-US" sz="2000" b="0" i="1" smtClean="0">
                            <a:latin typeface="Cambria Math"/>
                          </a:rPr>
                          <m:t>𝑉</m:t>
                        </m:r>
                      </m:e>
                    </m:acc>
                  </m:oMath>
                </a14:m>
                <a:endParaRPr lang="en-US" sz="2000" dirty="0" smtClean="0">
                  <a:latin typeface="dcr10" panose="020B0500000000000000" pitchFamily="34" charset="0"/>
                </a:endParaRPr>
              </a:p>
              <a:p>
                <a:r>
                  <a:rPr lang="en-US" sz="1600" dirty="0" smtClean="0">
                    <a:latin typeface="dcr10" panose="020B0500000000000000" pitchFamily="34" charset="0"/>
                  </a:rPr>
                  <a:t>A </a:t>
                </a:r>
                <a:r>
                  <a:rPr lang="en-US" sz="1600" b="1" dirty="0" smtClean="0">
                    <a:latin typeface="dcr10" panose="020B0500000000000000" pitchFamily="34" charset="0"/>
                  </a:rPr>
                  <a:t>surplus-maximizing</a:t>
                </a:r>
                <a:r>
                  <a:rPr lang="en-US" sz="1600" dirty="0" smtClean="0">
                    <a:latin typeface="dcr10" panose="020B0500000000000000" pitchFamily="34" charset="0"/>
                  </a:rPr>
                  <a:t> PBE has ex ante total surplus </a:t>
                </a:r>
                <a14:m>
                  <m:oMath xmlns:m="http://schemas.openxmlformats.org/officeDocument/2006/math">
                    <m:acc>
                      <m:accPr>
                        <m:chr m:val="̅"/>
                        <m:ctrlPr>
                          <a:rPr lang="en-US" sz="1600" b="0" i="1" smtClean="0">
                            <a:latin typeface="Cambria Math"/>
                          </a:rPr>
                        </m:ctrlPr>
                      </m:accPr>
                      <m:e>
                        <m:r>
                          <a:rPr lang="en-US" sz="1600" b="0" i="1" smtClean="0">
                            <a:latin typeface="Cambria Math"/>
                          </a:rPr>
                          <m:t>𝑉</m:t>
                        </m:r>
                      </m:e>
                    </m:acc>
                  </m:oMath>
                </a14:m>
                <a:endParaRPr lang="en-US" sz="1600" b="0" dirty="0" smtClean="0">
                  <a:latin typeface="dcr10" panose="020B0500000000000000" pitchFamily="34" charset="0"/>
                </a:endParaRPr>
              </a:p>
              <a:p>
                <a:r>
                  <a:rPr lang="en-US" sz="1600" dirty="0" smtClean="0">
                    <a:latin typeface="dcr10" panose="020B0500000000000000" pitchFamily="34" charset="0"/>
                  </a:rPr>
                  <a:t>A </a:t>
                </a:r>
                <a:r>
                  <a:rPr lang="en-US" sz="1600" b="1" dirty="0" smtClean="0">
                    <a:latin typeface="dcr10" panose="020B0500000000000000" pitchFamily="34" charset="0"/>
                  </a:rPr>
                  <a:t>sequentially surplus-maximizing </a:t>
                </a:r>
                <a:r>
                  <a:rPr lang="en-US" sz="1600" dirty="0" smtClean="0">
                    <a:latin typeface="dcr10" panose="020B0500000000000000" pitchFamily="34" charset="0"/>
                  </a:rPr>
                  <a:t>PBE has ex ante continuation surplus </a:t>
                </a:r>
                <a14:m>
                  <m:oMath xmlns:m="http://schemas.openxmlformats.org/officeDocument/2006/math">
                    <m:acc>
                      <m:accPr>
                        <m:chr m:val="̅"/>
                        <m:ctrlPr>
                          <a:rPr lang="en-US" sz="1600" b="0" i="1" smtClean="0">
                            <a:latin typeface="Cambria Math"/>
                          </a:rPr>
                        </m:ctrlPr>
                      </m:accPr>
                      <m:e>
                        <m:r>
                          <a:rPr lang="en-US" sz="1600" b="0" i="1" smtClean="0">
                            <a:latin typeface="Cambria Math"/>
                          </a:rPr>
                          <m:t>𝑉</m:t>
                        </m:r>
                      </m:e>
                    </m:acc>
                  </m:oMath>
                </a14:m>
                <a:r>
                  <a:rPr lang="en-US" sz="1600" dirty="0" smtClean="0">
                    <a:latin typeface="dcr10" panose="020B0500000000000000" pitchFamily="34" charset="0"/>
                  </a:rPr>
                  <a:t> in each period </a:t>
                </a:r>
                <a14:m>
                  <m:oMath xmlns:m="http://schemas.openxmlformats.org/officeDocument/2006/math">
                    <m:r>
                      <a:rPr lang="en-US" sz="1600" b="0" i="1" smtClean="0">
                        <a:latin typeface="Cambria Math"/>
                      </a:rPr>
                      <m:t>𝑡</m:t>
                    </m:r>
                  </m:oMath>
                </a14:m>
                <a:endParaRPr lang="en-US" sz="1600" dirty="0">
                  <a:latin typeface="dcr10" panose="020B0500000000000000" pitchFamily="34" charset="0"/>
                </a:endParaRPr>
              </a:p>
              <a:p>
                <a:endParaRPr lang="en-US" sz="2000" dirty="0" smtClean="0">
                  <a:latin typeface="dcr10" panose="020B0500000000000000"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953000"/>
              </a:xfrm>
              <a:blipFill rotWithShape="1">
                <a:blip r:embed="rId2"/>
                <a:stretch>
                  <a:fillRect l="-741" t="-1232"/>
                </a:stretch>
              </a:blipFill>
            </p:spPr>
            <p:txBody>
              <a:bodyPr/>
              <a:lstStyle/>
              <a:p>
                <a:r>
                  <a:rPr lang="en-US">
                    <a:noFill/>
                  </a:rPr>
                  <a:t> </a:t>
                </a:r>
              </a:p>
            </p:txBody>
          </p:sp>
        </mc:Fallback>
      </mc:AlternateContent>
      <p:sp>
        <p:nvSpPr>
          <p:cNvPr id="4" name="Title 3"/>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Extension 2: Perfect Bayesian Equilibrium</a:t>
            </a:r>
            <a:endParaRPr lang="en-US" sz="2800" dirty="0">
              <a:solidFill>
                <a:srgbClr val="333399"/>
              </a:solidFill>
            </a:endParaRPr>
          </a:p>
        </p:txBody>
      </p:sp>
    </p:spTree>
    <p:extLst>
      <p:ext uri="{BB962C8B-B14F-4D97-AF65-F5344CB8AC3E}">
        <p14:creationId xmlns:p14="http://schemas.microsoft.com/office/powerpoint/2010/main" val="37103078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sz="2000" dirty="0" smtClean="0">
                    <a:latin typeface="dcr10" panose="020B0500000000000000" pitchFamily="34" charset="0"/>
                  </a:rPr>
                  <a:t>For </a:t>
                </a:r>
                <a:r>
                  <a:rPr lang="en-US" sz="2000" dirty="0">
                    <a:latin typeface="dcr10" panose="020B0500000000000000" pitchFamily="34" charset="0"/>
                  </a:rPr>
                  <a:t>a smooth </a:t>
                </a:r>
                <a:r>
                  <a:rPr lang="en-US" sz="2000" dirty="0" smtClean="0">
                    <a:latin typeface="dcr10" panose="020B0500000000000000" pitchFamily="34" charset="0"/>
                  </a:rPr>
                  <a:t>game with </a:t>
                </a:r>
                <a:r>
                  <a:rPr lang="en-US" sz="2000" dirty="0" err="1" smtClean="0">
                    <a:latin typeface="dcr10" panose="020B0500000000000000" pitchFamily="34" charset="0"/>
                  </a:rPr>
                  <a:t>iid</a:t>
                </a:r>
                <a:r>
                  <a:rPr lang="en-US" sz="2000" dirty="0" smtClean="0">
                    <a:latin typeface="dcr10" panose="020B0500000000000000" pitchFamily="34" charset="0"/>
                  </a:rPr>
                  <a:t> </a:t>
                </a:r>
                <a14:m>
                  <m:oMath xmlns:m="http://schemas.openxmlformats.org/officeDocument/2006/math">
                    <m:d>
                      <m:dPr>
                        <m:ctrlPr>
                          <a:rPr lang="en-US" sz="2000" b="0" i="1" smtClean="0">
                            <a:latin typeface="Cambria Math"/>
                          </a:rPr>
                        </m:ctrlPr>
                      </m:dPr>
                      <m:e>
                        <m:sSub>
                          <m:sSubPr>
                            <m:ctrlPr>
                              <a:rPr lang="en-US" sz="2000" b="0" i="1" smtClean="0">
                                <a:latin typeface="Cambria Math"/>
                              </a:rPr>
                            </m:ctrlPr>
                          </m:sSubPr>
                          <m:e>
                            <m:r>
                              <a:rPr lang="en-US" sz="2000" b="0" i="1" smtClean="0">
                                <a:latin typeface="Cambria Math"/>
                              </a:rPr>
                              <m:t>𝜃</m:t>
                            </m:r>
                          </m:e>
                          <m:sub>
                            <m:r>
                              <a:rPr lang="en-US" sz="2000" b="0" i="1" smtClean="0">
                                <a:latin typeface="Cambria Math"/>
                              </a:rPr>
                              <m:t>𝑡</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𝐷</m:t>
                            </m:r>
                          </m:e>
                          <m:sub>
                            <m:r>
                              <a:rPr lang="en-US" sz="2000" b="0" i="1" smtClean="0">
                                <a:latin typeface="Cambria Math"/>
                              </a:rPr>
                              <m:t>𝑡</m:t>
                            </m:r>
                          </m:sub>
                        </m:sSub>
                      </m:e>
                    </m:d>
                  </m:oMath>
                </a14:m>
                <a:r>
                  <a:rPr lang="en-US" sz="2000" dirty="0" smtClean="0">
                    <a:latin typeface="dcr10" panose="020B0500000000000000" pitchFamily="34" charset="0"/>
                  </a:rPr>
                  <a:t>, </a:t>
                </a:r>
                <a:r>
                  <a:rPr lang="en-US" sz="2000" dirty="0">
                    <a:latin typeface="dcr10" panose="020B0500000000000000" pitchFamily="34" charset="0"/>
                  </a:rPr>
                  <a:t>suppose </a:t>
                </a:r>
                <a:endParaRPr lang="en-US" sz="2000" i="1" dirty="0">
                  <a:latin typeface="Cambria Math"/>
                </a:endParaRPr>
              </a:p>
              <a:p>
                <a:pPr marL="0" indent="0" algn="ctr">
                  <a:buNone/>
                </a:pPr>
                <a14:m>
                  <m:oMath xmlns:m="http://schemas.openxmlformats.org/officeDocument/2006/math">
                    <m:sSub>
                      <m:sSubPr>
                        <m:ctrlPr>
                          <a:rPr lang="en-US" sz="2000" i="1">
                            <a:latin typeface="Cambria Math"/>
                          </a:rPr>
                        </m:ctrlPr>
                      </m:sSubPr>
                      <m:e>
                        <m:r>
                          <a:rPr lang="en-US" sz="2000" i="1">
                            <a:latin typeface="Cambria Math"/>
                          </a:rPr>
                          <m:t>𝑦</m:t>
                        </m:r>
                      </m:e>
                      <m:sub>
                        <m:r>
                          <a:rPr lang="en-US" sz="2000" i="1">
                            <a:latin typeface="Cambria Math"/>
                          </a:rPr>
                          <m:t>𝑖</m:t>
                        </m:r>
                      </m:sub>
                    </m:sSub>
                    <m:r>
                      <a:rPr lang="en-US" sz="2000" i="1">
                        <a:latin typeface="Cambria Math"/>
                      </a:rPr>
                      <m:t>=</m:t>
                    </m:r>
                    <m:sSub>
                      <m:sSubPr>
                        <m:ctrlPr>
                          <a:rPr lang="en-US" sz="2000" i="1">
                            <a:latin typeface="Cambria Math"/>
                          </a:rPr>
                        </m:ctrlPr>
                      </m:sSubPr>
                      <m:e>
                        <m:r>
                          <a:rPr lang="en-US" sz="2000" i="1">
                            <a:latin typeface="Cambria Math"/>
                          </a:rPr>
                          <m:t>𝑥</m:t>
                        </m:r>
                      </m:e>
                      <m:sub>
                        <m:r>
                          <a:rPr lang="en-US" sz="2000" i="1">
                            <a:latin typeface="Cambria Math"/>
                          </a:rPr>
                          <m:t>𝑖</m:t>
                        </m:r>
                      </m:sub>
                    </m:sSub>
                    <m:r>
                      <a:rPr lang="en-US" sz="2000" i="1">
                        <a:latin typeface="Cambria Math"/>
                      </a:rPr>
                      <m:t>+</m:t>
                    </m:r>
                    <m:sSub>
                      <m:sSubPr>
                        <m:ctrlPr>
                          <a:rPr lang="en-US" sz="2000" i="1">
                            <a:latin typeface="Cambria Math"/>
                          </a:rPr>
                        </m:ctrlPr>
                      </m:sSubPr>
                      <m:e>
                        <m:r>
                          <a:rPr lang="en-US" sz="2000" i="1">
                            <a:latin typeface="Cambria Math"/>
                          </a:rPr>
                          <m:t>𝛾</m:t>
                        </m:r>
                      </m:e>
                      <m:sub>
                        <m:r>
                          <a:rPr lang="en-US" sz="2000" i="1">
                            <a:latin typeface="Cambria Math"/>
                          </a:rPr>
                          <m:t>𝑖</m:t>
                        </m:r>
                      </m:sub>
                    </m:sSub>
                    <m:r>
                      <a:rPr lang="en-US" sz="2000" i="1">
                        <a:latin typeface="Cambria Math"/>
                      </a:rPr>
                      <m:t>(</m:t>
                    </m:r>
                    <m:r>
                      <a:rPr lang="en-US" sz="2000" i="1">
                        <a:latin typeface="Cambria Math"/>
                      </a:rPr>
                      <m:t>𝜃</m:t>
                    </m:r>
                    <m:r>
                      <a:rPr lang="en-US" sz="2000" i="1">
                        <a:latin typeface="Cambria Math"/>
                      </a:rPr>
                      <m:t>,</m:t>
                    </m:r>
                    <m:sSub>
                      <m:sSubPr>
                        <m:ctrlPr>
                          <a:rPr lang="en-US" sz="2000" i="1">
                            <a:latin typeface="Cambria Math"/>
                          </a:rPr>
                        </m:ctrlPr>
                      </m:sSubPr>
                      <m:e>
                        <m:r>
                          <a:rPr lang="en-US" sz="2000" i="1">
                            <a:latin typeface="Cambria Math"/>
                          </a:rPr>
                          <m:t>𝑑</m:t>
                        </m:r>
                      </m:e>
                      <m:sub>
                        <m:r>
                          <a:rPr lang="en-US" sz="2000" i="1">
                            <a:latin typeface="Cambria Math"/>
                          </a:rPr>
                          <m:t>𝑖</m:t>
                        </m:r>
                      </m:sub>
                    </m:sSub>
                    <m:r>
                      <a:rPr lang="en-US" sz="2000" i="1">
                        <a:latin typeface="Cambria Math"/>
                      </a:rPr>
                      <m:t>)</m:t>
                    </m:r>
                  </m:oMath>
                </a14:m>
                <a:r>
                  <a:rPr lang="en-US" sz="2000" dirty="0">
                    <a:latin typeface="dcr10" panose="020B0500000000000000" pitchFamily="34" charset="0"/>
                  </a:rPr>
                  <a:t> </a:t>
                </a:r>
              </a:p>
              <a:p>
                <a:pPr marL="0" indent="0">
                  <a:buNone/>
                </a:pPr>
                <a:r>
                  <a:rPr lang="en-US" sz="2000" dirty="0">
                    <a:latin typeface="dcr10" panose="020B0500000000000000" pitchFamily="34" charset="0"/>
                  </a:rPr>
                  <a:t>for </a:t>
                </a:r>
                <a:r>
                  <a:rPr lang="en-US" sz="2000" dirty="0" smtClean="0">
                    <a:latin typeface="dcr10" panose="020B0500000000000000" pitchFamily="34" charset="0"/>
                  </a:rPr>
                  <a:t>some random </a:t>
                </a:r>
                <a:r>
                  <a:rPr lang="en-US" sz="2000" dirty="0">
                    <a:latin typeface="dcr10" panose="020B0500000000000000" pitchFamily="34" charset="0"/>
                  </a:rPr>
                  <a:t>variable </a:t>
                </a:r>
                <a14:m>
                  <m:oMath xmlns:m="http://schemas.openxmlformats.org/officeDocument/2006/math">
                    <m:sSub>
                      <m:sSubPr>
                        <m:ctrlPr>
                          <a:rPr lang="en-US" sz="2000" i="1">
                            <a:latin typeface="Cambria Math"/>
                          </a:rPr>
                        </m:ctrlPr>
                      </m:sSubPr>
                      <m:e>
                        <m:r>
                          <a:rPr lang="en-US" sz="2000" i="1">
                            <a:latin typeface="Cambria Math"/>
                          </a:rPr>
                          <m:t>𝑥</m:t>
                        </m:r>
                      </m:e>
                      <m:sub>
                        <m:r>
                          <a:rPr lang="en-US" sz="2000" i="1">
                            <a:latin typeface="Cambria Math"/>
                          </a:rPr>
                          <m:t>𝑖</m:t>
                        </m:r>
                      </m:sub>
                    </m:sSub>
                  </m:oMath>
                </a14:m>
                <a:r>
                  <a:rPr lang="en-US" sz="2000" dirty="0">
                    <a:latin typeface="dcr10" panose="020B0500000000000000" pitchFamily="34" charset="0"/>
                  </a:rPr>
                  <a:t> that depends only on </a:t>
                </a:r>
                <a14:m>
                  <m:oMath xmlns:m="http://schemas.openxmlformats.org/officeDocument/2006/math">
                    <m:r>
                      <a:rPr lang="en-US" sz="2000" i="1">
                        <a:latin typeface="Cambria Math"/>
                      </a:rPr>
                      <m:t>(</m:t>
                    </m:r>
                    <m:r>
                      <a:rPr lang="en-US" sz="2000" i="1">
                        <a:latin typeface="Cambria Math"/>
                      </a:rPr>
                      <m:t>𝜃</m:t>
                    </m:r>
                    <m:r>
                      <a:rPr lang="en-US" sz="2000" i="1">
                        <a:latin typeface="Cambria Math"/>
                      </a:rPr>
                      <m:t>,</m:t>
                    </m:r>
                    <m:sSub>
                      <m:sSubPr>
                        <m:ctrlPr>
                          <a:rPr lang="en-US" sz="2000" i="1">
                            <a:latin typeface="Cambria Math"/>
                          </a:rPr>
                        </m:ctrlPr>
                      </m:sSubPr>
                      <m:e>
                        <m:r>
                          <a:rPr lang="en-US" sz="2000" i="1">
                            <a:latin typeface="Cambria Math"/>
                          </a:rPr>
                          <m:t>𝑒</m:t>
                        </m:r>
                      </m:e>
                      <m:sub>
                        <m:r>
                          <a:rPr lang="en-US" sz="2000" i="1">
                            <a:latin typeface="Cambria Math"/>
                          </a:rPr>
                          <m:t>𝑖</m:t>
                        </m:r>
                      </m:sub>
                    </m:sSub>
                    <m:r>
                      <a:rPr lang="en-US" sz="2000" i="1">
                        <a:latin typeface="Cambria Math"/>
                      </a:rPr>
                      <m:t>)</m:t>
                    </m:r>
                  </m:oMath>
                </a14:m>
                <a:r>
                  <a:rPr lang="en-US" sz="2000" dirty="0">
                    <a:latin typeface="dcr10" panose="020B0500000000000000" pitchFamily="34" charset="0"/>
                  </a:rPr>
                  <a:t>.</a:t>
                </a:r>
              </a:p>
              <a:p>
                <a:pPr marL="0" indent="0">
                  <a:buNone/>
                </a:pPr>
                <a:endParaRPr lang="en-US" sz="2000" dirty="0">
                  <a:latin typeface="dcr10" panose="020B0500000000000000" pitchFamily="34" charset="0"/>
                </a:endParaRPr>
              </a:p>
              <a:p>
                <a:pPr marL="0" indent="0">
                  <a:buNone/>
                </a:pPr>
                <a:r>
                  <a:rPr lang="en-US" sz="2000" dirty="0" smtClean="0">
                    <a:latin typeface="dcr10" panose="020B0500000000000000" pitchFamily="34" charset="0"/>
                  </a:rPr>
                  <a:t>If no surplus-maximizing recursive equilibrium is sequentially surplus-maximizing, then no surplus-maximizing PBE is sequentially surplus-maximizing</a:t>
                </a:r>
              </a:p>
              <a:p>
                <a:pPr marL="0" indent="0">
                  <a:buNone/>
                </a:pPr>
                <a:endParaRPr lang="en-US" sz="2000" dirty="0" smtClean="0">
                  <a:latin typeface="dcr10" panose="020B0500000000000000" pitchFamily="34" charset="0"/>
                </a:endParaRPr>
              </a:p>
              <a:p>
                <a:pPr marL="0" indent="0">
                  <a:buNone/>
                </a:pPr>
                <a:r>
                  <a:rPr lang="en-US" sz="2000" dirty="0" smtClean="0">
                    <a:latin typeface="dcr10" panose="020B0500000000000000" pitchFamily="34" charset="0"/>
                  </a:rPr>
                  <a:t>Takeaway: In this class of games, if recursive equilibria entail biased decisions, so do PBE!</a:t>
                </a:r>
                <a:endParaRPr lang="en-US" sz="1600" dirty="0" smtClean="0">
                  <a:latin typeface="dcr10" panose="020B0500000000000000"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953000"/>
              </a:xfrm>
              <a:blipFill rotWithShape="1">
                <a:blip r:embed="rId2"/>
                <a:stretch>
                  <a:fillRect l="-741" t="-616"/>
                </a:stretch>
              </a:blipFill>
            </p:spPr>
            <p:txBody>
              <a:bodyPr/>
              <a:lstStyle/>
              <a:p>
                <a:r>
                  <a:rPr lang="en-US">
                    <a:noFill/>
                  </a:rPr>
                  <a:t> </a:t>
                </a:r>
              </a:p>
            </p:txBody>
          </p:sp>
        </mc:Fallback>
      </mc:AlternateContent>
      <p:sp>
        <p:nvSpPr>
          <p:cNvPr id="4" name="Title 3"/>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Extension 2: PBE - Biased Decisions</a:t>
            </a:r>
            <a:endParaRPr lang="en-US" sz="2800" dirty="0">
              <a:solidFill>
                <a:srgbClr val="333399"/>
              </a:solidFill>
            </a:endParaRPr>
          </a:p>
        </p:txBody>
      </p:sp>
      <p:sp>
        <p:nvSpPr>
          <p:cNvPr id="5" name="Action Button: Custom 4">
            <a:hlinkClick r:id="rId3" action="ppaction://hlinksldjump" highlightClick="1"/>
          </p:cNvPr>
          <p:cNvSpPr/>
          <p:nvPr/>
        </p:nvSpPr>
        <p:spPr>
          <a:xfrm>
            <a:off x="5029200" y="6019800"/>
            <a:ext cx="3505200" cy="457200"/>
          </a:xfrm>
          <a:prstGeom prst="actionButtonBlank">
            <a:avLst/>
          </a:prstGeom>
          <a:solidFill>
            <a:srgbClr val="3333CC">
              <a:alpha val="25000"/>
            </a:srgbClr>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dcr10" panose="020B0500000000000000" pitchFamily="34" charset="0"/>
              </a:rPr>
              <a:t>Return to Main Talk</a:t>
            </a:r>
            <a:endParaRPr lang="en-US" dirty="0">
              <a:solidFill>
                <a:schemeClr val="tx1"/>
              </a:solidFill>
              <a:latin typeface="dcr10" panose="020B0500000000000000" pitchFamily="34" charset="0"/>
            </a:endParaRPr>
          </a:p>
        </p:txBody>
      </p:sp>
    </p:spTree>
    <p:extLst>
      <p:ext uri="{BB962C8B-B14F-4D97-AF65-F5344CB8AC3E}">
        <p14:creationId xmlns:p14="http://schemas.microsoft.com/office/powerpoint/2010/main" val="1477748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solidFill>
                  <a:srgbClr val="333399"/>
                </a:solidFill>
                <a:latin typeface="dccsc10" panose="020B0500000000000000" pitchFamily="34" charset="0"/>
              </a:rPr>
              <a:t>Example Illustrating Mechanism</a:t>
            </a:r>
            <a:endParaRPr lang="en-US" sz="2800" dirty="0">
              <a:solidFill>
                <a:srgbClr val="333399"/>
              </a:solidFill>
              <a:latin typeface="dccsc10" panose="020B0500000000000000"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pPr marL="0" indent="0">
                  <a:buNone/>
                </a:pPr>
                <a:r>
                  <a:rPr lang="en-US" sz="2000" dirty="0" smtClean="0">
                    <a:latin typeface="dcr10" panose="020B0500000000000000" pitchFamily="34" charset="0"/>
                  </a:rPr>
                  <a:t>One principal, two agents – risk-neutral, discount </a:t>
                </a:r>
                <a14:m>
                  <m:oMath xmlns:m="http://schemas.openxmlformats.org/officeDocument/2006/math">
                    <m:r>
                      <a:rPr lang="en-US" sz="2000" b="0" i="1" smtClean="0">
                        <a:latin typeface="Cambria Math"/>
                      </a:rPr>
                      <m:t>𝛿</m:t>
                    </m:r>
                  </m:oMath>
                </a14:m>
                <a:endParaRPr lang="en-US" sz="2000" dirty="0" smtClean="0">
                  <a:latin typeface="dcr10" panose="020B0500000000000000" pitchFamily="34" charset="0"/>
                </a:endParaRPr>
              </a:p>
              <a:p>
                <a:r>
                  <a:rPr lang="en-US" sz="1600" dirty="0" smtClean="0">
                    <a:latin typeface="dcr10" panose="020B0500000000000000" pitchFamily="34" charset="0"/>
                  </a:rPr>
                  <a:t>Agent </a:t>
                </a:r>
                <a14:m>
                  <m:oMath xmlns:m="http://schemas.openxmlformats.org/officeDocument/2006/math">
                    <m:r>
                      <a:rPr lang="en-US" sz="1600" b="0" i="1" smtClean="0">
                        <a:latin typeface="Cambria Math"/>
                      </a:rPr>
                      <m:t>𝑖</m:t>
                    </m:r>
                  </m:oMath>
                </a14:m>
                <a:r>
                  <a:rPr lang="en-US" sz="1600" dirty="0" smtClean="0">
                    <a:latin typeface="dcr10" panose="020B0500000000000000" pitchFamily="34" charset="0"/>
                  </a:rPr>
                  <a:t> observes only </a:t>
                </a:r>
                <a:r>
                  <a:rPr lang="en-US" sz="1600" dirty="0" smtClean="0">
                    <a:solidFill>
                      <a:srgbClr val="3333CC"/>
                    </a:solidFill>
                    <a:latin typeface="dcr10" panose="020B0500000000000000" pitchFamily="34" charset="0"/>
                  </a:rPr>
                  <a:t>own wage, output, bonus</a:t>
                </a:r>
              </a:p>
              <a:p>
                <a:r>
                  <a:rPr lang="en-US" sz="1600" dirty="0" smtClean="0">
                    <a:latin typeface="dcr10" panose="020B0500000000000000" pitchFamily="34" charset="0"/>
                  </a:rPr>
                  <a:t>Principal observes everything except</a:t>
                </a:r>
                <a:r>
                  <a:rPr lang="en-US" sz="1600" dirty="0" smtClean="0">
                    <a:solidFill>
                      <a:srgbClr val="FF0000"/>
                    </a:solidFill>
                    <a:latin typeface="dcr10" panose="020B0500000000000000" pitchFamily="34" charset="0"/>
                  </a:rPr>
                  <a:t> efforts</a:t>
                </a:r>
              </a:p>
              <a:p>
                <a:endParaRPr lang="en-US" sz="2000" dirty="0">
                  <a:latin typeface="dcr10" panose="020B0500000000000000" pitchFamily="34" charset="0"/>
                </a:endParaRPr>
              </a:p>
              <a:p>
                <a:pPr marL="0" indent="0">
                  <a:buNone/>
                </a:pPr>
                <a:r>
                  <a:rPr lang="en-US" sz="2000" dirty="0" smtClean="0">
                    <a:latin typeface="dcr10" panose="020B0500000000000000" pitchFamily="34" charset="0"/>
                  </a:rPr>
                  <a:t>In first period:</a:t>
                </a:r>
              </a:p>
              <a:p>
                <a:pPr marL="457200" indent="-457200">
                  <a:buFont typeface="+mj-lt"/>
                  <a:buAutoNum type="arabicPeriod"/>
                </a:pPr>
                <a:r>
                  <a:rPr lang="en-US" sz="1600" dirty="0" smtClean="0">
                    <a:latin typeface="dcr10" panose="020B0500000000000000" pitchFamily="34" charset="0"/>
                  </a:rPr>
                  <a:t>Principal and each agent exchange </a:t>
                </a:r>
                <a:r>
                  <a:rPr lang="en-US" sz="1600" dirty="0" smtClean="0">
                    <a:solidFill>
                      <a:srgbClr val="3333CC"/>
                    </a:solidFill>
                    <a:latin typeface="dcr10" panose="020B0500000000000000" pitchFamily="34" charset="0"/>
                  </a:rPr>
                  <a:t>wage payments </a:t>
                </a:r>
                <a14:m>
                  <m:oMath xmlns:m="http://schemas.openxmlformats.org/officeDocument/2006/math">
                    <m:sSub>
                      <m:sSubPr>
                        <m:ctrlPr>
                          <a:rPr lang="en-US" sz="1600" b="0" i="1" smtClean="0">
                            <a:solidFill>
                              <a:srgbClr val="3333CC"/>
                            </a:solidFill>
                            <a:latin typeface="Cambria Math"/>
                          </a:rPr>
                        </m:ctrlPr>
                      </m:sSubPr>
                      <m:e>
                        <m:r>
                          <a:rPr lang="en-US" sz="1600" b="0" i="1" smtClean="0">
                            <a:solidFill>
                              <a:srgbClr val="3333CC"/>
                            </a:solidFill>
                            <a:latin typeface="Cambria Math"/>
                          </a:rPr>
                          <m:t>𝑤</m:t>
                        </m:r>
                      </m:e>
                      <m:sub>
                        <m:r>
                          <a:rPr lang="en-US" sz="1600" b="0" i="1" smtClean="0">
                            <a:solidFill>
                              <a:srgbClr val="3333CC"/>
                            </a:solidFill>
                            <a:latin typeface="Cambria Math"/>
                          </a:rPr>
                          <m:t>𝑖</m:t>
                        </m:r>
                        <m:r>
                          <a:rPr lang="en-US" sz="1600" b="0" i="1" smtClean="0">
                            <a:solidFill>
                              <a:srgbClr val="3333CC"/>
                            </a:solidFill>
                            <a:latin typeface="Cambria Math"/>
                          </a:rPr>
                          <m:t>,</m:t>
                        </m:r>
                        <m:r>
                          <a:rPr lang="en-US" sz="1600" b="0" i="1" smtClean="0">
                            <a:solidFill>
                              <a:srgbClr val="3333CC"/>
                            </a:solidFill>
                            <a:latin typeface="Cambria Math"/>
                          </a:rPr>
                          <m:t>𝑡</m:t>
                        </m:r>
                      </m:sub>
                    </m:sSub>
                    <m:r>
                      <a:rPr lang="en-US" sz="1600" b="0" i="1" smtClean="0">
                        <a:latin typeface="Cambria Math"/>
                      </a:rPr>
                      <m:t>∈</m:t>
                    </m:r>
                    <m:r>
                      <a:rPr lang="en-US" sz="1600" b="0" i="1" smtClean="0">
                        <a:latin typeface="Cambria Math"/>
                      </a:rPr>
                      <m:t>ℝ</m:t>
                    </m:r>
                  </m:oMath>
                </a14:m>
                <a:endParaRPr lang="en-US" sz="1600" dirty="0" smtClean="0">
                  <a:latin typeface="dcr10" panose="020B0500000000000000" pitchFamily="34" charset="0"/>
                </a:endParaRPr>
              </a:p>
              <a:p>
                <a:pPr marL="457200" indent="-457200">
                  <a:buFont typeface="+mj-lt"/>
                  <a:buAutoNum type="arabicPeriod"/>
                </a:pPr>
                <a:r>
                  <a:rPr lang="en-US" sz="1600" dirty="0" smtClean="0">
                    <a:latin typeface="dcr10" panose="020B0500000000000000" pitchFamily="34" charset="0"/>
                  </a:rPr>
                  <a:t>Agent </a:t>
                </a:r>
                <a14:m>
                  <m:oMath xmlns:m="http://schemas.openxmlformats.org/officeDocument/2006/math">
                    <m:r>
                      <a:rPr lang="en-US" sz="1600" b="0" i="1" smtClean="0">
                        <a:latin typeface="Cambria Math"/>
                      </a:rPr>
                      <m:t>𝑖</m:t>
                    </m:r>
                  </m:oMath>
                </a14:m>
                <a:r>
                  <a:rPr lang="en-US" sz="1600" dirty="0" smtClean="0">
                    <a:latin typeface="dcr10" panose="020B0500000000000000" pitchFamily="34" charset="0"/>
                  </a:rPr>
                  <a:t> privately chooses </a:t>
                </a:r>
                <a:r>
                  <a:rPr lang="en-US" sz="1600" dirty="0" smtClean="0">
                    <a:solidFill>
                      <a:srgbClr val="FF0000"/>
                    </a:solidFill>
                    <a:latin typeface="dcr10" panose="020B0500000000000000" pitchFamily="34" charset="0"/>
                  </a:rPr>
                  <a:t>effort </a:t>
                </a:r>
                <a14:m>
                  <m:oMath xmlns:m="http://schemas.openxmlformats.org/officeDocument/2006/math">
                    <m:sSub>
                      <m:sSubPr>
                        <m:ctrlPr>
                          <a:rPr lang="en-US" sz="1600" b="0" i="1" smtClean="0">
                            <a:solidFill>
                              <a:srgbClr val="FF0000"/>
                            </a:solidFill>
                            <a:latin typeface="Cambria Math"/>
                          </a:rPr>
                        </m:ctrlPr>
                      </m:sSubPr>
                      <m:e>
                        <m:r>
                          <a:rPr lang="en-US" sz="1600" b="0" i="1" smtClean="0">
                            <a:solidFill>
                              <a:srgbClr val="FF0000"/>
                            </a:solidFill>
                            <a:latin typeface="Cambria Math"/>
                          </a:rPr>
                          <m:t>𝑒</m:t>
                        </m:r>
                      </m:e>
                      <m:sub>
                        <m:r>
                          <a:rPr lang="en-US" sz="1600" b="0" i="1" smtClean="0">
                            <a:solidFill>
                              <a:srgbClr val="FF0000"/>
                            </a:solidFill>
                            <a:latin typeface="Cambria Math"/>
                          </a:rPr>
                          <m:t>𝑖</m:t>
                        </m:r>
                        <m:r>
                          <a:rPr lang="en-US" sz="1600" b="0" i="1" smtClean="0">
                            <a:solidFill>
                              <a:srgbClr val="FF0000"/>
                            </a:solidFill>
                            <a:latin typeface="Cambria Math"/>
                          </a:rPr>
                          <m:t>,</m:t>
                        </m:r>
                        <m:r>
                          <a:rPr lang="en-US" sz="1600" b="0" i="1" smtClean="0">
                            <a:solidFill>
                              <a:srgbClr val="FF0000"/>
                            </a:solidFill>
                            <a:latin typeface="Cambria Math"/>
                          </a:rPr>
                          <m:t>𝑡</m:t>
                        </m:r>
                      </m:sub>
                    </m:sSub>
                    <m:r>
                      <a:rPr lang="en-US" sz="1600" b="0" i="1" smtClean="0">
                        <a:latin typeface="Cambria Math"/>
                      </a:rPr>
                      <m:t>∈</m:t>
                    </m:r>
                    <m:d>
                      <m:dPr>
                        <m:begChr m:val="{"/>
                        <m:endChr m:val="}"/>
                        <m:ctrlPr>
                          <a:rPr lang="en-US" sz="1600" b="0" i="1" smtClean="0">
                            <a:latin typeface="Cambria Math"/>
                          </a:rPr>
                        </m:ctrlPr>
                      </m:dPr>
                      <m:e>
                        <m:r>
                          <a:rPr lang="en-US" sz="1600" b="0" i="1" smtClean="0">
                            <a:latin typeface="Cambria Math"/>
                          </a:rPr>
                          <m:t>0,1</m:t>
                        </m:r>
                      </m:e>
                    </m:d>
                  </m:oMath>
                </a14:m>
                <a:r>
                  <a:rPr lang="en-US" sz="1600" dirty="0" smtClean="0">
                    <a:latin typeface="dcr10" panose="020B0500000000000000" pitchFamily="34" charset="0"/>
                  </a:rPr>
                  <a:t> at cost </a:t>
                </a:r>
                <a14:m>
                  <m:oMath xmlns:m="http://schemas.openxmlformats.org/officeDocument/2006/math">
                    <m:r>
                      <a:rPr lang="en-US" sz="1600" b="0" i="1" smtClean="0">
                        <a:latin typeface="Cambria Math"/>
                      </a:rPr>
                      <m:t>𝑐</m:t>
                    </m:r>
                    <m:sSub>
                      <m:sSubPr>
                        <m:ctrlPr>
                          <a:rPr lang="en-US" sz="1600" b="0" i="1" smtClean="0">
                            <a:latin typeface="Cambria Math"/>
                          </a:rPr>
                        </m:ctrlPr>
                      </m:sSubPr>
                      <m:e>
                        <m:r>
                          <a:rPr lang="en-US" sz="1600" b="0" i="1" smtClean="0">
                            <a:latin typeface="Cambria Math"/>
                          </a:rPr>
                          <m:t>𝑒</m:t>
                        </m:r>
                      </m:e>
                      <m:sub>
                        <m:r>
                          <a:rPr lang="en-US" sz="1600" b="0" i="1" smtClean="0">
                            <a:latin typeface="Cambria Math"/>
                          </a:rPr>
                          <m:t>𝑖</m:t>
                        </m:r>
                        <m:r>
                          <a:rPr lang="en-US" sz="1600" b="0" i="1" smtClean="0">
                            <a:latin typeface="Cambria Math"/>
                          </a:rPr>
                          <m:t>,</m:t>
                        </m:r>
                        <m:r>
                          <a:rPr lang="en-US" sz="1600" b="0" i="1" smtClean="0">
                            <a:latin typeface="Cambria Math"/>
                          </a:rPr>
                          <m:t>𝑡</m:t>
                        </m:r>
                      </m:sub>
                    </m:sSub>
                  </m:oMath>
                </a14:m>
                <a:endParaRPr lang="en-US" sz="1600" b="0" dirty="0" smtClean="0">
                  <a:latin typeface="dcr10" panose="020B0500000000000000" pitchFamily="34" charset="0"/>
                </a:endParaRPr>
              </a:p>
              <a:p>
                <a:pPr marL="457200" indent="-457200">
                  <a:buFont typeface="+mj-lt"/>
                  <a:buAutoNum type="arabicPeriod"/>
                </a:pPr>
                <a:r>
                  <a:rPr lang="en-US" sz="1600" dirty="0" smtClean="0">
                    <a:latin typeface="dcr10" panose="020B0500000000000000" pitchFamily="34" charset="0"/>
                  </a:rPr>
                  <a:t>From </a:t>
                </a:r>
                <a14:m>
                  <m:oMath xmlns:m="http://schemas.openxmlformats.org/officeDocument/2006/math">
                    <m:r>
                      <a:rPr lang="en-US" sz="1600" b="0" i="1" smtClean="0">
                        <a:latin typeface="Cambria Math"/>
                      </a:rPr>
                      <m:t>𝑖</m:t>
                    </m:r>
                  </m:oMath>
                </a14:m>
                <a:r>
                  <a:rPr lang="en-US" sz="1600" dirty="0" smtClean="0">
                    <a:latin typeface="dcr10" panose="020B0500000000000000" pitchFamily="34" charset="0"/>
                  </a:rPr>
                  <a:t>, principal earns </a:t>
                </a:r>
                <a:r>
                  <a:rPr lang="en-US" sz="1600" dirty="0" smtClean="0">
                    <a:solidFill>
                      <a:srgbClr val="3333CC"/>
                    </a:solidFill>
                    <a:latin typeface="dcr10" panose="020B0500000000000000" pitchFamily="34" charset="0"/>
                  </a:rPr>
                  <a:t>output </a:t>
                </a:r>
                <a14:m>
                  <m:oMath xmlns:m="http://schemas.openxmlformats.org/officeDocument/2006/math">
                    <m:sSub>
                      <m:sSubPr>
                        <m:ctrlPr>
                          <a:rPr lang="en-US" sz="1600" b="0" i="1" smtClean="0">
                            <a:solidFill>
                              <a:srgbClr val="3333CC"/>
                            </a:solidFill>
                            <a:latin typeface="Cambria Math"/>
                          </a:rPr>
                        </m:ctrlPr>
                      </m:sSubPr>
                      <m:e>
                        <m:r>
                          <a:rPr lang="en-US" sz="1600" b="0" i="1" smtClean="0">
                            <a:solidFill>
                              <a:srgbClr val="3333CC"/>
                            </a:solidFill>
                            <a:latin typeface="Cambria Math"/>
                          </a:rPr>
                          <m:t>𝑦</m:t>
                        </m:r>
                      </m:e>
                      <m:sub>
                        <m:r>
                          <a:rPr lang="en-US" sz="1600" b="0" i="1" smtClean="0">
                            <a:solidFill>
                              <a:srgbClr val="3333CC"/>
                            </a:solidFill>
                            <a:latin typeface="Cambria Math"/>
                          </a:rPr>
                          <m:t>𝑖</m:t>
                        </m:r>
                        <m:r>
                          <a:rPr lang="en-US" sz="1600" b="0" i="1" smtClean="0">
                            <a:solidFill>
                              <a:srgbClr val="3333CC"/>
                            </a:solidFill>
                            <a:latin typeface="Cambria Math"/>
                          </a:rPr>
                          <m:t>,</m:t>
                        </m:r>
                        <m:r>
                          <a:rPr lang="en-US" sz="1600" b="0" i="1" smtClean="0">
                            <a:solidFill>
                              <a:srgbClr val="3333CC"/>
                            </a:solidFill>
                            <a:latin typeface="Cambria Math"/>
                          </a:rPr>
                          <m:t>𝑡</m:t>
                        </m:r>
                      </m:sub>
                    </m:sSub>
                    <m:r>
                      <a:rPr lang="en-US" sz="1600" b="0" i="1" smtClean="0">
                        <a:latin typeface="Cambria Math"/>
                      </a:rPr>
                      <m:t>∈</m:t>
                    </m:r>
                    <m:d>
                      <m:dPr>
                        <m:begChr m:val="{"/>
                        <m:endChr m:val="}"/>
                        <m:ctrlPr>
                          <a:rPr lang="en-US" sz="1600" i="1">
                            <a:latin typeface="Cambria Math"/>
                          </a:rPr>
                        </m:ctrlPr>
                      </m:dPr>
                      <m:e>
                        <m:r>
                          <a:rPr lang="en-US" sz="1600" i="1">
                            <a:latin typeface="Cambria Math"/>
                          </a:rPr>
                          <m:t>0,</m:t>
                        </m:r>
                        <m:sSub>
                          <m:sSubPr>
                            <m:ctrlPr>
                              <a:rPr lang="en-US" sz="1600" b="0" i="1" smtClean="0">
                                <a:latin typeface="Cambria Math"/>
                              </a:rPr>
                            </m:ctrlPr>
                          </m:sSubPr>
                          <m:e>
                            <m:r>
                              <a:rPr lang="en-US" sz="1600" b="0" i="1" smtClean="0">
                                <a:latin typeface="Cambria Math"/>
                              </a:rPr>
                              <m:t>𝐻</m:t>
                            </m:r>
                          </m:e>
                          <m:sub>
                            <m:r>
                              <a:rPr lang="en-US" sz="1600" b="0" i="1" smtClean="0">
                                <a:latin typeface="Cambria Math"/>
                              </a:rPr>
                              <m:t>𝑖</m:t>
                            </m:r>
                          </m:sub>
                        </m:sSub>
                      </m:e>
                    </m:d>
                  </m:oMath>
                </a14:m>
                <a:r>
                  <a:rPr lang="en-US" sz="1600" dirty="0" smtClean="0">
                    <a:latin typeface="dcr10" panose="020B0500000000000000" pitchFamily="34" charset="0"/>
                  </a:rPr>
                  <a:t>, </a:t>
                </a:r>
                <a14:m>
                  <m:oMath xmlns:m="http://schemas.openxmlformats.org/officeDocument/2006/math">
                    <m:func>
                      <m:funcPr>
                        <m:ctrlPr>
                          <a:rPr lang="en-US" sz="1600" b="0" i="1" dirty="0" smtClean="0">
                            <a:latin typeface="Cambria Math"/>
                          </a:rPr>
                        </m:ctrlPr>
                      </m:funcPr>
                      <m:fName>
                        <m:r>
                          <m:rPr>
                            <m:sty m:val="p"/>
                          </m:rPr>
                          <a:rPr lang="en-US" sz="1600" b="0" i="0" dirty="0" smtClean="0">
                            <a:latin typeface="Cambria Math"/>
                          </a:rPr>
                          <m:t>Pr</m:t>
                        </m:r>
                      </m:fName>
                      <m:e>
                        <m:d>
                          <m:dPr>
                            <m:begChr m:val="["/>
                            <m:endChr m:val="]"/>
                            <m:ctrlPr>
                              <a:rPr lang="en-US" sz="1600" b="0" i="1" dirty="0" smtClean="0">
                                <a:latin typeface="Cambria Math"/>
                              </a:rPr>
                            </m:ctrlPr>
                          </m:dPr>
                          <m:e>
                            <m:sSub>
                              <m:sSubPr>
                                <m:ctrlPr>
                                  <a:rPr lang="en-US" sz="1600" b="0" i="1" dirty="0" smtClean="0">
                                    <a:latin typeface="Cambria Math"/>
                                  </a:rPr>
                                </m:ctrlPr>
                              </m:sSubPr>
                              <m:e>
                                <m:r>
                                  <a:rPr lang="en-US" sz="1600" b="0" i="1" dirty="0" smtClean="0">
                                    <a:latin typeface="Cambria Math"/>
                                  </a:rPr>
                                  <m:t>𝐻</m:t>
                                </m:r>
                              </m:e>
                              <m:sub>
                                <m:r>
                                  <a:rPr lang="en-US" sz="1600" b="0" i="1" dirty="0" smtClean="0">
                                    <a:latin typeface="Cambria Math"/>
                                  </a:rPr>
                                  <m:t>𝑖</m:t>
                                </m:r>
                              </m:sub>
                            </m:sSub>
                          </m:e>
                        </m:d>
                      </m:e>
                    </m:func>
                    <m:r>
                      <a:rPr lang="en-US" sz="1600" b="0" i="1" dirty="0" smtClean="0">
                        <a:latin typeface="Cambria Math"/>
                      </a:rPr>
                      <m:t>=</m:t>
                    </m:r>
                    <m:r>
                      <a:rPr lang="en-US" sz="1600" b="0" i="1" dirty="0" smtClean="0">
                        <a:latin typeface="Cambria Math"/>
                      </a:rPr>
                      <m:t>𝑝</m:t>
                    </m:r>
                    <m:sSub>
                      <m:sSubPr>
                        <m:ctrlPr>
                          <a:rPr lang="en-US" sz="1600" b="0" i="1" dirty="0" smtClean="0">
                            <a:latin typeface="Cambria Math"/>
                          </a:rPr>
                        </m:ctrlPr>
                      </m:sSubPr>
                      <m:e>
                        <m:r>
                          <a:rPr lang="en-US" sz="1600" b="0" i="1" dirty="0" smtClean="0">
                            <a:latin typeface="Cambria Math"/>
                          </a:rPr>
                          <m:t>𝑒</m:t>
                        </m:r>
                      </m:e>
                      <m:sub>
                        <m:r>
                          <a:rPr lang="en-US" sz="1600" b="0" i="1" dirty="0" smtClean="0">
                            <a:latin typeface="Cambria Math"/>
                          </a:rPr>
                          <m:t>𝑖</m:t>
                        </m:r>
                        <m:r>
                          <a:rPr lang="en-US" sz="1600" b="0" i="1" dirty="0" smtClean="0">
                            <a:latin typeface="Cambria Math"/>
                          </a:rPr>
                          <m:t>,</m:t>
                        </m:r>
                        <m:r>
                          <a:rPr lang="en-US" sz="1600" b="0" i="1" dirty="0" smtClean="0">
                            <a:latin typeface="Cambria Math"/>
                          </a:rPr>
                          <m:t>𝑡</m:t>
                        </m:r>
                      </m:sub>
                    </m:sSub>
                    <m:r>
                      <a:rPr lang="en-US" sz="1600" b="0" i="1" dirty="0" smtClean="0">
                        <a:latin typeface="Cambria Math"/>
                      </a:rPr>
                      <m:t>&lt;1</m:t>
                    </m:r>
                  </m:oMath>
                </a14:m>
                <a:endParaRPr lang="en-US" sz="1600" b="0" dirty="0" smtClean="0">
                  <a:latin typeface="dcr10" panose="020B0500000000000000" pitchFamily="34" charset="0"/>
                </a:endParaRPr>
              </a:p>
              <a:p>
                <a:pPr marL="457200" indent="-457200">
                  <a:buFont typeface="+mj-lt"/>
                  <a:buAutoNum type="arabicPeriod"/>
                </a:pPr>
                <a:r>
                  <a:rPr lang="en-US" sz="1600" dirty="0" smtClean="0">
                    <a:latin typeface="dcr10" panose="020B0500000000000000" pitchFamily="34" charset="0"/>
                  </a:rPr>
                  <a:t>Principal and each agent exchange </a:t>
                </a:r>
                <a:r>
                  <a:rPr lang="en-US" sz="1600" dirty="0" smtClean="0">
                    <a:solidFill>
                      <a:srgbClr val="3333CC"/>
                    </a:solidFill>
                    <a:latin typeface="dcr10" panose="020B0500000000000000" pitchFamily="34" charset="0"/>
                  </a:rPr>
                  <a:t>bonus payments </a:t>
                </a:r>
                <a14:m>
                  <m:oMath xmlns:m="http://schemas.openxmlformats.org/officeDocument/2006/math">
                    <m:sSub>
                      <m:sSubPr>
                        <m:ctrlPr>
                          <a:rPr lang="en-US" sz="1600" b="0" i="1" smtClean="0">
                            <a:solidFill>
                              <a:srgbClr val="3333CC"/>
                            </a:solidFill>
                            <a:latin typeface="Cambria Math"/>
                          </a:rPr>
                        </m:ctrlPr>
                      </m:sSubPr>
                      <m:e>
                        <m:r>
                          <a:rPr lang="en-US" sz="1600" b="0" i="1" smtClean="0">
                            <a:solidFill>
                              <a:srgbClr val="3333CC"/>
                            </a:solidFill>
                            <a:latin typeface="Cambria Math"/>
                          </a:rPr>
                          <m:t>𝜏</m:t>
                        </m:r>
                      </m:e>
                      <m:sub>
                        <m:r>
                          <a:rPr lang="en-US" sz="1600" b="0" i="1" smtClean="0">
                            <a:solidFill>
                              <a:srgbClr val="3333CC"/>
                            </a:solidFill>
                            <a:latin typeface="Cambria Math"/>
                          </a:rPr>
                          <m:t>𝑖</m:t>
                        </m:r>
                        <m:r>
                          <a:rPr lang="en-US" sz="1600" b="0" i="1" smtClean="0">
                            <a:solidFill>
                              <a:srgbClr val="3333CC"/>
                            </a:solidFill>
                            <a:latin typeface="Cambria Math"/>
                          </a:rPr>
                          <m:t>,</m:t>
                        </m:r>
                        <m:r>
                          <a:rPr lang="en-US" sz="1600" b="0" i="1" smtClean="0">
                            <a:solidFill>
                              <a:srgbClr val="3333CC"/>
                            </a:solidFill>
                            <a:latin typeface="Cambria Math"/>
                          </a:rPr>
                          <m:t>𝑡</m:t>
                        </m:r>
                      </m:sub>
                    </m:sSub>
                    <m:r>
                      <a:rPr lang="en-US" sz="1600" b="0" i="1" smtClean="0">
                        <a:latin typeface="Cambria Math"/>
                      </a:rPr>
                      <m:t>∈</m:t>
                    </m:r>
                    <m:r>
                      <a:rPr lang="en-US" sz="1600" b="0" i="1" smtClean="0">
                        <a:latin typeface="Cambria Math"/>
                      </a:rPr>
                      <m:t>ℝ</m:t>
                    </m:r>
                  </m:oMath>
                </a14:m>
                <a:endParaRPr lang="en-US" sz="1600" dirty="0" smtClean="0">
                  <a:latin typeface="dcr10" panose="020B0500000000000000" pitchFamily="34" charset="0"/>
                </a:endParaRPr>
              </a:p>
              <a:p>
                <a:pPr marL="457200" indent="-457200">
                  <a:buFont typeface="+mj-lt"/>
                  <a:buAutoNum type="arabicPeriod"/>
                </a:pPr>
                <a:endParaRPr lang="en-US" sz="2000" dirty="0">
                  <a:latin typeface="dcr10" panose="020B0500000000000000" pitchFamily="34" charset="0"/>
                </a:endParaRPr>
              </a:p>
              <a:p>
                <a:pPr marL="0" indent="0">
                  <a:buNone/>
                </a:pPr>
                <a:r>
                  <a:rPr lang="en-US" sz="2000" dirty="0" smtClean="0">
                    <a:latin typeface="dcr10" panose="020B0500000000000000" pitchFamily="34" charset="0"/>
                  </a:rPr>
                  <a:t>At beginning of second period...</a:t>
                </a:r>
              </a:p>
              <a:p>
                <a:r>
                  <a:rPr lang="en-US" sz="1600" dirty="0" smtClean="0">
                    <a:latin typeface="dcr10" panose="020B0500000000000000" pitchFamily="34" charset="0"/>
                  </a:rPr>
                  <a:t>Principal chooses one of the agents (agent </a:t>
                </a:r>
                <a14:m>
                  <m:oMath xmlns:m="http://schemas.openxmlformats.org/officeDocument/2006/math">
                    <m:r>
                      <a:rPr lang="en-US" sz="1600" b="0" i="1" smtClean="0">
                        <a:latin typeface="Cambria Math"/>
                      </a:rPr>
                      <m:t>𝑖</m:t>
                    </m:r>
                  </m:oMath>
                </a14:m>
                <a:r>
                  <a:rPr lang="en-US" sz="1600" dirty="0" smtClean="0">
                    <a:latin typeface="dcr10" panose="020B0500000000000000" pitchFamily="34" charset="0"/>
                  </a:rPr>
                  <a:t> with probability </a:t>
                </a:r>
                <a14:m>
                  <m:oMath xmlns:m="http://schemas.openxmlformats.org/officeDocument/2006/math">
                    <m:sSub>
                      <m:sSubPr>
                        <m:ctrlPr>
                          <a:rPr lang="en-US" sz="1600" b="0" i="1" smtClean="0">
                            <a:latin typeface="Cambria Math"/>
                          </a:rPr>
                        </m:ctrlPr>
                      </m:sSubPr>
                      <m:e>
                        <m:r>
                          <a:rPr lang="en-US" sz="1600" b="0" i="1" smtClean="0">
                            <a:latin typeface="Cambria Math"/>
                          </a:rPr>
                          <m:t>𝑞</m:t>
                        </m:r>
                      </m:e>
                      <m:sub>
                        <m:r>
                          <a:rPr lang="en-US" sz="1600" b="0" i="1" smtClean="0">
                            <a:latin typeface="Cambria Math"/>
                          </a:rPr>
                          <m:t>𝑖</m:t>
                        </m:r>
                      </m:sub>
                    </m:sSub>
                  </m:oMath>
                </a14:m>
                <a:r>
                  <a:rPr lang="en-US" sz="1600" dirty="0" smtClean="0">
                    <a:latin typeface="dcr10" panose="020B0500000000000000" pitchFamily="34" charset="0"/>
                  </a:rPr>
                  <a:t>)</a:t>
                </a:r>
              </a:p>
              <a:p>
                <a:r>
                  <a:rPr lang="en-US" sz="1600" dirty="0" smtClean="0">
                    <a:latin typeface="dcr10" panose="020B0500000000000000" pitchFamily="34" charset="0"/>
                  </a:rPr>
                  <a:t>Plays game repeatedly with chosen agent</a:t>
                </a:r>
              </a:p>
              <a:p>
                <a:pPr marL="457200" lvl="1" indent="0">
                  <a:buNone/>
                </a:pPr>
                <a:endParaRPr lang="en-US" sz="1200" dirty="0" smtClean="0">
                  <a:latin typeface="dcr10" panose="020B0500000000000000" pitchFamily="34" charset="0"/>
                </a:endParaRPr>
              </a:p>
              <a:p>
                <a:pPr marL="0" indent="0">
                  <a:buNone/>
                </a:pPr>
                <a:endParaRPr lang="en-US" sz="2000" dirty="0" smtClean="0">
                  <a:latin typeface="dcr10" panose="020B0500000000000000" pitchFamily="34" charset="0"/>
                </a:endParaRPr>
              </a:p>
              <a:p>
                <a:pPr marL="0" lvl="1" indent="0">
                  <a:buNone/>
                </a:pPr>
                <a:r>
                  <a:rPr lang="en-US" sz="1400" dirty="0" smtClean="0">
                    <a:latin typeface="dcr10" panose="020B0500000000000000" pitchFamily="34" charset="0"/>
                  </a:rPr>
                  <a:t>       </a:t>
                </a:r>
                <a:endParaRPr lang="en-US" sz="2000" dirty="0">
                  <a:latin typeface="dcr10" panose="020B0500000000000000"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741" t="-674"/>
                </a:stretch>
              </a:blipFill>
            </p:spPr>
            <p:txBody>
              <a:bodyPr/>
              <a:lstStyle/>
              <a:p>
                <a:r>
                  <a:rPr lang="en-US">
                    <a:noFill/>
                  </a:rPr>
                  <a:t> </a:t>
                </a:r>
              </a:p>
            </p:txBody>
          </p:sp>
        </mc:Fallback>
      </mc:AlternateContent>
    </p:spTree>
    <p:extLst>
      <p:ext uri="{BB962C8B-B14F-4D97-AF65-F5344CB8AC3E}">
        <p14:creationId xmlns:p14="http://schemas.microsoft.com/office/powerpoint/2010/main" val="10564261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26464</TotalTime>
  <Words>13547</Words>
  <Application>Microsoft Office PowerPoint</Application>
  <PresentationFormat>On-screen Show (4:3)</PresentationFormat>
  <Paragraphs>1164</Paragraphs>
  <Slides>85</Slides>
  <Notes>45</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Office Theme</vt:lpstr>
      <vt:lpstr>PowerPoint Presentation</vt:lpstr>
      <vt:lpstr>Managers Motivate...</vt:lpstr>
      <vt:lpstr>Managers Motivate... and Manage</vt:lpstr>
      <vt:lpstr>Biased Policies in Relational Contracts</vt:lpstr>
      <vt:lpstr>Outline of Results</vt:lpstr>
      <vt:lpstr>PowerPoint Presentation</vt:lpstr>
      <vt:lpstr>Example Illustrating Mechanism</vt:lpstr>
      <vt:lpstr>Example Illustrating Mechanism</vt:lpstr>
      <vt:lpstr>Example Illustrating Mechanism</vt:lpstr>
      <vt:lpstr>Reward Schemes Provide Incentives</vt:lpstr>
      <vt:lpstr>What Can the Principal Do?</vt:lpstr>
      <vt:lpstr>Why are These Constraints Sufficient?</vt:lpstr>
      <vt:lpstr>Dynamic Enforcement Constraint</vt:lpstr>
      <vt:lpstr>Dynamic Enforcement Constraint</vt:lpstr>
      <vt:lpstr>Dynamic Enforcement Constraint</vt:lpstr>
      <vt:lpstr>Option 1: Ex-post Efficiency</vt:lpstr>
      <vt:lpstr>Option 1: Ex-post Efficiency</vt:lpstr>
      <vt:lpstr>Option 2: Randomization</vt:lpstr>
      <vt:lpstr>Option 2: Randomization</vt:lpstr>
      <vt:lpstr>Option 2: Randomization</vt:lpstr>
      <vt:lpstr>Option 3: History-Dependent Inefficiencies</vt:lpstr>
      <vt:lpstr>Option 3: History-Dependent Inefficiencies</vt:lpstr>
      <vt:lpstr>Option 3: History-Dependent Inefficiencies</vt:lpstr>
      <vt:lpstr>Option 3: History-Dependent Inefficiencies</vt:lpstr>
      <vt:lpstr>Option 3: History-Dependent Inefficiencies</vt:lpstr>
      <vt:lpstr>Option 3: History-Dependent Inefficiencies</vt:lpstr>
      <vt:lpstr>Option 3: History-Dependent Inefficiencies</vt:lpstr>
      <vt:lpstr>Option 3: History-Dependent Inefficiencies</vt:lpstr>
      <vt:lpstr>Option 3: History-Dependent Inefficiencies</vt:lpstr>
      <vt:lpstr>Option 3: History-Dependent Inefficiencies</vt:lpstr>
      <vt:lpstr>Option 3: History-Dependent Inefficiencies</vt:lpstr>
      <vt:lpstr>What if Everything (but e) is Public?</vt:lpstr>
      <vt:lpstr>What if Everything (but e) is Public?</vt:lpstr>
      <vt:lpstr>What if Everything (but e) is Public?</vt:lpstr>
      <vt:lpstr>What if Everything (but e) is Public?</vt:lpstr>
      <vt:lpstr>What if Everything (but e) is Public?</vt:lpstr>
      <vt:lpstr>No Biases if Monitoring is Public</vt:lpstr>
      <vt:lpstr>PowerPoint Presentation</vt:lpstr>
      <vt:lpstr>What is a Policy?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Payoffs and Information</vt:lpstr>
      <vt:lpstr>Recursive Equilibrium</vt:lpstr>
      <vt:lpstr>Surplus-Maximizing Relational Contracts</vt:lpstr>
      <vt:lpstr>Examples of Decisions</vt:lpstr>
      <vt:lpstr>PowerPoint Presentation</vt:lpstr>
      <vt:lpstr>General Results</vt:lpstr>
      <vt:lpstr>Intuition: Why are Decisions Biased?</vt:lpstr>
      <vt:lpstr>Intuition: Why are Decisions Biased?</vt:lpstr>
      <vt:lpstr>Intuition: Why are Decisions Biased?</vt:lpstr>
      <vt:lpstr>Intuition: Why are Decisions Biased?</vt:lpstr>
      <vt:lpstr>Intuition: Why are Decisions Biased?</vt:lpstr>
      <vt:lpstr>Intuition: Why are Decisions Biased?</vt:lpstr>
      <vt:lpstr>Intuition: Why are Decisions Biased?</vt:lpstr>
      <vt:lpstr>Intuition: Why are Decisions Biased?</vt:lpstr>
      <vt:lpstr>Intuition: Why are Decisions Biased?</vt:lpstr>
      <vt:lpstr>Intuition: Why are Decisions Biased?</vt:lpstr>
      <vt:lpstr>When is Dyad-Surplus Frontier Smooth?</vt:lpstr>
      <vt:lpstr>Statement of Main Result</vt:lpstr>
      <vt:lpstr>PowerPoint Presentation</vt:lpstr>
      <vt:lpstr>Hiring</vt:lpstr>
      <vt:lpstr>Permanent Investment</vt:lpstr>
      <vt:lpstr>PowerPoint Presentation</vt:lpstr>
      <vt:lpstr>Outline of Extensions</vt:lpstr>
      <vt:lpstr>Conclusion</vt:lpstr>
      <vt:lpstr>Literature: Dynamic Inefficiencies</vt:lpstr>
      <vt:lpstr>Definition: Smooth Games (Formal)</vt:lpstr>
      <vt:lpstr>Statement of Main Result (Formal)</vt:lpstr>
      <vt:lpstr>Why is Dyad-Surplus Frontier Smooth?</vt:lpstr>
      <vt:lpstr>Why is Dyad-Surplus Frontier Smooth?</vt:lpstr>
      <vt:lpstr>Why is Dyad-Surplus Frontier Smooth?</vt:lpstr>
      <vt:lpstr>Why is Dyad-Surplus Frontier Smooth?</vt:lpstr>
      <vt:lpstr>Hiring: Model (N=2)</vt:lpstr>
      <vt:lpstr>Hiring: Result</vt:lpstr>
      <vt:lpstr>Permanent Investment: Model (N=2)</vt:lpstr>
      <vt:lpstr>Permanent Investment: Main Result</vt:lpstr>
      <vt:lpstr>Extension 1: Public Monitoring</vt:lpstr>
      <vt:lpstr>Extension 2: Perfect Bayesian Equilibrium</vt:lpstr>
      <vt:lpstr>Extension 2: PBE - Biased Decisions</vt:lpstr>
    </vt:vector>
  </TitlesOfParts>
  <Company>Kellogg School of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Delegation Dynamics</dc:title>
  <dc:creator>Michael Powell</dc:creator>
  <cp:lastModifiedBy>Daniel Barron</cp:lastModifiedBy>
  <cp:revision>444</cp:revision>
  <dcterms:created xsi:type="dcterms:W3CDTF">2012-12-26T23:33:13Z</dcterms:created>
  <dcterms:modified xsi:type="dcterms:W3CDTF">2015-12-23T15:22:41Z</dcterms:modified>
</cp:coreProperties>
</file>